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7" r:id="rId4"/>
  </p:sldMasterIdLst>
  <p:notesMasterIdLst>
    <p:notesMasterId r:id="rId7"/>
  </p:notesMasterIdLst>
  <p:handoutMasterIdLst>
    <p:handoutMasterId r:id="rId8"/>
  </p:handoutMasterIdLst>
  <p:sldIdLst>
    <p:sldId id="680" r:id="rId5"/>
    <p:sldId id="683" r:id="rId6"/>
  </p:sldIdLst>
  <p:sldSz cx="9906000" cy="6858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pos="172">
          <p15:clr>
            <a:srgbClr val="A4A3A4"/>
          </p15:clr>
        </p15:guide>
        <p15:guide id="5" pos="60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CE2CC-36E8-41F0-BD10-42741D4455E9}" v="181" dt="2023-02-08T00:01:45.594"/>
    <p1510:client id="{26E0B220-24FE-49D7-8B24-DD40356275FB}" v="12" dt="2023-02-08T04:05:01.444"/>
    <p1510:client id="{38122FB5-0E61-4CBC-875E-44686054F860}" v="65" dt="2023-02-10T07:46:56.464"/>
    <p1510:client id="{80085865-04D4-4EC2-9421-0750D0C69171}" v="122" dt="2023-02-07T07:00:31.158"/>
    <p1510:client id="{AD294814-A226-4914-B61C-3B489441D9FA}" v="135" dt="2023-02-07T04:32:14.073"/>
    <p1510:client id="{E1B8A2EA-954B-4480-96B8-5840B925E8A2}" v="19" dt="2023-02-07T07:03:17.705"/>
    <p1510:client id="{E9153372-9E01-4C32-8BF2-8DFFAC8FB793}" v="1" dt="2023-02-08T04:03:33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3" autoAdjust="0"/>
    <p:restoredTop sz="96123" autoAdjust="0"/>
  </p:normalViewPr>
  <p:slideViewPr>
    <p:cSldViewPr>
      <p:cViewPr varScale="1">
        <p:scale>
          <a:sx n="115" d="100"/>
          <a:sy n="115" d="100"/>
        </p:scale>
        <p:origin x="1860" y="84"/>
      </p:cViewPr>
      <p:guideLst>
        <p:guide orient="horz" pos="890"/>
        <p:guide orient="horz" pos="3974"/>
        <p:guide orient="horz" pos="527"/>
        <p:guide pos="172"/>
        <p:guide pos="60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57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7296D9F-3E08-45B4-80CB-AA505BEB725B}" type="datetimeFigureOut">
              <a:rPr lang="ko-KR" altLang="en-US"/>
              <a:pPr>
                <a:defRPr/>
              </a:pPr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2F849FFD-6564-4FE1-B64A-AB6B1582DB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9049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F6C95241-CDE7-4F74-B9EE-BAF8A9053609}" type="datetimeFigureOut">
              <a:rPr lang="ko-KR" altLang="en-US"/>
              <a:pPr>
                <a:defRPr/>
              </a:pPr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7" tIns="45285" rIns="90567" bIns="4528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892" y="4686539"/>
            <a:ext cx="5387982" cy="4439132"/>
          </a:xfrm>
          <a:prstGeom prst="rect">
            <a:avLst/>
          </a:prstGeom>
        </p:spPr>
        <p:txBody>
          <a:bodyPr vert="horz" lIns="90567" tIns="45285" rIns="90567" bIns="45285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DDFA6DD-DD86-49B4-AE71-B3300001D1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987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4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6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4DBF5AD-788F-B442-86CB-1CE3321363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2711"/>
          <a:stretch/>
        </p:blipFill>
        <p:spPr>
          <a:xfrm>
            <a:off x="1879" y="6707585"/>
            <a:ext cx="9906000" cy="15041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F65622A-075C-14B6-0DB3-DE74EAADD7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2711"/>
          <a:stretch/>
        </p:blipFill>
        <p:spPr>
          <a:xfrm>
            <a:off x="1879" y="581200"/>
            <a:ext cx="9906000" cy="141967"/>
          </a:xfrm>
          <a:prstGeom prst="rect">
            <a:avLst/>
          </a:prstGeom>
        </p:spPr>
      </p:pic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C5DE53D9-44BA-E42B-8BAB-ACAE3E6EDA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73280" y="6707585"/>
            <a:ext cx="2311400" cy="177800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17DB97F5-D030-4A96-A351-AB02769B69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008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4DBF5AD-788F-B442-86CB-1CE3321363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2711"/>
          <a:stretch/>
        </p:blipFill>
        <p:spPr>
          <a:xfrm>
            <a:off x="1879" y="6707585"/>
            <a:ext cx="9906000" cy="150416"/>
          </a:xfrm>
          <a:prstGeom prst="rect">
            <a:avLst/>
          </a:prstGeom>
        </p:spPr>
      </p:pic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C5DE53D9-44BA-E42B-8BAB-ACAE3E6EDA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73280" y="6707585"/>
            <a:ext cx="2311400" cy="177800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17DB97F5-D030-4A96-A351-AB02769B69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808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1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7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8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4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3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18" r:id="rId1"/>
    <p:sldLayoutId id="2147484919" r:id="rId2"/>
    <p:sldLayoutId id="2147484920" r:id="rId3"/>
    <p:sldLayoutId id="2147484921" r:id="rId4"/>
    <p:sldLayoutId id="2147484922" r:id="rId5"/>
    <p:sldLayoutId id="2147484923" r:id="rId6"/>
    <p:sldLayoutId id="2147484924" r:id="rId7"/>
    <p:sldLayoutId id="2147484925" r:id="rId8"/>
    <p:sldLayoutId id="2147484926" r:id="rId9"/>
    <p:sldLayoutId id="2147484927" r:id="rId10"/>
    <p:sldLayoutId id="2147484928" r:id="rId11"/>
    <p:sldLayoutId id="2147484929" r:id="rId12"/>
    <p:sldLayoutId id="2147484930" r:id="rId13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그룹 51" hidden="1">
            <a:extLst>
              <a:ext uri="{FF2B5EF4-FFF2-40B4-BE49-F238E27FC236}">
                <a16:creationId xmlns:a16="http://schemas.microsoft.com/office/drawing/2014/main" id="{2C02D28D-0C2C-0AB4-11A2-6B3F54FA100D}"/>
              </a:ext>
            </a:extLst>
          </p:cNvPr>
          <p:cNvGrpSpPr>
            <a:grpSpLocks/>
          </p:cNvGrpSpPr>
          <p:nvPr/>
        </p:nvGrpSpPr>
        <p:grpSpPr bwMode="auto">
          <a:xfrm>
            <a:off x="1501378" y="1246584"/>
            <a:ext cx="6903244" cy="4968478"/>
            <a:chOff x="323850" y="742462"/>
            <a:chExt cx="8496300" cy="5158154"/>
          </a:xfrm>
        </p:grpSpPr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D85506DE-9A1C-8BC2-7DB8-FF1367A507AA}"/>
                </a:ext>
              </a:extLst>
            </p:cNvPr>
            <p:cNvCxnSpPr/>
            <p:nvPr/>
          </p:nvCxnSpPr>
          <p:spPr>
            <a:xfrm>
              <a:off x="3155950" y="742462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6EA80A34-E3C3-8869-32DB-19D221BBA71E}"/>
                </a:ext>
              </a:extLst>
            </p:cNvPr>
            <p:cNvCxnSpPr/>
            <p:nvPr/>
          </p:nvCxnSpPr>
          <p:spPr>
            <a:xfrm>
              <a:off x="323850" y="750497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D69CF39-502B-0CC3-F253-96108FC008BB}"/>
                </a:ext>
              </a:extLst>
            </p:cNvPr>
            <p:cNvCxnSpPr/>
            <p:nvPr/>
          </p:nvCxnSpPr>
          <p:spPr>
            <a:xfrm>
              <a:off x="8820150" y="750497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7D26D305-3CAE-4248-F435-FA25E3849170}"/>
                </a:ext>
              </a:extLst>
            </p:cNvPr>
            <p:cNvCxnSpPr/>
            <p:nvPr/>
          </p:nvCxnSpPr>
          <p:spPr>
            <a:xfrm>
              <a:off x="5988050" y="742462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/>
          <p:cNvSpPr txBox="1"/>
          <p:nvPr/>
        </p:nvSpPr>
        <p:spPr>
          <a:xfrm>
            <a:off x="200472" y="764704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NSCL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RESULT TEU &amp; WT 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97F5-D030-4A96-A351-AB02769B6959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92960" y="4469289"/>
            <a:ext cx="496912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2024 NSCL RESULT (WEST BOUND)</a:t>
            </a:r>
          </a:p>
          <a:p>
            <a:endParaRPr lang="en-US" altLang="ja-JP" sz="8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AVE TEU / 287TEU    AVE WT / 3900KT</a:t>
            </a:r>
          </a:p>
          <a:p>
            <a:endParaRPr lang="en-US" altLang="ja-JP" sz="8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endParaRPr lang="en-US" altLang="ja-JP" sz="8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NEW CHARTER VSL (700TEU)</a:t>
            </a:r>
            <a:endParaRPr lang="en-US" altLang="ja-JP" sz="8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LOADBLE       405TEU       5670KT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OUR       BSA 225TEU       3470KT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KMTC     BSA 160TEU       1920KT 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CK LINE  BSA   20TEU        280KT</a:t>
            </a:r>
          </a:p>
          <a:p>
            <a:endParaRPr lang="en-US" altLang="ja-JP" sz="8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NAMSUNG BSA DETAIL 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IYOMISHIMA 150TEU 2100KT AS PRIORITY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REMAIN 97TEU 1340KT FOR 5 PORTS, EACH PORT BSA 20TEU 280KT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*we have heavy cargo at IMABARI(NOS CHEM) , MIZUSHIMA(COPPER PLATE &amp; FERTILIZER), HAKATA (BEER)</a:t>
            </a:r>
          </a:p>
          <a:p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Therefore BSA is over flowed as </a:t>
            </a:r>
            <a:r>
              <a:rPr lang="en-US" altLang="ja-JP" sz="80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teu</a:t>
            </a:r>
            <a:r>
              <a:rPr lang="en-US" altLang="ja-JP" sz="8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&amp; weight.</a:t>
            </a:r>
            <a:endParaRPr lang="en-US" altLang="ja-JP" sz="8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80" y="1156661"/>
            <a:ext cx="3692700" cy="32804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025" y="1172816"/>
            <a:ext cx="4698463" cy="326429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80" y="4534775"/>
            <a:ext cx="3692700" cy="206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63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그룹 51" hidden="1">
            <a:extLst>
              <a:ext uri="{FF2B5EF4-FFF2-40B4-BE49-F238E27FC236}">
                <a16:creationId xmlns:a16="http://schemas.microsoft.com/office/drawing/2014/main" id="{2C02D28D-0C2C-0AB4-11A2-6B3F54FA100D}"/>
              </a:ext>
            </a:extLst>
          </p:cNvPr>
          <p:cNvGrpSpPr>
            <a:grpSpLocks/>
          </p:cNvGrpSpPr>
          <p:nvPr/>
        </p:nvGrpSpPr>
        <p:grpSpPr bwMode="auto">
          <a:xfrm>
            <a:off x="1501378" y="1246584"/>
            <a:ext cx="6903244" cy="4968478"/>
            <a:chOff x="323850" y="742462"/>
            <a:chExt cx="8496300" cy="5158154"/>
          </a:xfrm>
        </p:grpSpPr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D85506DE-9A1C-8BC2-7DB8-FF1367A507AA}"/>
                </a:ext>
              </a:extLst>
            </p:cNvPr>
            <p:cNvCxnSpPr/>
            <p:nvPr/>
          </p:nvCxnSpPr>
          <p:spPr>
            <a:xfrm>
              <a:off x="3155950" y="742462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6EA80A34-E3C3-8869-32DB-19D221BBA71E}"/>
                </a:ext>
              </a:extLst>
            </p:cNvPr>
            <p:cNvCxnSpPr/>
            <p:nvPr/>
          </p:nvCxnSpPr>
          <p:spPr>
            <a:xfrm>
              <a:off x="323850" y="750497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D69CF39-502B-0CC3-F253-96108FC008BB}"/>
                </a:ext>
              </a:extLst>
            </p:cNvPr>
            <p:cNvCxnSpPr/>
            <p:nvPr/>
          </p:nvCxnSpPr>
          <p:spPr>
            <a:xfrm>
              <a:off x="8820150" y="750497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7D26D305-3CAE-4248-F435-FA25E3849170}"/>
                </a:ext>
              </a:extLst>
            </p:cNvPr>
            <p:cNvCxnSpPr/>
            <p:nvPr/>
          </p:nvCxnSpPr>
          <p:spPr>
            <a:xfrm>
              <a:off x="5988050" y="742462"/>
              <a:ext cx="0" cy="515011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/>
          <p:cNvSpPr txBox="1"/>
          <p:nvPr/>
        </p:nvSpPr>
        <p:spPr>
          <a:xfrm>
            <a:off x="56456" y="813338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【Simulation  of profitability for BJ1 700TEU /1000TEU by our result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97F5-D030-4A96-A351-AB02769B6959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72" y="1196752"/>
            <a:ext cx="4824536" cy="5328592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103366" y="3175764"/>
            <a:ext cx="502245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PHASE  IN 6MONTH to BJ1</a:t>
            </a:r>
          </a:p>
          <a:p>
            <a:pPr>
              <a:buClr>
                <a:srgbClr val="000000"/>
              </a:buClr>
            </a:pPr>
            <a:endParaRPr lang="en-US" altLang="ja-JP" sz="9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(</a:t>
            </a: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A)700TEU*6 MONTH = </a:t>
            </a:r>
            <a:r>
              <a:rPr lang="en-US" altLang="ja-JP" sz="900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-USD 458,046</a:t>
            </a:r>
          </a:p>
          <a:p>
            <a:pPr algn="ctr"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(B)1000TEU*6 MONTH = </a:t>
            </a:r>
            <a:r>
              <a:rPr lang="en-US" altLang="ja-JP" sz="900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-USD 87,708</a:t>
            </a:r>
          </a:p>
          <a:p>
            <a:pPr algn="ctr">
              <a:buClr>
                <a:srgbClr val="000000"/>
              </a:buClr>
            </a:pPr>
            <a:endParaRPr lang="en-US" altLang="ja-JP" sz="900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228600" indent="-228600">
              <a:buClr>
                <a:srgbClr val="000000"/>
              </a:buClr>
              <a:buAutoNum type="alphaUcParenBoth"/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= 5TIMES (B)</a:t>
            </a:r>
          </a:p>
          <a:p>
            <a:pPr>
              <a:buClr>
                <a:srgbClr val="000000"/>
              </a:buClr>
            </a:pPr>
            <a:endParaRPr lang="en-US" altLang="ja-JP" sz="9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Comments</a:t>
            </a:r>
            <a:endParaRPr lang="en-US" altLang="ja-JP" sz="9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en-US" altLang="ja-JP" sz="900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(A) CAN’T get more cargo for space and weight and we need to shifting or over</a:t>
            </a: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 -roll some cargoes because of </a:t>
            </a:r>
            <a:r>
              <a:rPr lang="en-US" altLang="ja-JP" sz="900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GoM</a:t>
            </a: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or cargo balance, ROB.</a:t>
            </a:r>
          </a:p>
          <a:p>
            <a:pPr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(B) CAN load more cargoes for enough space &amp; weight.</a:t>
            </a:r>
          </a:p>
          <a:p>
            <a:pPr>
              <a:buClr>
                <a:srgbClr val="000000"/>
              </a:buClr>
            </a:pPr>
            <a:endParaRPr lang="en-US" altLang="ja-JP" sz="9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endParaRPr lang="en-US" altLang="ja-JP" sz="9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For the result of the simulation above,</a:t>
            </a:r>
          </a:p>
          <a:p>
            <a:pPr>
              <a:buClr>
                <a:srgbClr val="000000"/>
              </a:buClr>
            </a:pPr>
            <a:endParaRPr lang="en-US" altLang="ja-JP" sz="9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>
              <a:buClr>
                <a:srgbClr val="000000"/>
              </a:buClr>
            </a:pPr>
            <a:r>
              <a:rPr lang="en-US" altLang="ja-JP" sz="9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We are negative for vessel size down for profitability.</a:t>
            </a:r>
            <a:endParaRPr lang="en-US" altLang="ja-JP" sz="900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en-US" altLang="ja-JP" sz="900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591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CC04F913D951A4B9ECA7A8D44B8FD46" ma:contentTypeVersion="2" ma:contentTypeDescription="新しいドキュメントを作成します。" ma:contentTypeScope="" ma:versionID="43e9cf73a855a0802ca93d2ebd1ca977">
  <xsd:schema xmlns:xsd="http://www.w3.org/2001/XMLSchema" xmlns:xs="http://www.w3.org/2001/XMLSchema" xmlns:p="http://schemas.microsoft.com/office/2006/metadata/properties" xmlns:ns2="01c5041c-bc75-4e91-98ac-5e259e1695f1" targetNamespace="http://schemas.microsoft.com/office/2006/metadata/properties" ma:root="true" ma:fieldsID="2bb33cf4a5d007b3df07555fb9b069dc" ns2:_="">
    <xsd:import namespace="01c5041c-bc75-4e91-98ac-5e259e169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5041c-bc75-4e91-98ac-5e259e169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3AB719-A735-47AC-A2C3-9696A3543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5041c-bc75-4e91-98ac-5e259e16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8F65EC-4809-47A3-AF15-06C8255A6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A4325-B54C-4911-83C2-C7C6BD15AC57}">
  <ds:schemaRefs>
    <ds:schemaRef ds:uri="01c5041c-bc75-4e91-98ac-5e259e1695f1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29213</TotalTime>
  <Words>193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굴림</vt:lpstr>
      <vt:lpstr>맑은 고딕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ijiri</cp:lastModifiedBy>
  <cp:revision>2078</cp:revision>
  <cp:lastPrinted>2024-05-20T00:07:19Z</cp:lastPrinted>
  <dcterms:created xsi:type="dcterms:W3CDTF">2016-01-28T06:30:28Z</dcterms:created>
  <dcterms:modified xsi:type="dcterms:W3CDTF">2024-05-28T08:14:25Z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0x010100ECC04F913D951A4B9ECA7A8D44B8FD46</vt:lpwstr>
  </property>
</Properties>
</file>