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17" r:id="rId4"/>
  </p:sldMasterIdLst>
  <p:notesMasterIdLst>
    <p:notesMasterId r:id="rId18"/>
  </p:notesMasterIdLst>
  <p:handoutMasterIdLst>
    <p:handoutMasterId r:id="rId19"/>
  </p:handoutMasterIdLst>
  <p:sldIdLst>
    <p:sldId id="688" r:id="rId5"/>
    <p:sldId id="689" r:id="rId6"/>
    <p:sldId id="690" r:id="rId7"/>
    <p:sldId id="696" r:id="rId8"/>
    <p:sldId id="680" r:id="rId9"/>
    <p:sldId id="685" r:id="rId10"/>
    <p:sldId id="686" r:id="rId11"/>
    <p:sldId id="687" r:id="rId12"/>
    <p:sldId id="695" r:id="rId13"/>
    <p:sldId id="692" r:id="rId14"/>
    <p:sldId id="693" r:id="rId15"/>
    <p:sldId id="694" r:id="rId16"/>
    <p:sldId id="697" r:id="rId17"/>
  </p:sldIdLst>
  <p:sldSz cx="9906000" cy="6858000" type="A4"/>
  <p:notesSz cx="6792913" cy="9925050"/>
  <p:defaultTex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p:defaultTextStyle>
  <p:extLst>
    <p:ext uri="{EFAFB233-063F-42B5-8137-9DF3F51BA10A}">
      <p15:sldGuideLst xmlns:p15="http://schemas.microsoft.com/office/powerpoint/2012/main">
        <p15:guide id="1" orient="horz" pos="890">
          <p15:clr>
            <a:srgbClr val="A4A3A4"/>
          </p15:clr>
        </p15:guide>
        <p15:guide id="2" orient="horz" pos="3974">
          <p15:clr>
            <a:srgbClr val="A4A3A4"/>
          </p15:clr>
        </p15:guide>
        <p15:guide id="3" orient="horz" pos="527">
          <p15:clr>
            <a:srgbClr val="A4A3A4"/>
          </p15:clr>
        </p15:guide>
        <p15:guide id="4" pos="172">
          <p15:clr>
            <a:srgbClr val="A4A3A4"/>
          </p15:clr>
        </p15:guide>
        <p15:guide id="5" pos="60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6E6E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9CE2CC-36E8-41F0-BD10-42741D4455E9}" v="181" dt="2023-02-08T00:01:45.594"/>
    <p1510:client id="{26E0B220-24FE-49D7-8B24-DD40356275FB}" v="12" dt="2023-02-08T04:05:01.444"/>
    <p1510:client id="{38122FB5-0E61-4CBC-875E-44686054F860}" v="65" dt="2023-02-10T07:46:56.464"/>
    <p1510:client id="{80085865-04D4-4EC2-9421-0750D0C69171}" v="122" dt="2023-02-07T07:00:31.158"/>
    <p1510:client id="{AD294814-A226-4914-B61C-3B489441D9FA}" v="135" dt="2023-02-07T04:32:14.073"/>
    <p1510:client id="{E1B8A2EA-954B-4480-96B8-5840B925E8A2}" v="19" dt="2023-02-07T07:03:17.705"/>
    <p1510:client id="{E9153372-9E01-4C32-8BF2-8DFFAC8FB793}" v="1" dt="2023-02-08T04:03:33.65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23" autoAdjust="0"/>
    <p:restoredTop sz="96123" autoAdjust="0"/>
  </p:normalViewPr>
  <p:slideViewPr>
    <p:cSldViewPr>
      <p:cViewPr varScale="1">
        <p:scale>
          <a:sx n="117" d="100"/>
          <a:sy n="117" d="100"/>
        </p:scale>
        <p:origin x="1824" y="84"/>
      </p:cViewPr>
      <p:guideLst>
        <p:guide orient="horz" pos="890"/>
        <p:guide orient="horz" pos="3974"/>
        <p:guide orient="horz" pos="527"/>
        <p:guide pos="172"/>
        <p:guide pos="6068"/>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1"/>
            <a:ext cx="2943384" cy="496173"/>
          </a:xfrm>
          <a:prstGeom prst="rect">
            <a:avLst/>
          </a:prstGeom>
        </p:spPr>
        <p:txBody>
          <a:bodyPr vert="horz" lIns="91205" tIns="45604" rIns="91205" bIns="45604" rtlCol="0"/>
          <a:lstStyle>
            <a:lvl1pPr algn="l">
              <a:defRPr sz="1200">
                <a:latin typeface="굴림" charset="-127"/>
                <a:ea typeface="굴림" charset="-127"/>
              </a:defRPr>
            </a:lvl1pPr>
          </a:lstStyle>
          <a:p>
            <a:pPr>
              <a:defRPr/>
            </a:pPr>
            <a:endParaRPr lang="ko-KR" altLang="en-US"/>
          </a:p>
        </p:txBody>
      </p:sp>
      <p:sp>
        <p:nvSpPr>
          <p:cNvPr id="3" name="날짜 개체 틀 2"/>
          <p:cNvSpPr>
            <a:spLocks noGrp="1"/>
          </p:cNvSpPr>
          <p:nvPr>
            <p:ph type="dt" sz="quarter" idx="1"/>
          </p:nvPr>
        </p:nvSpPr>
        <p:spPr>
          <a:xfrm>
            <a:off x="3847946" y="1"/>
            <a:ext cx="2943384" cy="496173"/>
          </a:xfrm>
          <a:prstGeom prst="rect">
            <a:avLst/>
          </a:prstGeom>
        </p:spPr>
        <p:txBody>
          <a:bodyPr vert="horz" lIns="91205" tIns="45604" rIns="91205" bIns="45604" rtlCol="0"/>
          <a:lstStyle>
            <a:lvl1pPr algn="r">
              <a:defRPr sz="1200">
                <a:latin typeface="굴림" charset="-127"/>
                <a:ea typeface="굴림" charset="-127"/>
              </a:defRPr>
            </a:lvl1pPr>
          </a:lstStyle>
          <a:p>
            <a:pPr>
              <a:defRPr/>
            </a:pPr>
            <a:fld id="{E7296D9F-3E08-45B4-80CB-AA505BEB725B}" type="datetimeFigureOut">
              <a:rPr lang="ko-KR" altLang="en-US"/>
              <a:pPr>
                <a:defRPr/>
              </a:pPr>
              <a:t>2024-03-18</a:t>
            </a:fld>
            <a:endParaRPr lang="ko-KR" altLang="en-US"/>
          </a:p>
        </p:txBody>
      </p:sp>
      <p:sp>
        <p:nvSpPr>
          <p:cNvPr id="4" name="바닥글 개체 틀 3"/>
          <p:cNvSpPr>
            <a:spLocks noGrp="1"/>
          </p:cNvSpPr>
          <p:nvPr>
            <p:ph type="ftr" sz="quarter" idx="2"/>
          </p:nvPr>
        </p:nvSpPr>
        <p:spPr>
          <a:xfrm>
            <a:off x="2" y="9427292"/>
            <a:ext cx="2943384" cy="496172"/>
          </a:xfrm>
          <a:prstGeom prst="rect">
            <a:avLst/>
          </a:prstGeom>
        </p:spPr>
        <p:txBody>
          <a:bodyPr vert="horz" lIns="91205" tIns="45604" rIns="91205" bIns="45604" rtlCol="0" anchor="b"/>
          <a:lstStyle>
            <a:lvl1pPr algn="l">
              <a:defRPr sz="1200">
                <a:latin typeface="굴림" charset="-127"/>
                <a:ea typeface="굴림" charset="-127"/>
              </a:defRPr>
            </a:lvl1pPr>
          </a:lstStyle>
          <a:p>
            <a:pPr>
              <a:defRPr/>
            </a:pPr>
            <a:endParaRPr lang="ko-KR" altLang="en-US"/>
          </a:p>
        </p:txBody>
      </p:sp>
      <p:sp>
        <p:nvSpPr>
          <p:cNvPr id="5" name="슬라이드 번호 개체 틀 4"/>
          <p:cNvSpPr>
            <a:spLocks noGrp="1"/>
          </p:cNvSpPr>
          <p:nvPr>
            <p:ph type="sldNum" sz="quarter" idx="3"/>
          </p:nvPr>
        </p:nvSpPr>
        <p:spPr>
          <a:xfrm>
            <a:off x="3847946" y="9427292"/>
            <a:ext cx="2943384" cy="496172"/>
          </a:xfrm>
          <a:prstGeom prst="rect">
            <a:avLst/>
          </a:prstGeom>
        </p:spPr>
        <p:txBody>
          <a:bodyPr vert="horz" lIns="91205" tIns="45604" rIns="91205" bIns="45604" rtlCol="0" anchor="b"/>
          <a:lstStyle>
            <a:lvl1pPr algn="r">
              <a:defRPr sz="1200">
                <a:latin typeface="굴림" charset="-127"/>
                <a:ea typeface="굴림" charset="-127"/>
              </a:defRPr>
            </a:lvl1pPr>
          </a:lstStyle>
          <a:p>
            <a:pPr>
              <a:defRPr/>
            </a:pPr>
            <a:fld id="{2F849FFD-6564-4FE1-B64A-AB6B1582DB38}" type="slidenum">
              <a:rPr lang="ko-KR" altLang="en-US"/>
              <a:pPr>
                <a:defRPr/>
              </a:pPr>
              <a:t>‹#›</a:t>
            </a:fld>
            <a:endParaRPr lang="ko-KR" altLang="en-US"/>
          </a:p>
        </p:txBody>
      </p:sp>
    </p:spTree>
    <p:extLst>
      <p:ext uri="{BB962C8B-B14F-4D97-AF65-F5344CB8AC3E}">
        <p14:creationId xmlns:p14="http://schemas.microsoft.com/office/powerpoint/2010/main" val="1489049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1"/>
            <a:ext cx="2943384" cy="496173"/>
          </a:xfrm>
          <a:prstGeom prst="rect">
            <a:avLst/>
          </a:prstGeom>
        </p:spPr>
        <p:txBody>
          <a:bodyPr vert="horz" lIns="91205" tIns="45604" rIns="91205" bIns="45604" rtlCol="0"/>
          <a:lstStyle>
            <a:lvl1pPr algn="l">
              <a:defRPr sz="1200">
                <a:latin typeface="굴림" charset="-127"/>
                <a:ea typeface="굴림" charset="-127"/>
              </a:defRPr>
            </a:lvl1pPr>
          </a:lstStyle>
          <a:p>
            <a:pPr>
              <a:defRPr/>
            </a:pPr>
            <a:endParaRPr lang="ko-KR" altLang="en-US"/>
          </a:p>
        </p:txBody>
      </p:sp>
      <p:sp>
        <p:nvSpPr>
          <p:cNvPr id="3" name="날짜 개체 틀 2"/>
          <p:cNvSpPr>
            <a:spLocks noGrp="1"/>
          </p:cNvSpPr>
          <p:nvPr>
            <p:ph type="dt" idx="1"/>
          </p:nvPr>
        </p:nvSpPr>
        <p:spPr>
          <a:xfrm>
            <a:off x="3847946" y="1"/>
            <a:ext cx="2943384" cy="496173"/>
          </a:xfrm>
          <a:prstGeom prst="rect">
            <a:avLst/>
          </a:prstGeom>
        </p:spPr>
        <p:txBody>
          <a:bodyPr vert="horz" lIns="91205" tIns="45604" rIns="91205" bIns="45604" rtlCol="0"/>
          <a:lstStyle>
            <a:lvl1pPr algn="r">
              <a:defRPr sz="1200">
                <a:latin typeface="굴림" charset="-127"/>
                <a:ea typeface="굴림" charset="-127"/>
              </a:defRPr>
            </a:lvl1pPr>
          </a:lstStyle>
          <a:p>
            <a:pPr>
              <a:defRPr/>
            </a:pPr>
            <a:fld id="{F6C95241-CDE7-4F74-B9EE-BAF8A9053609}" type="datetimeFigureOut">
              <a:rPr lang="ko-KR" altLang="en-US"/>
              <a:pPr>
                <a:defRPr/>
              </a:pPr>
              <a:t>2024-03-18</a:t>
            </a:fld>
            <a:endParaRPr lang="ko-KR" altLang="en-US"/>
          </a:p>
        </p:txBody>
      </p:sp>
      <p:sp>
        <p:nvSpPr>
          <p:cNvPr id="4" name="슬라이드 이미지 개체 틀 3"/>
          <p:cNvSpPr>
            <a:spLocks noGrp="1" noRot="1" noChangeAspect="1"/>
          </p:cNvSpPr>
          <p:nvPr>
            <p:ph type="sldImg" idx="2"/>
          </p:nvPr>
        </p:nvSpPr>
        <p:spPr>
          <a:xfrm>
            <a:off x="709613" y="746125"/>
            <a:ext cx="5373687" cy="3719513"/>
          </a:xfrm>
          <a:prstGeom prst="rect">
            <a:avLst/>
          </a:prstGeom>
          <a:noFill/>
          <a:ln w="12700">
            <a:solidFill>
              <a:prstClr val="black"/>
            </a:solidFill>
          </a:ln>
        </p:spPr>
        <p:txBody>
          <a:bodyPr vert="horz" lIns="91205" tIns="45604" rIns="91205" bIns="45604" rtlCol="0" anchor="ctr"/>
          <a:lstStyle/>
          <a:p>
            <a:pPr lvl="0"/>
            <a:endParaRPr lang="ko-KR" altLang="en-US" noProof="0"/>
          </a:p>
        </p:txBody>
      </p:sp>
      <p:sp>
        <p:nvSpPr>
          <p:cNvPr id="5" name="슬라이드 노트 개체 틀 4"/>
          <p:cNvSpPr>
            <a:spLocks noGrp="1"/>
          </p:cNvSpPr>
          <p:nvPr>
            <p:ph type="body" sz="quarter" idx="3"/>
          </p:nvPr>
        </p:nvSpPr>
        <p:spPr>
          <a:xfrm>
            <a:off x="679609" y="4714439"/>
            <a:ext cx="5433697" cy="4465559"/>
          </a:xfrm>
          <a:prstGeom prst="rect">
            <a:avLst/>
          </a:prstGeom>
        </p:spPr>
        <p:txBody>
          <a:bodyPr vert="horz" lIns="91205" tIns="45604" rIns="91205" bIns="45604" rtlCol="0">
            <a:normAutofit/>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p:cNvSpPr>
            <a:spLocks noGrp="1"/>
          </p:cNvSpPr>
          <p:nvPr>
            <p:ph type="ftr" sz="quarter" idx="4"/>
          </p:nvPr>
        </p:nvSpPr>
        <p:spPr>
          <a:xfrm>
            <a:off x="2" y="9427292"/>
            <a:ext cx="2943384" cy="496172"/>
          </a:xfrm>
          <a:prstGeom prst="rect">
            <a:avLst/>
          </a:prstGeom>
        </p:spPr>
        <p:txBody>
          <a:bodyPr vert="horz" lIns="91205" tIns="45604" rIns="91205" bIns="45604" rtlCol="0" anchor="b"/>
          <a:lstStyle>
            <a:lvl1pPr algn="l">
              <a:defRPr sz="1200">
                <a:latin typeface="굴림" charset="-127"/>
                <a:ea typeface="굴림" charset="-127"/>
              </a:defRPr>
            </a:lvl1pPr>
          </a:lstStyle>
          <a:p>
            <a:pPr>
              <a:defRPr/>
            </a:pPr>
            <a:endParaRPr lang="ko-KR" altLang="en-US"/>
          </a:p>
        </p:txBody>
      </p:sp>
      <p:sp>
        <p:nvSpPr>
          <p:cNvPr id="7" name="슬라이드 번호 개체 틀 6"/>
          <p:cNvSpPr>
            <a:spLocks noGrp="1"/>
          </p:cNvSpPr>
          <p:nvPr>
            <p:ph type="sldNum" sz="quarter" idx="5"/>
          </p:nvPr>
        </p:nvSpPr>
        <p:spPr>
          <a:xfrm>
            <a:off x="3847946" y="9427292"/>
            <a:ext cx="2943384" cy="496172"/>
          </a:xfrm>
          <a:prstGeom prst="rect">
            <a:avLst/>
          </a:prstGeom>
        </p:spPr>
        <p:txBody>
          <a:bodyPr vert="horz" lIns="91205" tIns="45604" rIns="91205" bIns="45604" rtlCol="0" anchor="b"/>
          <a:lstStyle>
            <a:lvl1pPr algn="r">
              <a:defRPr sz="1200">
                <a:latin typeface="굴림" charset="-127"/>
                <a:ea typeface="굴림" charset="-127"/>
              </a:defRPr>
            </a:lvl1pPr>
          </a:lstStyle>
          <a:p>
            <a:pPr>
              <a:defRPr/>
            </a:pPr>
            <a:fld id="{EDDFA6DD-DD86-49B4-AE71-B3300001D18F}" type="slidenum">
              <a:rPr lang="ko-KR" altLang="en-US"/>
              <a:pPr>
                <a:defRPr/>
              </a:pPr>
              <a:t>‹#›</a:t>
            </a:fld>
            <a:endParaRPr lang="ko-KR" altLang="en-US"/>
          </a:p>
        </p:txBody>
      </p:sp>
    </p:spTree>
    <p:extLst>
      <p:ext uri="{BB962C8B-B14F-4D97-AF65-F5344CB8AC3E}">
        <p14:creationId xmlns:p14="http://schemas.microsoft.com/office/powerpoint/2010/main" val="4074987143"/>
      </p:ext>
    </p:extLst>
  </p:cSld>
  <p:clrMap bg1="lt1" tx1="dk1" bg2="lt2" tx2="dk2" accent1="accent1" accent2="accent2" accent3="accent3" accent4="accent4" accent5="accent5" accent6="accent6" hlink="hlink" folHlink="folHlink"/>
  <p:hf sldNum="0" hdr="0" ftr="0" dt="0"/>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292" y="4714399"/>
            <a:ext cx="5434330" cy="4466273"/>
          </a:xfrm>
          <a:prstGeom prst="rect">
            <a:avLst/>
          </a:prstGeom>
          <a:noFill/>
          <a:ln>
            <a:noFill/>
          </a:ln>
        </p:spPr>
        <p:txBody>
          <a:bodyPr spcFirstLastPara="1" wrap="square" lIns="92056" tIns="92056" rIns="92056" bIns="92056" anchor="t" anchorCtr="0">
            <a:noAutofit/>
          </a:bodyPr>
          <a:lstStyle/>
          <a:p>
            <a:pPr>
              <a:spcBef>
                <a:spcPts val="0"/>
              </a:spcBef>
              <a:spcAft>
                <a:spcPts val="0"/>
              </a:spcAft>
              <a:buSzPts val="1100"/>
            </a:pPr>
            <a:endParaRPr dirty="0"/>
          </a:p>
        </p:txBody>
      </p:sp>
      <p:sp>
        <p:nvSpPr>
          <p:cNvPr id="82" name="Google Shape;82;p1:notes"/>
          <p:cNvSpPr>
            <a:spLocks noGrp="1" noRot="1" noChangeAspect="1"/>
          </p:cNvSpPr>
          <p:nvPr>
            <p:ph type="sldImg" idx="2"/>
          </p:nvPr>
        </p:nvSpPr>
        <p:spPr>
          <a:xfrm>
            <a:off x="708025" y="744538"/>
            <a:ext cx="537686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935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29301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ko-KR"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147944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ko-KR"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3672498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ko-KR"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835862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사용자 지정 레이아웃">
    <p:spTree>
      <p:nvGrpSpPr>
        <p:cNvPr id="1" name=""/>
        <p:cNvGrpSpPr/>
        <p:nvPr/>
      </p:nvGrpSpPr>
      <p:grpSpPr>
        <a:xfrm>
          <a:off x="0" y="0"/>
          <a:ext cx="0" cy="0"/>
          <a:chOff x="0" y="0"/>
          <a:chExt cx="0" cy="0"/>
        </a:xfrm>
      </p:grpSpPr>
      <p:pic>
        <p:nvPicPr>
          <p:cNvPr id="5" name="그림 4">
            <a:extLst>
              <a:ext uri="{FF2B5EF4-FFF2-40B4-BE49-F238E27FC236}">
                <a16:creationId xmlns:a16="http://schemas.microsoft.com/office/drawing/2014/main" id="{74DBF5AD-788F-B442-86CB-1CE332136383}"/>
              </a:ext>
            </a:extLst>
          </p:cNvPr>
          <p:cNvPicPr>
            <a:picLocks noChangeAspect="1"/>
          </p:cNvPicPr>
          <p:nvPr userDrawn="1"/>
        </p:nvPicPr>
        <p:blipFill rotWithShape="1">
          <a:blip r:embed="rId2"/>
          <a:srcRect t="92711"/>
          <a:stretch/>
        </p:blipFill>
        <p:spPr>
          <a:xfrm>
            <a:off x="1879" y="6707585"/>
            <a:ext cx="9906000" cy="150416"/>
          </a:xfrm>
          <a:prstGeom prst="rect">
            <a:avLst/>
          </a:prstGeom>
        </p:spPr>
      </p:pic>
      <p:pic>
        <p:nvPicPr>
          <p:cNvPr id="3" name="그림 2">
            <a:extLst>
              <a:ext uri="{FF2B5EF4-FFF2-40B4-BE49-F238E27FC236}">
                <a16:creationId xmlns:a16="http://schemas.microsoft.com/office/drawing/2014/main" id="{7F65622A-075C-14B6-0DB3-DE74EAADD797}"/>
              </a:ext>
            </a:extLst>
          </p:cNvPr>
          <p:cNvPicPr>
            <a:picLocks noChangeAspect="1"/>
          </p:cNvPicPr>
          <p:nvPr userDrawn="1"/>
        </p:nvPicPr>
        <p:blipFill rotWithShape="1">
          <a:blip r:embed="rId2"/>
          <a:srcRect t="92711"/>
          <a:stretch/>
        </p:blipFill>
        <p:spPr>
          <a:xfrm>
            <a:off x="1879" y="581200"/>
            <a:ext cx="9906000" cy="141967"/>
          </a:xfrm>
          <a:prstGeom prst="rect">
            <a:avLst/>
          </a:prstGeom>
        </p:spPr>
      </p:pic>
      <p:sp>
        <p:nvSpPr>
          <p:cNvPr id="2" name="슬라이드 번호 개체 틀 3">
            <a:extLst>
              <a:ext uri="{FF2B5EF4-FFF2-40B4-BE49-F238E27FC236}">
                <a16:creationId xmlns:a16="http://schemas.microsoft.com/office/drawing/2014/main" id="{C5DE53D9-44BA-E42B-8BAB-ACAE3E6EDAC6}"/>
              </a:ext>
            </a:extLst>
          </p:cNvPr>
          <p:cNvSpPr>
            <a:spLocks noGrp="1"/>
          </p:cNvSpPr>
          <p:nvPr>
            <p:ph type="sldNum" sz="quarter" idx="10"/>
          </p:nvPr>
        </p:nvSpPr>
        <p:spPr>
          <a:xfrm>
            <a:off x="7473280" y="6707585"/>
            <a:ext cx="2311400" cy="177800"/>
          </a:xfrm>
        </p:spPr>
        <p:txBody>
          <a:bodyPr/>
          <a:lstStyle>
            <a:lvl1pPr>
              <a:defRPr sz="1050">
                <a:solidFill>
                  <a:schemeClr val="bg1"/>
                </a:solidFill>
                <a:latin typeface="+mj-ea"/>
                <a:ea typeface="+mj-ea"/>
              </a:defRPr>
            </a:lvl1pPr>
          </a:lstStyle>
          <a:p>
            <a:fld id="{17DB97F5-D030-4A96-A351-AB02769B6959}" type="slidenum">
              <a:rPr lang="ko-KR" altLang="en-US" smtClean="0"/>
              <a:pPr/>
              <a:t>‹#›</a:t>
            </a:fld>
            <a:endParaRPr lang="ko-KR" altLang="en-US" dirty="0"/>
          </a:p>
        </p:txBody>
      </p:sp>
    </p:spTree>
    <p:extLst>
      <p:ext uri="{BB962C8B-B14F-4D97-AF65-F5344CB8AC3E}">
        <p14:creationId xmlns:p14="http://schemas.microsoft.com/office/powerpoint/2010/main" val="262008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사용자 지정 레이아웃">
    <p:spTree>
      <p:nvGrpSpPr>
        <p:cNvPr id="1" name=""/>
        <p:cNvGrpSpPr/>
        <p:nvPr/>
      </p:nvGrpSpPr>
      <p:grpSpPr>
        <a:xfrm>
          <a:off x="0" y="0"/>
          <a:ext cx="0" cy="0"/>
          <a:chOff x="0" y="0"/>
          <a:chExt cx="0" cy="0"/>
        </a:xfrm>
      </p:grpSpPr>
      <p:pic>
        <p:nvPicPr>
          <p:cNvPr id="5" name="그림 4">
            <a:extLst>
              <a:ext uri="{FF2B5EF4-FFF2-40B4-BE49-F238E27FC236}">
                <a16:creationId xmlns:a16="http://schemas.microsoft.com/office/drawing/2014/main" id="{74DBF5AD-788F-B442-86CB-1CE332136383}"/>
              </a:ext>
            </a:extLst>
          </p:cNvPr>
          <p:cNvPicPr>
            <a:picLocks noChangeAspect="1"/>
          </p:cNvPicPr>
          <p:nvPr userDrawn="1"/>
        </p:nvPicPr>
        <p:blipFill rotWithShape="1">
          <a:blip r:embed="rId2"/>
          <a:srcRect t="92711"/>
          <a:stretch/>
        </p:blipFill>
        <p:spPr>
          <a:xfrm>
            <a:off x="1879" y="6707585"/>
            <a:ext cx="9906000" cy="150416"/>
          </a:xfrm>
          <a:prstGeom prst="rect">
            <a:avLst/>
          </a:prstGeom>
        </p:spPr>
      </p:pic>
      <p:sp>
        <p:nvSpPr>
          <p:cNvPr id="2" name="슬라이드 번호 개체 틀 3">
            <a:extLst>
              <a:ext uri="{FF2B5EF4-FFF2-40B4-BE49-F238E27FC236}">
                <a16:creationId xmlns:a16="http://schemas.microsoft.com/office/drawing/2014/main" id="{C5DE53D9-44BA-E42B-8BAB-ACAE3E6EDAC6}"/>
              </a:ext>
            </a:extLst>
          </p:cNvPr>
          <p:cNvSpPr>
            <a:spLocks noGrp="1"/>
          </p:cNvSpPr>
          <p:nvPr>
            <p:ph type="sldNum" sz="quarter" idx="10"/>
          </p:nvPr>
        </p:nvSpPr>
        <p:spPr>
          <a:xfrm>
            <a:off x="7473280" y="6707585"/>
            <a:ext cx="2311400" cy="177800"/>
          </a:xfrm>
        </p:spPr>
        <p:txBody>
          <a:bodyPr/>
          <a:lstStyle>
            <a:lvl1pPr>
              <a:defRPr sz="1050">
                <a:solidFill>
                  <a:schemeClr val="bg1"/>
                </a:solidFill>
                <a:latin typeface="+mj-ea"/>
                <a:ea typeface="+mj-ea"/>
              </a:defRPr>
            </a:lvl1pPr>
          </a:lstStyle>
          <a:p>
            <a:fld id="{17DB97F5-D030-4A96-A351-AB02769B6959}" type="slidenum">
              <a:rPr lang="ko-KR" altLang="en-US" smtClean="0"/>
              <a:pPr/>
              <a:t>‹#›</a:t>
            </a:fld>
            <a:endParaRPr lang="ko-KR" altLang="en-US" dirty="0"/>
          </a:p>
        </p:txBody>
      </p:sp>
    </p:spTree>
    <p:extLst>
      <p:ext uri="{BB962C8B-B14F-4D97-AF65-F5344CB8AC3E}">
        <p14:creationId xmlns:p14="http://schemas.microsoft.com/office/powerpoint/2010/main" val="130808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ko-KR"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72551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ko-KR"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202414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ko-KR"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384447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ko-KR"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316458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ko-KR"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123228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ko-KR"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202024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ko-KR"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104057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ko-KR"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ko-KR"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4110514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ko-KR" altLang="en-US">
              <a:solidFill>
                <a:prstClr val="black">
                  <a:tint val="75000"/>
                </a:prstClr>
              </a:solidFill>
            </a:endParaRPr>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ko-KR"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A7193856-1A23-48B4-A442-DEC5E182C2CD}" type="slidenum">
              <a:rPr lang="ko-KR" altLang="en-US" smtClean="0">
                <a:solidFill>
                  <a:prstClr val="black">
                    <a:tint val="75000"/>
                  </a:prstClr>
                </a:solidFill>
              </a:rPr>
              <a:pPr>
                <a:defRPr/>
              </a:pPr>
              <a:t>‹#›</a:t>
            </a:fld>
            <a:endParaRPr lang="ko-KR" altLang="en-US">
              <a:solidFill>
                <a:prstClr val="black">
                  <a:tint val="75000"/>
                </a:prstClr>
              </a:solidFill>
            </a:endParaRPr>
          </a:p>
        </p:txBody>
      </p:sp>
    </p:spTree>
    <p:extLst>
      <p:ext uri="{BB962C8B-B14F-4D97-AF65-F5344CB8AC3E}">
        <p14:creationId xmlns:p14="http://schemas.microsoft.com/office/powerpoint/2010/main" val="3314837338"/>
      </p:ext>
    </p:extLst>
  </p:cSld>
  <p:clrMap bg1="lt1" tx1="dk1" bg2="lt2" tx2="dk2" accent1="accent1" accent2="accent2" accent3="accent3" accent4="accent4" accent5="accent5" accent6="accent6" hlink="hlink" folHlink="folHlink"/>
  <p:sldLayoutIdLst>
    <p:sldLayoutId id="2147484918" r:id="rId1"/>
    <p:sldLayoutId id="2147484919" r:id="rId2"/>
    <p:sldLayoutId id="2147484920" r:id="rId3"/>
    <p:sldLayoutId id="2147484921" r:id="rId4"/>
    <p:sldLayoutId id="2147484922" r:id="rId5"/>
    <p:sldLayoutId id="2147484923" r:id="rId6"/>
    <p:sldLayoutId id="2147484924" r:id="rId7"/>
    <p:sldLayoutId id="2147484925" r:id="rId8"/>
    <p:sldLayoutId id="2147484926" r:id="rId9"/>
    <p:sldLayoutId id="2147484927" r:id="rId10"/>
    <p:sldLayoutId id="2147484928" r:id="rId11"/>
    <p:sldLayoutId id="2147484929" r:id="rId12"/>
    <p:sldLayoutId id="2147484930" r:id="rId13"/>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2.xml"/><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2.xml"/><Relationship Id="rId5" Type="http://schemas.openxmlformats.org/officeDocument/2006/relationships/image" Target="../media/image16.emf"/><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 name="그림 2">
            <a:extLst>
              <a:ext uri="{FF2B5EF4-FFF2-40B4-BE49-F238E27FC236}">
                <a16:creationId xmlns:a16="http://schemas.microsoft.com/office/drawing/2014/main" id="{7F65622A-075C-14B6-0DB3-DE74EAADD797}"/>
              </a:ext>
            </a:extLst>
          </p:cNvPr>
          <p:cNvPicPr>
            <a:picLocks noChangeAspect="1"/>
          </p:cNvPicPr>
          <p:nvPr/>
        </p:nvPicPr>
        <p:blipFill rotWithShape="1">
          <a:blip r:embed="rId3"/>
          <a:srcRect t="92711"/>
          <a:stretch/>
        </p:blipFill>
        <p:spPr>
          <a:xfrm>
            <a:off x="0" y="0"/>
            <a:ext cx="9906000" cy="327861"/>
          </a:xfrm>
          <a:prstGeom prst="rect">
            <a:avLst/>
          </a:prstGeom>
        </p:spPr>
      </p:pic>
      <p:pic>
        <p:nvPicPr>
          <p:cNvPr id="9" name="그림 2">
            <a:extLst>
              <a:ext uri="{FF2B5EF4-FFF2-40B4-BE49-F238E27FC236}">
                <a16:creationId xmlns:a16="http://schemas.microsoft.com/office/drawing/2014/main" id="{7F65622A-075C-14B6-0DB3-DE74EAADD797}"/>
              </a:ext>
            </a:extLst>
          </p:cNvPr>
          <p:cNvPicPr>
            <a:picLocks noChangeAspect="1"/>
          </p:cNvPicPr>
          <p:nvPr/>
        </p:nvPicPr>
        <p:blipFill rotWithShape="1">
          <a:blip r:embed="rId3"/>
          <a:srcRect t="92711"/>
          <a:stretch/>
        </p:blipFill>
        <p:spPr>
          <a:xfrm>
            <a:off x="-307" y="6716033"/>
            <a:ext cx="9906000" cy="141967"/>
          </a:xfrm>
          <a:prstGeom prst="rect">
            <a:avLst/>
          </a:prstGeom>
        </p:spPr>
      </p:pic>
      <p:sp>
        <p:nvSpPr>
          <p:cNvPr id="12" name="Google Shape;84;p13"/>
          <p:cNvSpPr txBox="1">
            <a:spLocks/>
          </p:cNvSpPr>
          <p:nvPr/>
        </p:nvSpPr>
        <p:spPr>
          <a:xfrm>
            <a:off x="0" y="182280"/>
            <a:ext cx="9906000" cy="984294"/>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fontAlgn="auto" latinLnBrk="0">
              <a:buSzPts val="4000"/>
            </a:pPr>
            <a:r>
              <a:rPr kumimoji="0" lang="ja-JP" altLang="en-US" sz="4000" b="1" u="sng" kern="0" dirty="0" smtClean="0">
                <a:latin typeface="ＭＳ Ｐゴシック" panose="020B0600070205080204" pitchFamily="50" charset="-128"/>
                <a:ea typeface="ＭＳ Ｐゴシック" panose="020B0600070205080204" pitchFamily="50" charset="-128"/>
                <a:cs typeface="MS Mincho"/>
                <a:sym typeface="MS Mincho"/>
              </a:rPr>
              <a:t>定例会議事録</a:t>
            </a:r>
            <a:endParaRPr kumimoji="0" lang="ja-JP" altLang="en-US" sz="4000" b="1" u="sng" kern="0" dirty="0">
              <a:latin typeface="ＭＳ Ｐゴシック" panose="020B0600070205080204" pitchFamily="50" charset="-128"/>
              <a:ea typeface="ＭＳ Ｐゴシック" panose="020B0600070205080204" pitchFamily="50" charset="-128"/>
              <a:cs typeface="MS Mincho"/>
              <a:sym typeface="MS Mincho"/>
            </a:endParaRPr>
          </a:p>
        </p:txBody>
      </p:sp>
      <p:sp>
        <p:nvSpPr>
          <p:cNvPr id="14" name="Google Shape;85;p13"/>
          <p:cNvSpPr txBox="1">
            <a:spLocks/>
          </p:cNvSpPr>
          <p:nvPr/>
        </p:nvSpPr>
        <p:spPr>
          <a:xfrm>
            <a:off x="64963" y="1412776"/>
            <a:ext cx="9784582" cy="1066251"/>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lgn="ctr" fontAlgn="auto" latinLnBrk="0">
              <a:spcBef>
                <a:spcPts val="0"/>
              </a:spcBef>
              <a:buFont typeface="Arial"/>
              <a:buNone/>
            </a:pPr>
            <a:r>
              <a:rPr kumimoji="0" lang="ja-JP" altLang="en-US" sz="2000" b="1" u="sng" kern="0" dirty="0" smtClean="0">
                <a:latin typeface="ＭＳ Ｐゴシック" panose="020B0600070205080204" pitchFamily="50" charset="-128"/>
                <a:ea typeface="ＭＳ Ｐゴシック" panose="020B0600070205080204" pitchFamily="50" charset="-128"/>
                <a:cs typeface="MS Mincho"/>
                <a:sym typeface="MS Mincho"/>
              </a:rPr>
              <a:t>日時</a:t>
            </a:r>
            <a:endParaRPr kumimoji="0" lang="en-US" altLang="ja-JP" sz="2000" b="1" u="sng" kern="0" dirty="0" smtClean="0">
              <a:latin typeface="ＭＳ Ｐゴシック" panose="020B0600070205080204" pitchFamily="50" charset="-128"/>
              <a:ea typeface="ＭＳ Ｐゴシック" panose="020B0600070205080204" pitchFamily="50" charset="-128"/>
              <a:cs typeface="MS Mincho"/>
              <a:sym typeface="MS Mincho"/>
            </a:endParaRPr>
          </a:p>
          <a:p>
            <a:pPr marL="0" indent="0" algn="ctr" fontAlgn="auto" latinLnBrk="0">
              <a:spcBef>
                <a:spcPts val="0"/>
              </a:spcBef>
              <a:buSzPts val="2400"/>
              <a:buFont typeface="Arial"/>
              <a:buNone/>
            </a:pPr>
            <a:endParaRPr kumimoji="0" lang="en-US" altLang="ja-JP" sz="1500" b="1" kern="0" dirty="0" smtClean="0">
              <a:latin typeface="ＭＳ Ｐゴシック" panose="020B0600070205080204" pitchFamily="50" charset="-128"/>
              <a:ea typeface="ＭＳ Ｐゴシック" panose="020B0600070205080204" pitchFamily="50" charset="-128"/>
              <a:cs typeface="MS Mincho"/>
              <a:sym typeface="MS Mincho"/>
            </a:endParaRPr>
          </a:p>
          <a:p>
            <a:pPr marL="0" indent="0" algn="ctr" fontAlgn="auto" latinLnBrk="0">
              <a:spcBef>
                <a:spcPts val="0"/>
              </a:spcBef>
              <a:buSzPts val="2400"/>
              <a:buFont typeface="Arial"/>
              <a:buNone/>
            </a:pPr>
            <a:r>
              <a:rPr kumimoji="0" lang="en-US" altLang="ja-JP" sz="2000" b="1" kern="0" dirty="0" smtClean="0">
                <a:latin typeface="ＭＳ Ｐゴシック" panose="020B0600070205080204" pitchFamily="50" charset="-128"/>
                <a:ea typeface="ＭＳ Ｐゴシック" panose="020B0600070205080204" pitchFamily="50" charset="-128"/>
                <a:cs typeface="MS Mincho"/>
                <a:sym typeface="MS Mincho"/>
              </a:rPr>
              <a:t>2024.</a:t>
            </a:r>
            <a:r>
              <a:rPr kumimoji="0" lang="ja-JP" altLang="en-US" sz="2000" b="1" kern="0" dirty="0" smtClean="0">
                <a:latin typeface="ＭＳ Ｐゴシック" panose="020B0600070205080204" pitchFamily="50" charset="-128"/>
                <a:ea typeface="ＭＳ Ｐゴシック" panose="020B0600070205080204" pitchFamily="50" charset="-128"/>
                <a:cs typeface="MS Mincho"/>
                <a:sym typeface="MS Mincho"/>
              </a:rPr>
              <a:t> </a:t>
            </a:r>
            <a:r>
              <a:rPr kumimoji="0" lang="en-US" altLang="ja-JP" sz="2000" b="1" kern="0" dirty="0" smtClean="0">
                <a:latin typeface="ＭＳ Ｐゴシック" panose="020B0600070205080204" pitchFamily="50" charset="-128"/>
                <a:ea typeface="ＭＳ Ｐゴシック" panose="020B0600070205080204" pitchFamily="50" charset="-128"/>
                <a:cs typeface="MS Mincho"/>
                <a:sym typeface="MS Mincho"/>
              </a:rPr>
              <a:t>3. 18</a:t>
            </a:r>
            <a:endParaRPr kumimoji="0" lang="ja-JP" altLang="en-US" sz="2000" b="1" kern="0" dirty="0">
              <a:latin typeface="MS Mincho"/>
              <a:ea typeface="MS Mincho"/>
              <a:cs typeface="MS Mincho"/>
              <a:sym typeface="MS Mincho"/>
            </a:endParaRPr>
          </a:p>
        </p:txBody>
      </p:sp>
      <p:sp>
        <p:nvSpPr>
          <p:cNvPr id="15" name="タイトル 1"/>
          <p:cNvSpPr txBox="1">
            <a:spLocks/>
          </p:cNvSpPr>
          <p:nvPr/>
        </p:nvSpPr>
        <p:spPr>
          <a:xfrm>
            <a:off x="79078" y="2391112"/>
            <a:ext cx="9747230" cy="95654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Arial"/>
              <a:buNone/>
              <a:defRPr sz="6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kumimoji="1" lang="ja-JP" altLang="en-US" sz="2000" b="1" u="sng" dirty="0">
                <a:latin typeface="ＭＳ Ｐゴシック" panose="020B0600070205080204" pitchFamily="50" charset="-128"/>
                <a:ea typeface="ＭＳ Ｐゴシック" panose="020B0600070205080204" pitchFamily="50" charset="-128"/>
              </a:rPr>
              <a:t>出席者</a:t>
            </a:r>
            <a:endParaRPr kumimoji="1" lang="en-US" altLang="ja-JP" sz="2000" b="1" u="sng" dirty="0">
              <a:latin typeface="ＭＳ Ｐゴシック" panose="020B0600070205080204" pitchFamily="50" charset="-128"/>
              <a:ea typeface="ＭＳ Ｐゴシック" panose="020B0600070205080204" pitchFamily="50" charset="-128"/>
            </a:endParaRPr>
          </a:p>
          <a:p>
            <a:endParaRPr kumimoji="1" lang="en-US" altLang="ja-JP" sz="1500" b="1" u="sng" dirty="0">
              <a:latin typeface="ＭＳ Ｐゴシック" panose="020B0600070205080204" pitchFamily="50" charset="-128"/>
              <a:ea typeface="ＭＳ Ｐゴシック" panose="020B0600070205080204" pitchFamily="50" charset="-128"/>
            </a:endParaRPr>
          </a:p>
          <a:p>
            <a:r>
              <a:rPr kumimoji="1" lang="ja-JP" altLang="en-US" sz="2000" b="1" dirty="0">
                <a:latin typeface="ＭＳ Ｐゴシック" panose="020B0600070205080204" pitchFamily="50" charset="-128"/>
                <a:ea typeface="ＭＳ Ｐゴシック" panose="020B0600070205080204" pitchFamily="50" charset="-128"/>
              </a:rPr>
              <a:t>平田</a:t>
            </a:r>
            <a:r>
              <a:rPr kumimoji="1" lang="ja-JP" altLang="en-US" sz="2000" b="1" dirty="0" smtClean="0">
                <a:latin typeface="ＭＳ Ｐゴシック" panose="020B0600070205080204" pitchFamily="50" charset="-128"/>
                <a:ea typeface="ＭＳ Ｐゴシック" panose="020B0600070205080204" pitchFamily="50" charset="-128"/>
              </a:rPr>
              <a:t>・金・諸角・山内</a:t>
            </a:r>
            <a:r>
              <a:rPr kumimoji="1" lang="ja-JP" altLang="en-US" sz="2000" b="1" dirty="0">
                <a:latin typeface="ＭＳ Ｐゴシック" panose="020B0600070205080204" pitchFamily="50" charset="-128"/>
                <a:ea typeface="ＭＳ Ｐゴシック" panose="020B0600070205080204" pitchFamily="50" charset="-128"/>
              </a:rPr>
              <a:t>・黒澤・井尻・目黒・岡野・依田</a:t>
            </a:r>
            <a:endParaRPr kumimoji="1" lang="en-US" altLang="ja-JP" sz="2000" b="1" dirty="0">
              <a:latin typeface="ＭＳ Ｐゴシック" panose="020B0600070205080204" pitchFamily="50" charset="-128"/>
              <a:ea typeface="ＭＳ Ｐゴシック" panose="020B0600070205080204" pitchFamily="50" charset="-128"/>
            </a:endParaRPr>
          </a:p>
        </p:txBody>
      </p:sp>
      <p:sp>
        <p:nvSpPr>
          <p:cNvPr id="16" name="タイトル 1"/>
          <p:cNvSpPr txBox="1">
            <a:spLocks/>
          </p:cNvSpPr>
          <p:nvPr/>
        </p:nvSpPr>
        <p:spPr>
          <a:xfrm>
            <a:off x="-307" y="3558667"/>
            <a:ext cx="9906000" cy="413238"/>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Arial"/>
              <a:buNone/>
              <a:defRPr sz="6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kumimoji="1" lang="ja-JP" altLang="en-US" sz="2000" b="1" u="sng" dirty="0">
                <a:latin typeface="ＭＳ Ｐゴシック" panose="020B0600070205080204" pitchFamily="50" charset="-128"/>
                <a:ea typeface="ＭＳ Ｐゴシック" panose="020B0600070205080204" pitchFamily="50" charset="-128"/>
              </a:rPr>
              <a:t>目次</a:t>
            </a:r>
          </a:p>
        </p:txBody>
      </p:sp>
      <p:sp>
        <p:nvSpPr>
          <p:cNvPr id="10" name="テキスト プレースホルダー 2"/>
          <p:cNvSpPr txBox="1">
            <a:spLocks/>
          </p:cNvSpPr>
          <p:nvPr/>
        </p:nvSpPr>
        <p:spPr>
          <a:xfrm>
            <a:off x="2648744" y="4043270"/>
            <a:ext cx="4824536" cy="2359769"/>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pPr marL="114300" indent="0" algn="l"/>
            <a:r>
              <a:rPr lang="en-US" altLang="ja-JP" sz="1400" b="1" dirty="0">
                <a:latin typeface="+mn-ea"/>
                <a:ea typeface="+mn-ea"/>
              </a:rPr>
              <a:t>1. </a:t>
            </a:r>
            <a:r>
              <a:rPr lang="ja-JP" altLang="en-US" sz="1400" b="1" dirty="0">
                <a:latin typeface="+mn-ea"/>
                <a:ea typeface="+mn-ea"/>
              </a:rPr>
              <a:t>経理報告			</a:t>
            </a:r>
            <a:r>
              <a:rPr lang="en-US" altLang="ja-JP" sz="1400" b="1" dirty="0">
                <a:latin typeface="+mn-ea"/>
                <a:ea typeface="+mn-ea"/>
              </a:rPr>
              <a:t>P.  2 </a:t>
            </a:r>
            <a:r>
              <a:rPr lang="ja-JP" altLang="en-US" sz="1400" b="1" dirty="0">
                <a:latin typeface="+mn-ea"/>
                <a:ea typeface="+mn-ea"/>
              </a:rPr>
              <a:t>～ </a:t>
            </a:r>
            <a:r>
              <a:rPr lang="en-US" altLang="ja-JP" sz="1400" b="1" dirty="0">
                <a:latin typeface="+mn-ea"/>
                <a:ea typeface="+mn-ea"/>
              </a:rPr>
              <a:t>4</a:t>
            </a:r>
          </a:p>
          <a:p>
            <a:pPr marL="114300" indent="0" algn="l"/>
            <a:r>
              <a:rPr lang="en-US" altLang="ja-JP" sz="1400" b="1" dirty="0">
                <a:latin typeface="+mn-ea"/>
                <a:ea typeface="+mn-ea"/>
              </a:rPr>
              <a:t>2. CS</a:t>
            </a:r>
            <a:r>
              <a:rPr lang="ja-JP" altLang="en-US" sz="1400" b="1" dirty="0">
                <a:latin typeface="+mn-ea"/>
                <a:ea typeface="+mn-ea"/>
              </a:rPr>
              <a:t>報告			</a:t>
            </a:r>
            <a:r>
              <a:rPr lang="en-US" altLang="ja-JP" sz="1400" b="1" dirty="0">
                <a:latin typeface="+mn-ea"/>
                <a:ea typeface="+mn-ea"/>
              </a:rPr>
              <a:t>P.  5 </a:t>
            </a:r>
            <a:r>
              <a:rPr lang="ja-JP" altLang="en-US" sz="1400" b="1" dirty="0">
                <a:latin typeface="+mn-ea"/>
                <a:ea typeface="+mn-ea"/>
              </a:rPr>
              <a:t>～ </a:t>
            </a:r>
            <a:r>
              <a:rPr lang="en-US" altLang="ja-JP" sz="1400" b="1" dirty="0">
                <a:latin typeface="+mn-ea"/>
                <a:ea typeface="+mn-ea"/>
              </a:rPr>
              <a:t>8</a:t>
            </a:r>
          </a:p>
          <a:p>
            <a:pPr marL="114300" indent="0" algn="l"/>
            <a:r>
              <a:rPr lang="en-US" altLang="ja-JP" sz="1400" b="1" dirty="0">
                <a:latin typeface="+mn-ea"/>
                <a:ea typeface="+mn-ea"/>
              </a:rPr>
              <a:t>3. </a:t>
            </a:r>
            <a:r>
              <a:rPr lang="ja-JP" altLang="en-US" sz="1400" b="1" dirty="0">
                <a:latin typeface="+mn-ea"/>
                <a:ea typeface="+mn-ea"/>
              </a:rPr>
              <a:t>オペレーション報告		</a:t>
            </a:r>
            <a:r>
              <a:rPr lang="en-US" altLang="ja-JP" sz="1400" b="1" dirty="0">
                <a:latin typeface="+mn-ea"/>
                <a:ea typeface="+mn-ea"/>
              </a:rPr>
              <a:t>P.  9</a:t>
            </a:r>
          </a:p>
          <a:p>
            <a:pPr marL="114300" indent="0" algn="l"/>
            <a:r>
              <a:rPr lang="en-US" altLang="ja-JP" sz="1400" b="1" dirty="0" smtClean="0">
                <a:latin typeface="+mn-ea"/>
                <a:ea typeface="+mn-ea"/>
              </a:rPr>
              <a:t>4. </a:t>
            </a:r>
            <a:r>
              <a:rPr lang="ja-JP" altLang="en-US" sz="1400" b="1" dirty="0">
                <a:latin typeface="+mn-ea"/>
                <a:ea typeface="+mn-ea"/>
              </a:rPr>
              <a:t>セールス報告		</a:t>
            </a:r>
            <a:r>
              <a:rPr lang="en-US" altLang="ja-JP" sz="1400" b="1" dirty="0" smtClean="0">
                <a:latin typeface="+mn-ea"/>
                <a:ea typeface="+mn-ea"/>
              </a:rPr>
              <a:t>	P</a:t>
            </a:r>
            <a:r>
              <a:rPr lang="en-US" altLang="ja-JP" sz="1400" b="1" dirty="0">
                <a:latin typeface="+mn-ea"/>
                <a:ea typeface="+mn-ea"/>
              </a:rPr>
              <a:t>.  10 </a:t>
            </a:r>
            <a:r>
              <a:rPr lang="ja-JP" altLang="en-US" sz="1400" b="1" dirty="0">
                <a:latin typeface="+mn-ea"/>
                <a:ea typeface="+mn-ea"/>
              </a:rPr>
              <a:t>～ </a:t>
            </a:r>
            <a:r>
              <a:rPr lang="en-US" altLang="ja-JP" sz="1400" b="1" dirty="0">
                <a:latin typeface="+mn-ea"/>
                <a:ea typeface="+mn-ea"/>
              </a:rPr>
              <a:t>12</a:t>
            </a:r>
          </a:p>
          <a:p>
            <a:pPr marL="114300" indent="0" algn="l"/>
            <a:r>
              <a:rPr lang="en-US" altLang="ja-JP" sz="1400" b="1" dirty="0">
                <a:latin typeface="+mn-ea"/>
                <a:ea typeface="+mn-ea"/>
              </a:rPr>
              <a:t>5. </a:t>
            </a:r>
            <a:r>
              <a:rPr lang="ja-JP" altLang="en-US" sz="1400" b="1" dirty="0">
                <a:latin typeface="+mn-ea"/>
                <a:ea typeface="+mn-ea"/>
              </a:rPr>
              <a:t>中古コンテナ報告			</a:t>
            </a:r>
            <a:r>
              <a:rPr lang="en-US" altLang="ja-JP" sz="1400" b="1" dirty="0">
                <a:latin typeface="+mn-ea"/>
                <a:ea typeface="+mn-ea"/>
              </a:rPr>
              <a:t>P.  13</a:t>
            </a:r>
            <a:r>
              <a:rPr lang="ja-JP" altLang="en-US" sz="1400" b="1" dirty="0">
                <a:latin typeface="+mn-ea"/>
                <a:ea typeface="+mn-ea"/>
              </a:rPr>
              <a:t>　　　</a:t>
            </a:r>
          </a:p>
          <a:p>
            <a:pPr marL="114300" indent="0" algn="l"/>
            <a:r>
              <a:rPr lang="en-US" altLang="ja-JP" sz="1400" b="1" dirty="0">
                <a:latin typeface="+mn-ea"/>
                <a:ea typeface="+mn-ea"/>
              </a:rPr>
              <a:t>6. </a:t>
            </a:r>
            <a:r>
              <a:rPr lang="ja-JP" altLang="en-US" sz="1400" b="1" dirty="0">
                <a:latin typeface="+mn-ea"/>
                <a:ea typeface="+mn-ea"/>
              </a:rPr>
              <a:t>総括				</a:t>
            </a:r>
            <a:r>
              <a:rPr lang="en-US" altLang="ja-JP" sz="1400" b="1" dirty="0">
                <a:latin typeface="+mn-ea"/>
                <a:ea typeface="+mn-ea"/>
              </a:rPr>
              <a:t>P.  14</a:t>
            </a:r>
          </a:p>
        </p:txBody>
      </p:sp>
      <p:sp>
        <p:nvSpPr>
          <p:cNvPr id="2" name="スライド番号プレースホルダー 1"/>
          <p:cNvSpPr>
            <a:spLocks noGrp="1"/>
          </p:cNvSpPr>
          <p:nvPr>
            <p:ph type="sldNum" sz="quarter" idx="10"/>
          </p:nvPr>
        </p:nvSpPr>
        <p:spPr/>
        <p:txBody>
          <a:bodyPr/>
          <a:lstStyle/>
          <a:p>
            <a:fld id="{17DB97F5-D030-4A96-A351-AB02769B6959}" type="slidenum">
              <a:rPr lang="ko-KR" altLang="en-US" smtClean="0"/>
              <a:pPr/>
              <a:t>1</a:t>
            </a:fld>
            <a:endParaRPr lang="ko-KR" altLang="en-US" dirty="0"/>
          </a:p>
        </p:txBody>
      </p:sp>
    </p:spTree>
    <p:extLst>
      <p:ext uri="{BB962C8B-B14F-4D97-AF65-F5344CB8AC3E}">
        <p14:creationId xmlns:p14="http://schemas.microsoft.com/office/powerpoint/2010/main" val="3162172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그룹 51" hidden="1">
            <a:extLst>
              <a:ext uri="{FF2B5EF4-FFF2-40B4-BE49-F238E27FC236}">
                <a16:creationId xmlns:a16="http://schemas.microsoft.com/office/drawing/2014/main" id="{2C02D28D-0C2C-0AB4-11A2-6B3F54FA100D}"/>
              </a:ext>
            </a:extLst>
          </p:cNvPr>
          <p:cNvGrpSpPr>
            <a:grpSpLocks/>
          </p:cNvGrpSpPr>
          <p:nvPr/>
        </p:nvGrpSpPr>
        <p:grpSpPr bwMode="auto">
          <a:xfrm>
            <a:off x="1501378" y="1246584"/>
            <a:ext cx="6903244" cy="4968478"/>
            <a:chOff x="323850" y="742462"/>
            <a:chExt cx="8496300" cy="5158154"/>
          </a:xfrm>
        </p:grpSpPr>
        <p:cxnSp>
          <p:nvCxnSpPr>
            <p:cNvPr id="53" name="직선 연결선 52">
              <a:extLst>
                <a:ext uri="{FF2B5EF4-FFF2-40B4-BE49-F238E27FC236}">
                  <a16:creationId xmlns:a16="http://schemas.microsoft.com/office/drawing/2014/main" id="{D85506DE-9A1C-8BC2-7DB8-FF1367A507AA}"/>
                </a:ext>
              </a:extLst>
            </p:cNvPr>
            <p:cNvCxnSpPr/>
            <p:nvPr/>
          </p:nvCxnSpPr>
          <p:spPr>
            <a:xfrm>
              <a:off x="3155950" y="742462"/>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직선 연결선 53">
              <a:extLst>
                <a:ext uri="{FF2B5EF4-FFF2-40B4-BE49-F238E27FC236}">
                  <a16:creationId xmlns:a16="http://schemas.microsoft.com/office/drawing/2014/main" id="{6EA80A34-E3C3-8869-32DB-19D221BBA71E}"/>
                </a:ext>
              </a:extLst>
            </p:cNvPr>
            <p:cNvCxnSpPr/>
            <p:nvPr/>
          </p:nvCxnSpPr>
          <p:spPr>
            <a:xfrm>
              <a:off x="323850" y="750497"/>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ED69CF39-502B-0CC3-F253-96108FC008BB}"/>
                </a:ext>
              </a:extLst>
            </p:cNvPr>
            <p:cNvCxnSpPr/>
            <p:nvPr/>
          </p:nvCxnSpPr>
          <p:spPr>
            <a:xfrm>
              <a:off x="8820150" y="750497"/>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6" name="직선 연결선 55">
              <a:extLst>
                <a:ext uri="{FF2B5EF4-FFF2-40B4-BE49-F238E27FC236}">
                  <a16:creationId xmlns:a16="http://schemas.microsoft.com/office/drawing/2014/main" id="{7D26D305-3CAE-4248-F435-FA25E3849170}"/>
                </a:ext>
              </a:extLst>
            </p:cNvPr>
            <p:cNvCxnSpPr/>
            <p:nvPr/>
          </p:nvCxnSpPr>
          <p:spPr>
            <a:xfrm>
              <a:off x="5988050" y="742462"/>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776536" y="836712"/>
            <a:ext cx="1930924" cy="230832"/>
          </a:xfrm>
          <a:prstGeom prst="rect">
            <a:avLst/>
          </a:prstGeom>
          <a:noFill/>
        </p:spPr>
        <p:txBody>
          <a:bodyPr wrap="square" rtlCol="0">
            <a:spAutoFit/>
          </a:bodyPr>
          <a:lstStyle/>
          <a:p>
            <a:r>
              <a:rPr lang="en-US" altLang="ja-JP" sz="900" b="1" dirty="0" smtClean="0">
                <a:latin typeface="Meiryo UI" panose="020B0604030504040204" pitchFamily="50" charset="-128"/>
                <a:ea typeface="Meiryo UI" panose="020B0604030504040204" pitchFamily="50" charset="-128"/>
              </a:rPr>
              <a:t>【2</a:t>
            </a:r>
            <a:r>
              <a:rPr lang="ja-JP" altLang="en-US" sz="900" b="1" dirty="0" smtClean="0">
                <a:latin typeface="Meiryo UI" panose="020B0604030504040204" pitchFamily="50" charset="-128"/>
                <a:ea typeface="Meiryo UI" panose="020B0604030504040204" pitchFamily="50" charset="-128"/>
              </a:rPr>
              <a:t>月度</a:t>
            </a:r>
            <a:r>
              <a:rPr lang="ja-JP" altLang="en-US" sz="900" b="1" dirty="0">
                <a:latin typeface="Meiryo UI" panose="020B0604030504040204" pitchFamily="50" charset="-128"/>
                <a:ea typeface="Meiryo UI" panose="020B0604030504040204" pitchFamily="50" charset="-128"/>
              </a:rPr>
              <a:t>　南星海運　実績結果</a:t>
            </a:r>
            <a:r>
              <a:rPr lang="en-US" altLang="ja-JP" sz="900" b="1" dirty="0">
                <a:latin typeface="Meiryo UI" panose="020B0604030504040204" pitchFamily="50" charset="-128"/>
                <a:ea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560512" y="3162454"/>
            <a:ext cx="8784976" cy="338554"/>
          </a:xfrm>
          <a:prstGeom prst="rect">
            <a:avLst/>
          </a:prstGeom>
          <a:noFill/>
        </p:spPr>
        <p:txBody>
          <a:bodyPr wrap="square" rtlCol="0">
            <a:spAutoFit/>
          </a:bodyPr>
          <a:lstStyle/>
          <a:p>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smtClean="0">
                <a:latin typeface="Meiryo UI" panose="020B0604030504040204" pitchFamily="50" charset="-128"/>
                <a:ea typeface="Meiryo UI" panose="020B0604030504040204" pitchFamily="50" charset="-128"/>
                <a:cs typeface="Arial"/>
                <a:sym typeface="Arial"/>
              </a:rPr>
              <a:t>【</a:t>
            </a:r>
            <a:r>
              <a:rPr lang="ja-JP" altLang="en-US" sz="800" kern="0" dirty="0" smtClean="0">
                <a:latin typeface="Meiryo UI" panose="020B0604030504040204" pitchFamily="50" charset="-128"/>
                <a:ea typeface="Meiryo UI" panose="020B0604030504040204" pitchFamily="50" charset="-128"/>
                <a:cs typeface="Arial"/>
                <a:sym typeface="Arial"/>
              </a:rPr>
              <a:t>輸入</a:t>
            </a:r>
            <a:r>
              <a:rPr lang="ja-JP" altLang="en-US" sz="800" kern="0" dirty="0">
                <a:latin typeface="Meiryo UI" panose="020B0604030504040204" pitchFamily="50" charset="-128"/>
                <a:ea typeface="Meiryo UI" panose="020B0604030504040204" pitchFamily="50" charset="-128"/>
                <a:cs typeface="Arial"/>
                <a:sym typeface="Arial"/>
              </a:rPr>
              <a:t>　結果</a:t>
            </a:r>
            <a:r>
              <a:rPr lang="en-US" altLang="ja-JP" sz="800" kern="0" dirty="0">
                <a:latin typeface="Meiryo UI" panose="020B0604030504040204" pitchFamily="50" charset="-128"/>
                <a:ea typeface="Meiryo UI" panose="020B0604030504040204" pitchFamily="50" charset="-128"/>
                <a:cs typeface="Arial"/>
                <a:sym typeface="Arial"/>
              </a:rPr>
              <a:t>】 Lifting</a:t>
            </a:r>
            <a:r>
              <a:rPr lang="ja-JP" altLang="en-US" sz="800" kern="0" dirty="0">
                <a:latin typeface="Meiryo UI" panose="020B0604030504040204" pitchFamily="50" charset="-128"/>
                <a:ea typeface="Meiryo UI" panose="020B0604030504040204" pitchFamily="50" charset="-128"/>
                <a:cs typeface="Arial"/>
                <a:sym typeface="Arial"/>
              </a:rPr>
              <a:t>目標比　</a:t>
            </a:r>
            <a:r>
              <a:rPr lang="en-US" altLang="ja-JP" sz="800" kern="0" dirty="0" smtClean="0">
                <a:latin typeface="Meiryo UI" panose="020B0604030504040204" pitchFamily="50" charset="-128"/>
                <a:ea typeface="Meiryo UI" panose="020B0604030504040204" pitchFamily="50" charset="-128"/>
                <a:cs typeface="Arial"/>
                <a:sym typeface="Arial"/>
              </a:rPr>
              <a:t>65% </a:t>
            </a:r>
            <a:r>
              <a:rPr lang="ja-JP" altLang="en-US" sz="800" kern="0" dirty="0">
                <a:latin typeface="Meiryo UI" panose="020B0604030504040204" pitchFamily="50" charset="-128"/>
                <a:ea typeface="Meiryo UI" panose="020B0604030504040204" pitchFamily="50" charset="-128"/>
                <a:cs typeface="Arial"/>
                <a:sym typeface="Arial"/>
              </a:rPr>
              <a:t>　本社売上目標比　</a:t>
            </a:r>
            <a:r>
              <a:rPr lang="en-US" altLang="ja-JP" sz="800" kern="0" dirty="0" smtClean="0">
                <a:latin typeface="Meiryo UI" panose="020B0604030504040204" pitchFamily="50" charset="-128"/>
                <a:ea typeface="Meiryo UI" panose="020B0604030504040204" pitchFamily="50" charset="-128"/>
                <a:cs typeface="Arial"/>
                <a:sym typeface="Arial"/>
              </a:rPr>
              <a:t>61% </a:t>
            </a:r>
            <a:r>
              <a:rPr lang="ja-JP" altLang="en-US" sz="800" kern="0" dirty="0">
                <a:latin typeface="Meiryo UI" panose="020B0604030504040204" pitchFamily="50" charset="-128"/>
                <a:ea typeface="Meiryo UI" panose="020B0604030504040204" pitchFamily="50" charset="-128"/>
                <a:cs typeface="Arial"/>
                <a:sym typeface="Arial"/>
              </a:rPr>
              <a:t>　当社売上</a:t>
            </a:r>
            <a:r>
              <a:rPr lang="en-US" altLang="ja-JP" sz="800" kern="0" dirty="0">
                <a:latin typeface="Meiryo UI" panose="020B0604030504040204" pitchFamily="50" charset="-128"/>
                <a:ea typeface="Meiryo UI" panose="020B0604030504040204" pitchFamily="50" charset="-128"/>
                <a:cs typeface="Arial"/>
                <a:sym typeface="Arial"/>
              </a:rPr>
              <a:t>Freight Commission</a:t>
            </a:r>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a:latin typeface="Meiryo UI" panose="020B0604030504040204" pitchFamily="50" charset="-128"/>
                <a:ea typeface="Meiryo UI" panose="020B0604030504040204" pitchFamily="50" charset="-128"/>
                <a:cs typeface="Arial"/>
                <a:sym typeface="Arial"/>
              </a:rPr>
              <a:t>USD BASE </a:t>
            </a:r>
            <a:r>
              <a:rPr lang="en-US" altLang="ja-JP" sz="800" kern="0" dirty="0" smtClean="0">
                <a:latin typeface="Meiryo UI" panose="020B0604030504040204" pitchFamily="50" charset="-128"/>
                <a:ea typeface="Meiryo UI" panose="020B0604030504040204" pitchFamily="50" charset="-128"/>
                <a:cs typeface="Arial"/>
                <a:sym typeface="Arial"/>
              </a:rPr>
              <a:t>74%  </a:t>
            </a:r>
            <a:r>
              <a:rPr lang="en-US" altLang="ja-JP" sz="800" kern="0" dirty="0">
                <a:latin typeface="Meiryo UI" panose="020B0604030504040204" pitchFamily="50" charset="-128"/>
                <a:ea typeface="Meiryo UI" panose="020B0604030504040204" pitchFamily="50" charset="-128"/>
                <a:cs typeface="Arial"/>
                <a:sym typeface="Arial"/>
              </a:rPr>
              <a:t>/  JPY BASE </a:t>
            </a:r>
            <a:r>
              <a:rPr lang="en-US" altLang="ja-JP" sz="800" kern="0" dirty="0" smtClean="0">
                <a:latin typeface="Meiryo UI" panose="020B0604030504040204" pitchFamily="50" charset="-128"/>
                <a:ea typeface="Meiryo UI" panose="020B0604030504040204" pitchFamily="50" charset="-128"/>
                <a:cs typeface="Arial"/>
                <a:sym typeface="Arial"/>
              </a:rPr>
              <a:t>76%</a:t>
            </a:r>
          </a:p>
          <a:p>
            <a:r>
              <a:rPr lang="ja-JP" altLang="en-US" sz="800" kern="0" dirty="0" smtClean="0">
                <a:latin typeface="Meiryo UI" panose="020B0604030504040204" pitchFamily="50" charset="-128"/>
                <a:ea typeface="Meiryo UI" panose="020B0604030504040204" pitchFamily="50" charset="-128"/>
                <a:cs typeface="Arial"/>
                <a:sym typeface="Arial"/>
              </a:rPr>
              <a:t>韓国からの輸入はローカル、</a:t>
            </a:r>
            <a:r>
              <a:rPr lang="en-US" altLang="ja-JP" sz="800" kern="0" dirty="0" smtClean="0">
                <a:latin typeface="Meiryo UI" panose="020B0604030504040204" pitchFamily="50" charset="-128"/>
                <a:ea typeface="Meiryo UI" panose="020B0604030504040204" pitchFamily="50" charset="-128"/>
                <a:cs typeface="Arial"/>
                <a:sym typeface="Arial"/>
              </a:rPr>
              <a:t>FEEDER</a:t>
            </a:r>
            <a:r>
              <a:rPr lang="ja-JP" altLang="en-US" sz="800" kern="0" dirty="0" smtClean="0">
                <a:latin typeface="Meiryo UI" panose="020B0604030504040204" pitchFamily="50" charset="-128"/>
                <a:ea typeface="Meiryo UI" panose="020B0604030504040204" pitchFamily="50" charset="-128"/>
                <a:cs typeface="Arial"/>
                <a:sym typeface="Arial"/>
              </a:rPr>
              <a:t>合算で目標をクリアするも、旧正月の影響で中国からの輸入が前月比でも約</a:t>
            </a:r>
            <a:r>
              <a:rPr lang="en-US" altLang="ja-JP" sz="800" kern="0" dirty="0" smtClean="0">
                <a:latin typeface="Meiryo UI" panose="020B0604030504040204" pitchFamily="50" charset="-128"/>
                <a:ea typeface="Meiryo UI" panose="020B0604030504040204" pitchFamily="50" charset="-128"/>
                <a:cs typeface="Arial"/>
                <a:sym typeface="Arial"/>
              </a:rPr>
              <a:t>1700TEU</a:t>
            </a:r>
            <a:r>
              <a:rPr lang="ja-JP" altLang="en-US" sz="800" kern="0" dirty="0" smtClean="0">
                <a:latin typeface="Meiryo UI" panose="020B0604030504040204" pitchFamily="50" charset="-128"/>
                <a:ea typeface="Meiryo UI" panose="020B0604030504040204" pitchFamily="50" charset="-128"/>
                <a:cs typeface="Arial"/>
                <a:sym typeface="Arial"/>
              </a:rPr>
              <a:t>の減少となり、目標を大きく下回る結果となった。</a:t>
            </a:r>
            <a:r>
              <a:rPr lang="en-US" altLang="ja-JP" sz="800" kern="0" dirty="0" smtClean="0">
                <a:latin typeface="Meiryo UI" panose="020B0604030504040204" pitchFamily="50" charset="-128"/>
                <a:ea typeface="Meiryo UI" panose="020B0604030504040204" pitchFamily="50" charset="-128"/>
                <a:cs typeface="Arial"/>
                <a:sym typeface="Arial"/>
              </a:rPr>
              <a:t>RPB</a:t>
            </a:r>
            <a:r>
              <a:rPr lang="ja-JP" altLang="en-US" sz="800" kern="0" dirty="0" smtClean="0">
                <a:latin typeface="Meiryo UI" panose="020B0604030504040204" pitchFamily="50" charset="-128"/>
                <a:ea typeface="Meiryo UI" panose="020B0604030504040204" pitchFamily="50" charset="-128"/>
                <a:cs typeface="Arial"/>
                <a:sym typeface="Arial"/>
              </a:rPr>
              <a:t>も前月比 </a:t>
            </a:r>
            <a:r>
              <a:rPr lang="ja-JP" altLang="en-US" sz="800" kern="0" dirty="0">
                <a:latin typeface="Meiryo UI" panose="020B0604030504040204" pitchFamily="50" charset="-128"/>
                <a:ea typeface="Meiryo UI" panose="020B0604030504040204" pitchFamily="50" charset="-128"/>
                <a:cs typeface="Arial"/>
                <a:sym typeface="Arial"/>
              </a:rPr>
              <a:t>＄</a:t>
            </a:r>
            <a:r>
              <a:rPr lang="en-US" altLang="ja-JP" sz="800" kern="0" dirty="0" smtClean="0">
                <a:latin typeface="Meiryo UI" panose="020B0604030504040204" pitchFamily="50" charset="-128"/>
                <a:ea typeface="Meiryo UI" panose="020B0604030504040204" pitchFamily="50" charset="-128"/>
                <a:cs typeface="Arial"/>
                <a:sym typeface="Arial"/>
              </a:rPr>
              <a:t>17</a:t>
            </a:r>
            <a:r>
              <a:rPr lang="ja-JP" altLang="en-US" sz="800" kern="0" dirty="0">
                <a:latin typeface="Meiryo UI" panose="020B0604030504040204" pitchFamily="50" charset="-128"/>
                <a:ea typeface="Meiryo UI" panose="020B0604030504040204" pitchFamily="50" charset="-128"/>
                <a:cs typeface="Arial"/>
                <a:sym typeface="Arial"/>
              </a:rPr>
              <a:t>下落</a:t>
            </a:r>
            <a:r>
              <a:rPr lang="ja-JP" altLang="en-US" sz="800" kern="0" dirty="0" smtClean="0">
                <a:latin typeface="Meiryo UI" panose="020B0604030504040204" pitchFamily="50" charset="-128"/>
                <a:ea typeface="Meiryo UI" panose="020B0604030504040204" pitchFamily="50" charset="-128"/>
                <a:cs typeface="Arial"/>
                <a:sym typeface="Arial"/>
              </a:rPr>
              <a:t>した。</a:t>
            </a:r>
            <a:endParaRPr lang="en-US" altLang="ja-JP" sz="800" kern="0" dirty="0">
              <a:latin typeface="Meiryo UI" panose="020B0604030504040204" pitchFamily="50" charset="-128"/>
              <a:ea typeface="Meiryo UI" panose="020B0604030504040204" pitchFamily="50" charset="-128"/>
              <a:cs typeface="Arial"/>
              <a:sym typeface="Arial"/>
            </a:endParaRPr>
          </a:p>
        </p:txBody>
      </p:sp>
      <p:sp>
        <p:nvSpPr>
          <p:cNvPr id="21" name="テキスト ボックス 20"/>
          <p:cNvSpPr txBox="1"/>
          <p:nvPr/>
        </p:nvSpPr>
        <p:spPr>
          <a:xfrm>
            <a:off x="784220" y="3573016"/>
            <a:ext cx="1936532" cy="230832"/>
          </a:xfrm>
          <a:prstGeom prst="rect">
            <a:avLst/>
          </a:prstGeom>
          <a:noFill/>
        </p:spPr>
        <p:txBody>
          <a:bodyPr wrap="square" rtlCol="0">
            <a:spAutoFit/>
          </a:bodyPr>
          <a:lstStyle/>
          <a:p>
            <a:r>
              <a:rPr lang="en-US" altLang="ja-JP" sz="900" b="1" dirty="0" smtClean="0">
                <a:latin typeface="Meiryo UI" panose="020B0604030504040204" pitchFamily="50" charset="-128"/>
                <a:ea typeface="Meiryo UI" panose="020B0604030504040204" pitchFamily="50" charset="-128"/>
              </a:rPr>
              <a:t>【2</a:t>
            </a:r>
            <a:r>
              <a:rPr lang="ja-JP" altLang="en-US" sz="900" b="1" dirty="0" smtClean="0">
                <a:latin typeface="Meiryo UI" panose="020B0604030504040204" pitchFamily="50" charset="-128"/>
                <a:ea typeface="Meiryo UI" panose="020B0604030504040204" pitchFamily="50" charset="-128"/>
              </a:rPr>
              <a:t>月度</a:t>
            </a:r>
            <a:r>
              <a:rPr lang="ja-JP" altLang="en-US" sz="900" b="1" dirty="0">
                <a:latin typeface="Meiryo UI" panose="020B0604030504040204" pitchFamily="50" charset="-128"/>
                <a:ea typeface="Meiryo UI" panose="020B0604030504040204" pitchFamily="50" charset="-128"/>
              </a:rPr>
              <a:t>　東暎海運　実績結果</a:t>
            </a:r>
            <a:r>
              <a:rPr lang="en-US" altLang="ja-JP" sz="900" b="1" dirty="0">
                <a:latin typeface="Meiryo UI" panose="020B0604030504040204" pitchFamily="50" charset="-128"/>
                <a:ea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60512" y="6084585"/>
            <a:ext cx="8784976" cy="338554"/>
          </a:xfrm>
          <a:prstGeom prst="rect">
            <a:avLst/>
          </a:prstGeom>
          <a:noFill/>
        </p:spPr>
        <p:txBody>
          <a:bodyPr wrap="square" rtlCol="0">
            <a:spAutoFit/>
          </a:bodyPr>
          <a:lstStyle/>
          <a:p>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smtClean="0">
                <a:latin typeface="Meiryo UI" panose="020B0604030504040204" pitchFamily="50" charset="-128"/>
                <a:ea typeface="Meiryo UI" panose="020B0604030504040204" pitchFamily="50" charset="-128"/>
                <a:cs typeface="Arial"/>
                <a:sym typeface="Arial"/>
              </a:rPr>
              <a:t>【</a:t>
            </a:r>
            <a:r>
              <a:rPr lang="ja-JP" altLang="en-US" sz="800" kern="0" dirty="0" smtClean="0">
                <a:latin typeface="Meiryo UI" panose="020B0604030504040204" pitchFamily="50" charset="-128"/>
                <a:ea typeface="Meiryo UI" panose="020B0604030504040204" pitchFamily="50" charset="-128"/>
                <a:cs typeface="Arial"/>
                <a:sym typeface="Arial"/>
              </a:rPr>
              <a:t>輸入</a:t>
            </a:r>
            <a:r>
              <a:rPr lang="ja-JP" altLang="en-US" sz="800" kern="0" dirty="0">
                <a:latin typeface="Meiryo UI" panose="020B0604030504040204" pitchFamily="50" charset="-128"/>
                <a:ea typeface="Meiryo UI" panose="020B0604030504040204" pitchFamily="50" charset="-128"/>
                <a:cs typeface="Arial"/>
                <a:sym typeface="Arial"/>
              </a:rPr>
              <a:t>　結果</a:t>
            </a:r>
            <a:r>
              <a:rPr lang="en-US" altLang="ja-JP" sz="800" kern="0" dirty="0">
                <a:latin typeface="Meiryo UI" panose="020B0604030504040204" pitchFamily="50" charset="-128"/>
                <a:ea typeface="Meiryo UI" panose="020B0604030504040204" pitchFamily="50" charset="-128"/>
                <a:cs typeface="Arial"/>
                <a:sym typeface="Arial"/>
              </a:rPr>
              <a:t>】 Lifting</a:t>
            </a:r>
            <a:r>
              <a:rPr lang="ja-JP" altLang="en-US" sz="800" kern="0" dirty="0">
                <a:latin typeface="Meiryo UI" panose="020B0604030504040204" pitchFamily="50" charset="-128"/>
                <a:ea typeface="Meiryo UI" panose="020B0604030504040204" pitchFamily="50" charset="-128"/>
                <a:cs typeface="Arial"/>
                <a:sym typeface="Arial"/>
              </a:rPr>
              <a:t>目標比　</a:t>
            </a:r>
            <a:r>
              <a:rPr lang="en-US" altLang="ja-JP" sz="800" kern="0" dirty="0" smtClean="0">
                <a:latin typeface="Meiryo UI" panose="020B0604030504040204" pitchFamily="50" charset="-128"/>
                <a:ea typeface="Meiryo UI" panose="020B0604030504040204" pitchFamily="50" charset="-128"/>
                <a:cs typeface="Arial"/>
                <a:sym typeface="Arial"/>
              </a:rPr>
              <a:t>74% </a:t>
            </a:r>
            <a:r>
              <a:rPr lang="ja-JP" altLang="en-US" sz="800" kern="0" dirty="0">
                <a:latin typeface="Meiryo UI" panose="020B0604030504040204" pitchFamily="50" charset="-128"/>
                <a:ea typeface="Meiryo UI" panose="020B0604030504040204" pitchFamily="50" charset="-128"/>
                <a:cs typeface="Arial"/>
                <a:sym typeface="Arial"/>
              </a:rPr>
              <a:t>　本社売上目標比　</a:t>
            </a:r>
            <a:r>
              <a:rPr lang="en-US" altLang="ja-JP" sz="800" kern="0" dirty="0" smtClean="0">
                <a:latin typeface="Meiryo UI" panose="020B0604030504040204" pitchFamily="50" charset="-128"/>
                <a:ea typeface="Meiryo UI" panose="020B0604030504040204" pitchFamily="50" charset="-128"/>
                <a:cs typeface="Arial"/>
                <a:sym typeface="Arial"/>
              </a:rPr>
              <a:t>78% </a:t>
            </a:r>
            <a:r>
              <a:rPr lang="ja-JP" altLang="en-US" sz="800" kern="0" dirty="0">
                <a:latin typeface="Meiryo UI" panose="020B0604030504040204" pitchFamily="50" charset="-128"/>
                <a:ea typeface="Meiryo UI" panose="020B0604030504040204" pitchFamily="50" charset="-128"/>
                <a:cs typeface="Arial"/>
                <a:sym typeface="Arial"/>
              </a:rPr>
              <a:t>　当社売上</a:t>
            </a:r>
            <a:r>
              <a:rPr lang="en-US" altLang="ja-JP" sz="800" kern="0" dirty="0">
                <a:latin typeface="Meiryo UI" panose="020B0604030504040204" pitchFamily="50" charset="-128"/>
                <a:ea typeface="Meiryo UI" panose="020B0604030504040204" pitchFamily="50" charset="-128"/>
                <a:cs typeface="Arial"/>
                <a:sym typeface="Arial"/>
              </a:rPr>
              <a:t>Freight Commission</a:t>
            </a:r>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a:latin typeface="Meiryo UI" panose="020B0604030504040204" pitchFamily="50" charset="-128"/>
                <a:ea typeface="Meiryo UI" panose="020B0604030504040204" pitchFamily="50" charset="-128"/>
                <a:cs typeface="Arial"/>
                <a:sym typeface="Arial"/>
              </a:rPr>
              <a:t>USD BASE </a:t>
            </a:r>
            <a:r>
              <a:rPr lang="en-US" altLang="ja-JP" sz="800" kern="0" dirty="0" smtClean="0">
                <a:latin typeface="Meiryo UI" panose="020B0604030504040204" pitchFamily="50" charset="-128"/>
                <a:ea typeface="Meiryo UI" panose="020B0604030504040204" pitchFamily="50" charset="-128"/>
                <a:cs typeface="Arial"/>
                <a:sym typeface="Arial"/>
              </a:rPr>
              <a:t>63% </a:t>
            </a:r>
            <a:r>
              <a:rPr lang="en-US" altLang="ja-JP" sz="800" kern="0" dirty="0">
                <a:latin typeface="Meiryo UI" panose="020B0604030504040204" pitchFamily="50" charset="-128"/>
                <a:ea typeface="Meiryo UI" panose="020B0604030504040204" pitchFamily="50" charset="-128"/>
                <a:cs typeface="Arial"/>
                <a:sym typeface="Arial"/>
              </a:rPr>
              <a:t>/ JPY BASE </a:t>
            </a:r>
            <a:r>
              <a:rPr lang="en-US" altLang="ja-JP" sz="800" kern="0" dirty="0" smtClean="0">
                <a:latin typeface="Meiryo UI" panose="020B0604030504040204" pitchFamily="50" charset="-128"/>
                <a:ea typeface="Meiryo UI" panose="020B0604030504040204" pitchFamily="50" charset="-128"/>
                <a:cs typeface="Arial"/>
                <a:sym typeface="Arial"/>
              </a:rPr>
              <a:t>65%</a:t>
            </a:r>
            <a:endParaRPr lang="en-US" altLang="ja-JP" sz="800" kern="0" dirty="0">
              <a:latin typeface="Meiryo UI" panose="020B0604030504040204" pitchFamily="50" charset="-128"/>
              <a:ea typeface="Meiryo UI" panose="020B0604030504040204" pitchFamily="50" charset="-128"/>
              <a:cs typeface="Arial"/>
              <a:sym typeface="Arial"/>
            </a:endParaRPr>
          </a:p>
          <a:p>
            <a:r>
              <a:rPr lang="ja-JP" altLang="en-US" sz="800" kern="0" dirty="0" smtClean="0">
                <a:latin typeface="Meiryo UI" panose="020B0604030504040204" pitchFamily="50" charset="-128"/>
                <a:ea typeface="Meiryo UI" panose="020B0604030504040204" pitchFamily="50" charset="-128"/>
                <a:cs typeface="Arial"/>
                <a:sym typeface="Arial"/>
              </a:rPr>
              <a:t>韓国からの輸入は増加したが、中国からが旧正月の影響で減少した事が大きく響き前月対比で</a:t>
            </a:r>
            <a:r>
              <a:rPr lang="en-US" altLang="ja-JP" sz="800" kern="0" dirty="0" smtClean="0">
                <a:latin typeface="Meiryo UI" panose="020B0604030504040204" pitchFamily="50" charset="-128"/>
                <a:ea typeface="Meiryo UI" panose="020B0604030504040204" pitchFamily="50" charset="-128"/>
                <a:cs typeface="Arial"/>
                <a:sym typeface="Arial"/>
              </a:rPr>
              <a:t>-50TEU</a:t>
            </a:r>
            <a:r>
              <a:rPr lang="ja-JP" altLang="en-US" sz="800" kern="0" dirty="0" smtClean="0">
                <a:latin typeface="Meiryo UI" panose="020B0604030504040204" pitchFamily="50" charset="-128"/>
                <a:ea typeface="Meiryo UI" panose="020B0604030504040204" pitchFamily="50" charset="-128"/>
                <a:cs typeface="Arial"/>
                <a:sym typeface="Arial"/>
              </a:rPr>
              <a:t>の結果となった。　</a:t>
            </a:r>
            <a:r>
              <a:rPr lang="en-US" altLang="ja-JP" sz="800" kern="0" dirty="0" smtClean="0">
                <a:latin typeface="Meiryo UI" panose="020B0604030504040204" pitchFamily="50" charset="-128"/>
                <a:ea typeface="Meiryo UI" panose="020B0604030504040204" pitchFamily="50" charset="-128"/>
                <a:cs typeface="Arial"/>
                <a:sym typeface="Arial"/>
              </a:rPr>
              <a:t>RPB</a:t>
            </a:r>
            <a:r>
              <a:rPr lang="ja-JP" altLang="en-US" sz="800" kern="0" dirty="0" smtClean="0">
                <a:latin typeface="Meiryo UI" panose="020B0604030504040204" pitchFamily="50" charset="-128"/>
                <a:ea typeface="Meiryo UI" panose="020B0604030504040204" pitchFamily="50" charset="-128"/>
                <a:cs typeface="Arial"/>
                <a:sym typeface="Arial"/>
              </a:rPr>
              <a:t>も中国からの下落で全体で前月対比 </a:t>
            </a:r>
            <a:r>
              <a:rPr lang="en-US" altLang="ja-JP" sz="800" kern="0" dirty="0" smtClean="0">
                <a:latin typeface="Meiryo UI" panose="020B0604030504040204" pitchFamily="50" charset="-128"/>
                <a:ea typeface="Meiryo UI" panose="020B0604030504040204" pitchFamily="50" charset="-128"/>
                <a:cs typeface="Arial"/>
                <a:sym typeface="Arial"/>
              </a:rPr>
              <a:t>-$19</a:t>
            </a:r>
            <a:r>
              <a:rPr lang="ja-JP" altLang="en-US" sz="800" kern="0" dirty="0" smtClean="0">
                <a:latin typeface="Meiryo UI" panose="020B0604030504040204" pitchFamily="50" charset="-128"/>
                <a:ea typeface="Meiryo UI" panose="020B0604030504040204" pitchFamily="50" charset="-128"/>
                <a:cs typeface="Arial"/>
                <a:sym typeface="Arial"/>
              </a:rPr>
              <a:t>の結果となった。</a:t>
            </a:r>
            <a:endParaRPr lang="en-US" altLang="ja-JP" sz="800" kern="0" dirty="0" smtClean="0">
              <a:latin typeface="Meiryo UI" panose="020B0604030504040204" pitchFamily="50" charset="-128"/>
              <a:ea typeface="Meiryo UI" panose="020B0604030504040204" pitchFamily="50" charset="-128"/>
              <a:cs typeface="Arial"/>
              <a:sym typeface="Arial"/>
            </a:endParaRPr>
          </a:p>
        </p:txBody>
      </p:sp>
      <p:sp>
        <p:nvSpPr>
          <p:cNvPr id="6" name="スライド番号プレースホルダー 5"/>
          <p:cNvSpPr>
            <a:spLocks noGrp="1"/>
          </p:cNvSpPr>
          <p:nvPr>
            <p:ph type="sldNum" sz="quarter" idx="10"/>
          </p:nvPr>
        </p:nvSpPr>
        <p:spPr/>
        <p:txBody>
          <a:bodyPr/>
          <a:lstStyle/>
          <a:p>
            <a:fld id="{17DB97F5-D030-4A96-A351-AB02769B6959}" type="slidenum">
              <a:rPr lang="ko-KR" altLang="en-US" smtClean="0"/>
              <a:pPr/>
              <a:t>10</a:t>
            </a:fld>
            <a:endParaRPr lang="ko-KR" altLang="en-US" dirty="0"/>
          </a:p>
        </p:txBody>
      </p:sp>
      <p:sp>
        <p:nvSpPr>
          <p:cNvPr id="19" name="テキスト ボックス 18"/>
          <p:cNvSpPr txBox="1"/>
          <p:nvPr/>
        </p:nvSpPr>
        <p:spPr>
          <a:xfrm>
            <a:off x="560512" y="1733089"/>
            <a:ext cx="8784976" cy="584775"/>
          </a:xfrm>
          <a:prstGeom prst="rect">
            <a:avLst/>
          </a:prstGeom>
          <a:noFill/>
        </p:spPr>
        <p:txBody>
          <a:bodyPr wrap="square" rtlCol="0">
            <a:spAutoFit/>
          </a:bodyPr>
          <a:lstStyle/>
          <a:p>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smtClean="0">
                <a:latin typeface="Meiryo UI" panose="020B0604030504040204" pitchFamily="50" charset="-128"/>
                <a:ea typeface="Meiryo UI" panose="020B0604030504040204" pitchFamily="50" charset="-128"/>
                <a:cs typeface="Arial"/>
                <a:sym typeface="Arial"/>
              </a:rPr>
              <a:t>【</a:t>
            </a:r>
            <a:r>
              <a:rPr lang="ja-JP" altLang="en-US" sz="800" kern="0" dirty="0" smtClean="0">
                <a:latin typeface="Meiryo UI" panose="020B0604030504040204" pitchFamily="50" charset="-128"/>
                <a:ea typeface="Meiryo UI" panose="020B0604030504040204" pitchFamily="50" charset="-128"/>
                <a:cs typeface="Arial"/>
                <a:sym typeface="Arial"/>
              </a:rPr>
              <a:t>輸出</a:t>
            </a:r>
            <a:r>
              <a:rPr lang="ja-JP" altLang="en-US" sz="800" kern="0" dirty="0">
                <a:latin typeface="Meiryo UI" panose="020B0604030504040204" pitchFamily="50" charset="-128"/>
                <a:ea typeface="Meiryo UI" panose="020B0604030504040204" pitchFamily="50" charset="-128"/>
                <a:cs typeface="Arial"/>
                <a:sym typeface="Arial"/>
              </a:rPr>
              <a:t>　結果</a:t>
            </a:r>
            <a:r>
              <a:rPr lang="en-US" altLang="ja-JP" sz="800" kern="0" dirty="0">
                <a:latin typeface="Meiryo UI" panose="020B0604030504040204" pitchFamily="50" charset="-128"/>
                <a:ea typeface="Meiryo UI" panose="020B0604030504040204" pitchFamily="50" charset="-128"/>
                <a:cs typeface="Arial"/>
                <a:sym typeface="Arial"/>
              </a:rPr>
              <a:t>】 Lifting</a:t>
            </a:r>
            <a:r>
              <a:rPr lang="ja-JP" altLang="en-US" sz="800" kern="0" dirty="0">
                <a:latin typeface="Meiryo UI" panose="020B0604030504040204" pitchFamily="50" charset="-128"/>
                <a:ea typeface="Meiryo UI" panose="020B0604030504040204" pitchFamily="50" charset="-128"/>
                <a:cs typeface="Arial"/>
                <a:sym typeface="Arial"/>
              </a:rPr>
              <a:t>目標比　</a:t>
            </a:r>
            <a:r>
              <a:rPr lang="en-US" altLang="ja-JP" sz="800" kern="0" dirty="0" smtClean="0">
                <a:latin typeface="Meiryo UI" panose="020B0604030504040204" pitchFamily="50" charset="-128"/>
                <a:ea typeface="Meiryo UI" panose="020B0604030504040204" pitchFamily="50" charset="-128"/>
                <a:cs typeface="Arial"/>
                <a:sym typeface="Arial"/>
              </a:rPr>
              <a:t>93% </a:t>
            </a:r>
            <a:r>
              <a:rPr lang="ja-JP" altLang="en-US" sz="800" kern="0" dirty="0">
                <a:latin typeface="Meiryo UI" panose="020B0604030504040204" pitchFamily="50" charset="-128"/>
                <a:ea typeface="Meiryo UI" panose="020B0604030504040204" pitchFamily="50" charset="-128"/>
                <a:cs typeface="Arial"/>
                <a:sym typeface="Arial"/>
              </a:rPr>
              <a:t>　本社売上目標比　</a:t>
            </a:r>
            <a:r>
              <a:rPr lang="en-US" altLang="ja-JP" sz="800" kern="0" dirty="0" smtClean="0">
                <a:latin typeface="Meiryo UI" panose="020B0604030504040204" pitchFamily="50" charset="-128"/>
                <a:ea typeface="Meiryo UI" panose="020B0604030504040204" pitchFamily="50" charset="-128"/>
                <a:cs typeface="Arial"/>
                <a:sym typeface="Arial"/>
              </a:rPr>
              <a:t>99% </a:t>
            </a:r>
            <a:r>
              <a:rPr lang="ja-JP" altLang="en-US" sz="800" kern="0" dirty="0">
                <a:latin typeface="Meiryo UI" panose="020B0604030504040204" pitchFamily="50" charset="-128"/>
                <a:ea typeface="Meiryo UI" panose="020B0604030504040204" pitchFamily="50" charset="-128"/>
                <a:cs typeface="Arial"/>
                <a:sym typeface="Arial"/>
              </a:rPr>
              <a:t>　当社売上</a:t>
            </a:r>
            <a:r>
              <a:rPr lang="en-US" altLang="ja-JP" sz="800" kern="0" dirty="0">
                <a:latin typeface="Meiryo UI" panose="020B0604030504040204" pitchFamily="50" charset="-128"/>
                <a:ea typeface="Meiryo UI" panose="020B0604030504040204" pitchFamily="50" charset="-128"/>
                <a:cs typeface="Arial"/>
                <a:sym typeface="Arial"/>
              </a:rPr>
              <a:t>Freight Commission</a:t>
            </a:r>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a:latin typeface="Meiryo UI" panose="020B0604030504040204" pitchFamily="50" charset="-128"/>
                <a:ea typeface="Meiryo UI" panose="020B0604030504040204" pitchFamily="50" charset="-128"/>
                <a:cs typeface="Arial"/>
                <a:sym typeface="Arial"/>
              </a:rPr>
              <a:t>USD BASE </a:t>
            </a:r>
            <a:r>
              <a:rPr lang="en-US" altLang="ja-JP" sz="800" kern="0" dirty="0" smtClean="0">
                <a:latin typeface="Meiryo UI" panose="020B0604030504040204" pitchFamily="50" charset="-128"/>
                <a:ea typeface="Meiryo UI" panose="020B0604030504040204" pitchFamily="50" charset="-128"/>
                <a:cs typeface="Arial"/>
                <a:sym typeface="Arial"/>
              </a:rPr>
              <a:t>80% </a:t>
            </a:r>
            <a:r>
              <a:rPr lang="en-US" altLang="ja-JP" sz="800" kern="0" dirty="0">
                <a:latin typeface="Meiryo UI" panose="020B0604030504040204" pitchFamily="50" charset="-128"/>
                <a:ea typeface="Meiryo UI" panose="020B0604030504040204" pitchFamily="50" charset="-128"/>
                <a:cs typeface="Arial"/>
                <a:sym typeface="Arial"/>
              </a:rPr>
              <a:t>/ JPY BASE </a:t>
            </a:r>
            <a:r>
              <a:rPr lang="en-US" altLang="ja-JP" sz="800" kern="0" dirty="0" smtClean="0">
                <a:latin typeface="Meiryo UI" panose="020B0604030504040204" pitchFamily="50" charset="-128"/>
                <a:ea typeface="Meiryo UI" panose="020B0604030504040204" pitchFamily="50" charset="-128"/>
                <a:cs typeface="Arial"/>
                <a:sym typeface="Arial"/>
              </a:rPr>
              <a:t>83% </a:t>
            </a:r>
            <a:endParaRPr lang="en-US" altLang="ja-JP" sz="800" kern="0" dirty="0">
              <a:latin typeface="Meiryo UI" panose="020B0604030504040204" pitchFamily="50" charset="-128"/>
              <a:ea typeface="Meiryo UI" panose="020B0604030504040204" pitchFamily="50" charset="-128"/>
              <a:cs typeface="Arial"/>
              <a:sym typeface="Arial"/>
            </a:endParaRPr>
          </a:p>
          <a:p>
            <a:r>
              <a:rPr lang="en-US" altLang="ja-JP" sz="800" kern="0" dirty="0">
                <a:latin typeface="Meiryo UI" panose="020B0604030504040204" pitchFamily="50" charset="-128"/>
                <a:ea typeface="Meiryo UI" panose="020B0604030504040204" pitchFamily="50" charset="-128"/>
                <a:cs typeface="Arial"/>
                <a:sym typeface="Arial"/>
              </a:rPr>
              <a:t>(LOCAL</a:t>
            </a:r>
            <a:r>
              <a:rPr lang="ja-JP" altLang="en-US" sz="800" kern="0" dirty="0">
                <a:latin typeface="Meiryo UI" panose="020B0604030504040204" pitchFamily="50" charset="-128"/>
                <a:ea typeface="Meiryo UI" panose="020B0604030504040204" pitchFamily="50" charset="-128"/>
                <a:cs typeface="Arial"/>
                <a:sym typeface="Arial"/>
              </a:rPr>
              <a:t>）　</a:t>
            </a:r>
            <a:r>
              <a:rPr lang="ja-JP" altLang="en-US" sz="800" kern="0" dirty="0" smtClean="0">
                <a:latin typeface="Meiryo UI" panose="020B0604030504040204" pitchFamily="50" charset="-128"/>
                <a:ea typeface="Meiryo UI" panose="020B0604030504040204" pitchFamily="50" charset="-128"/>
                <a:cs typeface="Arial"/>
                <a:sym typeface="Arial"/>
              </a:rPr>
              <a:t>シーリング目標達成。月半ばに目標近辺まで推移するも、釜山バース混みによる遅延、抜港により、約</a:t>
            </a:r>
            <a:r>
              <a:rPr lang="en-US" altLang="ja-JP" sz="800" kern="0" dirty="0" smtClean="0">
                <a:latin typeface="Meiryo UI" panose="020B0604030504040204" pitchFamily="50" charset="-128"/>
                <a:ea typeface="Meiryo UI" panose="020B0604030504040204" pitchFamily="50" charset="-128"/>
                <a:cs typeface="Arial"/>
                <a:sym typeface="Arial"/>
              </a:rPr>
              <a:t>180TEU</a:t>
            </a:r>
            <a:r>
              <a:rPr lang="ja-JP" altLang="en-US" sz="800" kern="0" dirty="0" smtClean="0">
                <a:latin typeface="Meiryo UI" panose="020B0604030504040204" pitchFamily="50" charset="-128"/>
                <a:ea typeface="Meiryo UI" panose="020B0604030504040204" pitchFamily="50" charset="-128"/>
                <a:cs typeface="Arial"/>
                <a:sym typeface="Arial"/>
              </a:rPr>
              <a:t>が翌月に以降するなど、最終的には目標未達成となった。</a:t>
            </a:r>
            <a:endParaRPr lang="en-US" altLang="ja-JP" sz="800" kern="0" dirty="0">
              <a:latin typeface="Meiryo UI" panose="020B0604030504040204" pitchFamily="50" charset="-128"/>
              <a:ea typeface="Meiryo UI" panose="020B0604030504040204" pitchFamily="50" charset="-128"/>
              <a:cs typeface="Arial"/>
              <a:sym typeface="Arial"/>
            </a:endParaRPr>
          </a:p>
          <a:p>
            <a:r>
              <a:rPr lang="en-US" altLang="ja-JP" sz="800" kern="0" dirty="0">
                <a:latin typeface="Meiryo UI" panose="020B0604030504040204" pitchFamily="50" charset="-128"/>
                <a:ea typeface="Meiryo UI" panose="020B0604030504040204" pitchFamily="50" charset="-128"/>
                <a:cs typeface="Arial"/>
                <a:sym typeface="Arial"/>
              </a:rPr>
              <a:t>(FEEDER)</a:t>
            </a:r>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smtClean="0">
                <a:latin typeface="Meiryo UI" panose="020B0604030504040204" pitchFamily="50" charset="-128"/>
                <a:ea typeface="Meiryo UI" panose="020B0604030504040204" pitchFamily="50" charset="-128"/>
                <a:cs typeface="Arial"/>
                <a:sym typeface="Arial"/>
              </a:rPr>
              <a:t>2</a:t>
            </a:r>
            <a:r>
              <a:rPr lang="ja-JP" altLang="en-US" sz="800" kern="0" dirty="0" smtClean="0">
                <a:latin typeface="Meiryo UI" panose="020B0604030504040204" pitchFamily="50" charset="-128"/>
                <a:ea typeface="Meiryo UI" panose="020B0604030504040204" pitchFamily="50" charset="-128"/>
                <a:cs typeface="Arial"/>
                <a:sym typeface="Arial"/>
              </a:rPr>
              <a:t>月から新運賃の適用となった</a:t>
            </a:r>
            <a:r>
              <a:rPr lang="en-US" altLang="ja-JP" sz="800" kern="0" dirty="0" smtClean="0">
                <a:latin typeface="Meiryo UI" panose="020B0604030504040204" pitchFamily="50" charset="-128"/>
                <a:ea typeface="Meiryo UI" panose="020B0604030504040204" pitchFamily="50" charset="-128"/>
                <a:cs typeface="Arial"/>
                <a:sym typeface="Arial"/>
              </a:rPr>
              <a:t>MSC</a:t>
            </a:r>
            <a:r>
              <a:rPr lang="ja-JP" altLang="en-US" sz="800" kern="0" dirty="0" smtClean="0">
                <a:latin typeface="Meiryo UI" panose="020B0604030504040204" pitchFamily="50" charset="-128"/>
                <a:ea typeface="Meiryo UI" panose="020B0604030504040204" pitchFamily="50" charset="-128"/>
                <a:cs typeface="Arial"/>
                <a:sym typeface="Arial"/>
              </a:rPr>
              <a:t>と</a:t>
            </a:r>
            <a:r>
              <a:rPr lang="en-US" altLang="ja-JP" sz="800" kern="0" dirty="0" smtClean="0">
                <a:latin typeface="Meiryo UI" panose="020B0604030504040204" pitchFamily="50" charset="-128"/>
                <a:ea typeface="Meiryo UI" panose="020B0604030504040204" pitchFamily="50" charset="-128"/>
                <a:cs typeface="Arial"/>
                <a:sym typeface="Arial"/>
              </a:rPr>
              <a:t>ONE</a:t>
            </a:r>
            <a:r>
              <a:rPr lang="ja-JP" altLang="en-US" sz="800" kern="0" dirty="0" smtClean="0">
                <a:latin typeface="Meiryo UI" panose="020B0604030504040204" pitchFamily="50" charset="-128"/>
                <a:ea typeface="Meiryo UI" panose="020B0604030504040204" pitchFamily="50" charset="-128"/>
                <a:cs typeface="Arial"/>
                <a:sym typeface="Arial"/>
              </a:rPr>
              <a:t>貨物は順調に集荷でき、仙台からトランスロシアのスポットも獲得する事は</a:t>
            </a:r>
            <a:r>
              <a:rPr lang="ja-JP" altLang="en-US" sz="800" kern="0" dirty="0">
                <a:latin typeface="Meiryo UI" panose="020B0604030504040204" pitchFamily="50" charset="-128"/>
                <a:ea typeface="Meiryo UI" panose="020B0604030504040204" pitchFamily="50" charset="-128"/>
                <a:cs typeface="Arial"/>
                <a:sym typeface="Arial"/>
              </a:rPr>
              <a:t>出来た</a:t>
            </a:r>
            <a:r>
              <a:rPr lang="ja-JP" altLang="en-US" sz="800" kern="0" dirty="0" smtClean="0">
                <a:latin typeface="Meiryo UI" panose="020B0604030504040204" pitchFamily="50" charset="-128"/>
                <a:ea typeface="Meiryo UI" panose="020B0604030504040204" pitchFamily="50" charset="-128"/>
                <a:cs typeface="Arial"/>
                <a:sym typeface="Arial"/>
              </a:rPr>
              <a:t>が、</a:t>
            </a:r>
            <a:r>
              <a:rPr lang="en-US" altLang="ja-JP" sz="800" kern="0" dirty="0" smtClean="0">
                <a:latin typeface="Meiryo UI" panose="020B0604030504040204" pitchFamily="50" charset="-128"/>
                <a:ea typeface="Meiryo UI" panose="020B0604030504040204" pitchFamily="50" charset="-128"/>
                <a:cs typeface="Arial"/>
                <a:sym typeface="Arial"/>
              </a:rPr>
              <a:t>HMM</a:t>
            </a:r>
            <a:r>
              <a:rPr lang="ja-JP" altLang="en-US" sz="800" kern="0" dirty="0" smtClean="0">
                <a:latin typeface="Meiryo UI" panose="020B0604030504040204" pitchFamily="50" charset="-128"/>
                <a:ea typeface="Meiryo UI" panose="020B0604030504040204" pitchFamily="50" charset="-128"/>
                <a:cs typeface="Arial"/>
                <a:sym typeface="Arial"/>
              </a:rPr>
              <a:t>が減少した事により、目標未達成となった。</a:t>
            </a:r>
            <a:endParaRPr lang="en-US" altLang="ja-JP" sz="800" kern="0" dirty="0" smtClean="0">
              <a:latin typeface="Meiryo UI" panose="020B0604030504040204" pitchFamily="50" charset="-128"/>
              <a:ea typeface="Meiryo UI" panose="020B0604030504040204" pitchFamily="50" charset="-128"/>
              <a:cs typeface="Arial"/>
              <a:sym typeface="Arial"/>
            </a:endParaRPr>
          </a:p>
          <a:p>
            <a:r>
              <a:rPr lang="ja-JP" altLang="en-US" sz="800" kern="0" dirty="0" smtClean="0">
                <a:latin typeface="Meiryo UI" panose="020B0604030504040204" pitchFamily="50" charset="-128"/>
                <a:ea typeface="Meiryo UI" panose="020B0604030504040204" pitchFamily="50" charset="-128"/>
                <a:cs typeface="Arial"/>
                <a:sym typeface="Arial"/>
              </a:rPr>
              <a:t> </a:t>
            </a:r>
            <a:r>
              <a:rPr lang="en-US" altLang="ja-JP"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三国間）</a:t>
            </a:r>
            <a:r>
              <a:rPr lang="en-US" altLang="ja-JP" sz="800" kern="0" dirty="0">
                <a:latin typeface="Meiryo UI" panose="020B0604030504040204" pitchFamily="50" charset="-128"/>
                <a:ea typeface="Meiryo UI" panose="020B0604030504040204" pitchFamily="50" charset="-128"/>
                <a:cs typeface="Arial"/>
                <a:sym typeface="Arial"/>
              </a:rPr>
              <a:t> </a:t>
            </a:r>
            <a:r>
              <a:rPr lang="ja-JP" altLang="en-US" sz="800" kern="0" dirty="0">
                <a:latin typeface="Meiryo UI" panose="020B0604030504040204" pitchFamily="50" charset="-128"/>
                <a:ea typeface="Meiryo UI" panose="020B0604030504040204" pitchFamily="50" charset="-128"/>
                <a:cs typeface="Arial"/>
                <a:sym typeface="Arial"/>
              </a:rPr>
              <a:t> </a:t>
            </a:r>
            <a:r>
              <a:rPr lang="ja-JP" altLang="en-US" sz="800" kern="0" dirty="0" smtClean="0">
                <a:latin typeface="Meiryo UI" panose="020B0604030504040204" pitchFamily="50" charset="-128"/>
                <a:ea typeface="Meiryo UI" panose="020B0604030504040204" pitchFamily="50" charset="-128"/>
                <a:cs typeface="Arial"/>
                <a:sym typeface="Arial"/>
              </a:rPr>
              <a:t>大王、王子、北越、三菱、中越と製紙、パルプが大幅に増加、</a:t>
            </a:r>
            <a:r>
              <a:rPr lang="en-US" altLang="ja-JP" sz="800" kern="0" dirty="0" smtClean="0">
                <a:latin typeface="Meiryo UI" panose="020B0604030504040204" pitchFamily="50" charset="-128"/>
                <a:ea typeface="Meiryo UI" panose="020B0604030504040204" pitchFamily="50" charset="-128"/>
                <a:cs typeface="Arial"/>
                <a:sym typeface="Arial"/>
              </a:rPr>
              <a:t>REF</a:t>
            </a:r>
            <a:r>
              <a:rPr lang="ja-JP" altLang="en-US" sz="800" kern="0" dirty="0" smtClean="0">
                <a:latin typeface="Meiryo UI" panose="020B0604030504040204" pitchFamily="50" charset="-128"/>
                <a:ea typeface="Meiryo UI" panose="020B0604030504040204" pitchFamily="50" charset="-128"/>
                <a:cs typeface="Arial"/>
                <a:sym typeface="Arial"/>
              </a:rPr>
              <a:t>も順調に推移した事で前月比 </a:t>
            </a:r>
            <a:r>
              <a:rPr lang="en-US" altLang="ja-JP" sz="800" kern="0" dirty="0" smtClean="0">
                <a:latin typeface="Meiryo UI" panose="020B0604030504040204" pitchFamily="50" charset="-128"/>
                <a:ea typeface="Meiryo UI" panose="020B0604030504040204" pitchFamily="50" charset="-128"/>
                <a:cs typeface="Arial"/>
                <a:sym typeface="Arial"/>
              </a:rPr>
              <a:t>+1600TEU</a:t>
            </a:r>
            <a:r>
              <a:rPr lang="ja-JP" altLang="en-US" sz="800" kern="0" dirty="0" smtClean="0">
                <a:latin typeface="Meiryo UI" panose="020B0604030504040204" pitchFamily="50" charset="-128"/>
                <a:ea typeface="Meiryo UI" panose="020B0604030504040204" pitchFamily="50" charset="-128"/>
                <a:cs typeface="Arial"/>
                <a:sym typeface="Arial"/>
              </a:rPr>
              <a:t>の結果となった。</a:t>
            </a:r>
            <a:endParaRPr lang="ja-JP" altLang="en-US" sz="8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60511" y="4530323"/>
            <a:ext cx="8784977" cy="584775"/>
          </a:xfrm>
          <a:prstGeom prst="rect">
            <a:avLst/>
          </a:prstGeom>
          <a:noFill/>
        </p:spPr>
        <p:txBody>
          <a:bodyPr wrap="square" rtlCol="0">
            <a:spAutoFit/>
          </a:bodyPr>
          <a:lstStyle/>
          <a:p>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smtClean="0">
                <a:latin typeface="Meiryo UI" panose="020B0604030504040204" pitchFamily="50" charset="-128"/>
                <a:ea typeface="Meiryo UI" panose="020B0604030504040204" pitchFamily="50" charset="-128"/>
                <a:cs typeface="Arial"/>
                <a:sym typeface="Arial"/>
              </a:rPr>
              <a:t>【</a:t>
            </a:r>
            <a:r>
              <a:rPr lang="ja-JP" altLang="en-US" sz="800" kern="0" dirty="0" smtClean="0">
                <a:latin typeface="Meiryo UI" panose="020B0604030504040204" pitchFamily="50" charset="-128"/>
                <a:ea typeface="Meiryo UI" panose="020B0604030504040204" pitchFamily="50" charset="-128"/>
                <a:cs typeface="Arial"/>
                <a:sym typeface="Arial"/>
              </a:rPr>
              <a:t>輸出</a:t>
            </a:r>
            <a:r>
              <a:rPr lang="ja-JP" altLang="en-US" sz="800" kern="0" dirty="0">
                <a:latin typeface="Meiryo UI" panose="020B0604030504040204" pitchFamily="50" charset="-128"/>
                <a:ea typeface="Meiryo UI" panose="020B0604030504040204" pitchFamily="50" charset="-128"/>
                <a:cs typeface="Arial"/>
                <a:sym typeface="Arial"/>
              </a:rPr>
              <a:t>　結果</a:t>
            </a:r>
            <a:r>
              <a:rPr lang="en-US" altLang="ja-JP" sz="800" kern="0" dirty="0">
                <a:latin typeface="Meiryo UI" panose="020B0604030504040204" pitchFamily="50" charset="-128"/>
                <a:ea typeface="Meiryo UI" panose="020B0604030504040204" pitchFamily="50" charset="-128"/>
                <a:cs typeface="Arial"/>
                <a:sym typeface="Arial"/>
              </a:rPr>
              <a:t>】 Lifting</a:t>
            </a:r>
            <a:r>
              <a:rPr lang="ja-JP" altLang="en-US" sz="800" kern="0" dirty="0">
                <a:latin typeface="Meiryo UI" panose="020B0604030504040204" pitchFamily="50" charset="-128"/>
                <a:ea typeface="Meiryo UI" panose="020B0604030504040204" pitchFamily="50" charset="-128"/>
                <a:cs typeface="Arial"/>
                <a:sym typeface="Arial"/>
              </a:rPr>
              <a:t>目標比　</a:t>
            </a:r>
            <a:r>
              <a:rPr lang="en-US" altLang="ja-JP" sz="800" kern="0" dirty="0" smtClean="0">
                <a:latin typeface="Meiryo UI" panose="020B0604030504040204" pitchFamily="50" charset="-128"/>
                <a:ea typeface="Meiryo UI" panose="020B0604030504040204" pitchFamily="50" charset="-128"/>
                <a:cs typeface="Arial"/>
                <a:sym typeface="Arial"/>
              </a:rPr>
              <a:t>75% </a:t>
            </a:r>
            <a:r>
              <a:rPr lang="ja-JP" altLang="en-US" sz="800" kern="0" dirty="0">
                <a:latin typeface="Meiryo UI" panose="020B0604030504040204" pitchFamily="50" charset="-128"/>
                <a:ea typeface="Meiryo UI" panose="020B0604030504040204" pitchFamily="50" charset="-128"/>
                <a:cs typeface="Arial"/>
                <a:sym typeface="Arial"/>
              </a:rPr>
              <a:t>　本社売上目標比　</a:t>
            </a:r>
            <a:r>
              <a:rPr lang="en-US" altLang="ja-JP" sz="800" kern="0" dirty="0" smtClean="0">
                <a:latin typeface="Meiryo UI" panose="020B0604030504040204" pitchFamily="50" charset="-128"/>
                <a:ea typeface="Meiryo UI" panose="020B0604030504040204" pitchFamily="50" charset="-128"/>
                <a:cs typeface="Arial"/>
                <a:sym typeface="Arial"/>
              </a:rPr>
              <a:t>112% </a:t>
            </a:r>
            <a:r>
              <a:rPr lang="ja-JP" altLang="en-US" sz="800" kern="0" dirty="0">
                <a:latin typeface="Meiryo UI" panose="020B0604030504040204" pitchFamily="50" charset="-128"/>
                <a:ea typeface="Meiryo UI" panose="020B0604030504040204" pitchFamily="50" charset="-128"/>
                <a:cs typeface="Arial"/>
                <a:sym typeface="Arial"/>
              </a:rPr>
              <a:t>　当社売上</a:t>
            </a:r>
            <a:r>
              <a:rPr lang="en-US" altLang="ja-JP" sz="800" kern="0" dirty="0">
                <a:latin typeface="Meiryo UI" panose="020B0604030504040204" pitchFamily="50" charset="-128"/>
                <a:ea typeface="Meiryo UI" panose="020B0604030504040204" pitchFamily="50" charset="-128"/>
                <a:cs typeface="Arial"/>
                <a:sym typeface="Arial"/>
              </a:rPr>
              <a:t>Freight Commission</a:t>
            </a:r>
            <a:r>
              <a:rPr lang="ja-JP" altLang="en-US" sz="800" kern="0" dirty="0">
                <a:latin typeface="Meiryo UI" panose="020B0604030504040204" pitchFamily="50" charset="-128"/>
                <a:ea typeface="Meiryo UI" panose="020B0604030504040204" pitchFamily="50" charset="-128"/>
                <a:cs typeface="Arial"/>
                <a:sym typeface="Arial"/>
              </a:rPr>
              <a:t>　</a:t>
            </a:r>
            <a:r>
              <a:rPr lang="en-US" altLang="ja-JP" sz="800" kern="0" dirty="0">
                <a:latin typeface="Meiryo UI" panose="020B0604030504040204" pitchFamily="50" charset="-128"/>
                <a:ea typeface="Meiryo UI" panose="020B0604030504040204" pitchFamily="50" charset="-128"/>
                <a:cs typeface="Arial"/>
                <a:sym typeface="Arial"/>
              </a:rPr>
              <a:t>USD BASE </a:t>
            </a:r>
            <a:r>
              <a:rPr lang="en-US" altLang="ja-JP" sz="800" kern="0" dirty="0" smtClean="0">
                <a:latin typeface="Meiryo UI" panose="020B0604030504040204" pitchFamily="50" charset="-128"/>
                <a:ea typeface="Meiryo UI" panose="020B0604030504040204" pitchFamily="50" charset="-128"/>
                <a:cs typeface="Arial"/>
                <a:sym typeface="Arial"/>
              </a:rPr>
              <a:t>69% </a:t>
            </a:r>
            <a:r>
              <a:rPr lang="en-US" altLang="ja-JP" sz="800" kern="0" dirty="0">
                <a:latin typeface="Meiryo UI" panose="020B0604030504040204" pitchFamily="50" charset="-128"/>
                <a:ea typeface="Meiryo UI" panose="020B0604030504040204" pitchFamily="50" charset="-128"/>
                <a:cs typeface="Arial"/>
                <a:sym typeface="Arial"/>
              </a:rPr>
              <a:t>/ JPY BASE </a:t>
            </a:r>
            <a:r>
              <a:rPr lang="en-US" altLang="ja-JP" sz="800" kern="0" dirty="0" smtClean="0">
                <a:latin typeface="Meiryo UI" panose="020B0604030504040204" pitchFamily="50" charset="-128"/>
                <a:ea typeface="Meiryo UI" panose="020B0604030504040204" pitchFamily="50" charset="-128"/>
                <a:cs typeface="Arial"/>
                <a:sym typeface="Arial"/>
              </a:rPr>
              <a:t>72%</a:t>
            </a:r>
            <a:endParaRPr lang="en-US" altLang="ja-JP" sz="800" kern="0" dirty="0">
              <a:latin typeface="Meiryo UI" panose="020B0604030504040204" pitchFamily="50" charset="-128"/>
              <a:ea typeface="Meiryo UI" panose="020B0604030504040204" pitchFamily="50" charset="-128"/>
              <a:cs typeface="Arial"/>
              <a:sym typeface="Arial"/>
            </a:endParaRPr>
          </a:p>
          <a:p>
            <a:r>
              <a:rPr lang="en-US" altLang="ja-JP" sz="800" kern="0" dirty="0">
                <a:latin typeface="Meiryo UI" panose="020B0604030504040204" pitchFamily="50" charset="-128"/>
                <a:ea typeface="Meiryo UI" panose="020B0604030504040204" pitchFamily="50" charset="-128"/>
                <a:cs typeface="Arial"/>
                <a:sym typeface="Arial"/>
              </a:rPr>
              <a:t>(LOCAL</a:t>
            </a:r>
            <a:r>
              <a:rPr lang="ja-JP" altLang="en-US" sz="800" kern="0" dirty="0">
                <a:latin typeface="Meiryo UI" panose="020B0604030504040204" pitchFamily="50" charset="-128"/>
                <a:ea typeface="Meiryo UI" panose="020B0604030504040204" pitchFamily="50" charset="-128"/>
                <a:cs typeface="Arial"/>
                <a:sym typeface="Arial"/>
              </a:rPr>
              <a:t>）　</a:t>
            </a:r>
            <a:r>
              <a:rPr lang="ja-JP" altLang="en-US" sz="800" kern="0" dirty="0" smtClean="0">
                <a:latin typeface="Meiryo UI" panose="020B0604030504040204" pitchFamily="50" charset="-128"/>
                <a:ea typeface="Meiryo UI" panose="020B0604030504040204" pitchFamily="50" charset="-128"/>
                <a:cs typeface="Arial"/>
                <a:sym typeface="Arial"/>
              </a:rPr>
              <a:t>シーリング目標達成。製紙、廃油、尿素などレギュラー貨物は順調に推移。ただ、空コンテナ在庫の問題もあり古紙貨物獲得が出来ず、目標未達成となった。</a:t>
            </a:r>
            <a:endParaRPr lang="en-US" altLang="ja-JP" sz="800" kern="0" dirty="0" smtClean="0">
              <a:latin typeface="Meiryo UI" panose="020B0604030504040204" pitchFamily="50" charset="-128"/>
              <a:ea typeface="Meiryo UI" panose="020B0604030504040204" pitchFamily="50" charset="-128"/>
              <a:cs typeface="Arial"/>
              <a:sym typeface="Arial"/>
            </a:endParaRPr>
          </a:p>
          <a:p>
            <a:r>
              <a:rPr lang="en-US" altLang="ja-JP" sz="800" kern="0" dirty="0" smtClean="0">
                <a:latin typeface="Meiryo UI" panose="020B0604030504040204" pitchFamily="50" charset="-128"/>
                <a:ea typeface="Meiryo UI" panose="020B0604030504040204" pitchFamily="50" charset="-128"/>
                <a:cs typeface="Arial"/>
                <a:sym typeface="Arial"/>
              </a:rPr>
              <a:t>(</a:t>
            </a:r>
            <a:r>
              <a:rPr lang="en-US" altLang="ja-JP" sz="800" kern="0" dirty="0">
                <a:latin typeface="Meiryo UI" panose="020B0604030504040204" pitchFamily="50" charset="-128"/>
                <a:ea typeface="Meiryo UI" panose="020B0604030504040204" pitchFamily="50" charset="-128"/>
                <a:cs typeface="Arial"/>
                <a:sym typeface="Arial"/>
              </a:rPr>
              <a:t>FEEDER)</a:t>
            </a:r>
            <a:r>
              <a:rPr lang="ja-JP" altLang="en-US" sz="800" kern="0" dirty="0">
                <a:latin typeface="Meiryo UI" panose="020B0604030504040204" pitchFamily="50" charset="-128"/>
                <a:ea typeface="Meiryo UI" panose="020B0604030504040204" pitchFamily="50" charset="-128"/>
                <a:cs typeface="Arial"/>
                <a:sym typeface="Arial"/>
              </a:rPr>
              <a:t>　引続きソウル本社にも他社船積み情報を共有するも</a:t>
            </a:r>
            <a:r>
              <a:rPr lang="ja-JP" altLang="en-US" sz="800" kern="0" dirty="0" smtClean="0">
                <a:latin typeface="Meiryo UI" panose="020B0604030504040204" pitchFamily="50" charset="-128"/>
                <a:ea typeface="Meiryo UI" panose="020B0604030504040204" pitchFamily="50" charset="-128"/>
                <a:cs typeface="Arial"/>
                <a:sym typeface="Arial"/>
              </a:rPr>
              <a:t>、海上運賃承認取れず、厳しい状況が続いた。</a:t>
            </a:r>
            <a:endParaRPr lang="en-US" altLang="ja-JP" sz="800" kern="0" dirty="0">
              <a:latin typeface="Meiryo UI" panose="020B0604030504040204" pitchFamily="50" charset="-128"/>
              <a:ea typeface="Meiryo UI" panose="020B0604030504040204" pitchFamily="50" charset="-128"/>
              <a:cs typeface="Arial"/>
              <a:sym typeface="Arial"/>
            </a:endParaRPr>
          </a:p>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三国間）</a:t>
            </a:r>
            <a:r>
              <a:rPr lang="en-US" altLang="ja-JP" sz="800" kern="0" dirty="0">
                <a:latin typeface="Meiryo UI" panose="020B0604030504040204" pitchFamily="50" charset="-128"/>
                <a:ea typeface="Meiryo UI" panose="020B0604030504040204" pitchFamily="50" charset="-128"/>
                <a:cs typeface="Arial"/>
                <a:sym typeface="Arial"/>
              </a:rPr>
              <a:t> </a:t>
            </a:r>
            <a:r>
              <a:rPr lang="ja-JP" altLang="en-US" sz="800" kern="0" dirty="0">
                <a:latin typeface="Meiryo UI" panose="020B0604030504040204" pitchFamily="50" charset="-128"/>
                <a:ea typeface="Meiryo UI" panose="020B0604030504040204" pitchFamily="50" charset="-128"/>
                <a:cs typeface="Arial"/>
                <a:sym typeface="Arial"/>
              </a:rPr>
              <a:t>　</a:t>
            </a:r>
            <a:r>
              <a:rPr lang="ja-JP" altLang="en-US" sz="800" kern="0" dirty="0" smtClean="0">
                <a:latin typeface="Meiryo UI" panose="020B0604030504040204" pitchFamily="50" charset="-128"/>
                <a:ea typeface="Meiryo UI" panose="020B0604030504040204" pitchFamily="50" charset="-128"/>
                <a:cs typeface="Arial"/>
                <a:sym typeface="Arial"/>
              </a:rPr>
              <a:t>前月の予測通り、モンゴル向け中古車の大幅増と</a:t>
            </a:r>
            <a:r>
              <a:rPr lang="en-US" altLang="ja-JP" sz="800" kern="0" dirty="0" smtClean="0">
                <a:latin typeface="Meiryo UI" panose="020B0604030504040204" pitchFamily="50" charset="-128"/>
                <a:ea typeface="Meiryo UI" panose="020B0604030504040204" pitchFamily="50" charset="-128"/>
                <a:cs typeface="Arial"/>
                <a:sym typeface="Arial"/>
              </a:rPr>
              <a:t>NCK</a:t>
            </a:r>
            <a:r>
              <a:rPr lang="ja-JP" altLang="en-US" sz="800" kern="0" dirty="0" smtClean="0">
                <a:latin typeface="Meiryo UI" panose="020B0604030504040204" pitchFamily="50" charset="-128"/>
                <a:ea typeface="Meiryo UI" panose="020B0604030504040204" pitchFamily="50" charset="-128"/>
                <a:cs typeface="Arial"/>
                <a:sym typeface="Arial"/>
              </a:rPr>
              <a:t>サービス中国向けのプロモーションもあり、ほぼ目標達成となった。</a:t>
            </a:r>
            <a:endParaRPr lang="en-US" altLang="ja-JP" sz="800" kern="0" dirty="0">
              <a:latin typeface="Meiryo UI" panose="020B0604030504040204" pitchFamily="50" charset="-128"/>
              <a:ea typeface="Meiryo UI" panose="020B0604030504040204" pitchFamily="50" charset="-128"/>
              <a:cs typeface="Arial"/>
              <a:sym typeface="Arial"/>
            </a:endParaRPr>
          </a:p>
        </p:txBody>
      </p:sp>
      <p:sp>
        <p:nvSpPr>
          <p:cNvPr id="22" name="正方形/長方形 21"/>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4. </a:t>
            </a:r>
            <a:r>
              <a:rPr lang="ja-JP" altLang="en-US" b="1" dirty="0">
                <a:latin typeface="ＭＳ Ｐゴシック" panose="020B0600070205080204" pitchFamily="50" charset="-128"/>
                <a:ea typeface="ＭＳ Ｐゴシック" panose="020B0600070205080204" pitchFamily="50" charset="-128"/>
              </a:rPr>
              <a:t>セールス</a:t>
            </a:r>
            <a:r>
              <a:rPr lang="ja-JP" altLang="en-US" b="1" dirty="0" smtClean="0">
                <a:latin typeface="ＭＳ Ｐゴシック" panose="020B0600070205080204" pitchFamily="50" charset="-128"/>
                <a:ea typeface="ＭＳ Ｐゴシック" panose="020B0600070205080204" pitchFamily="50" charset="-128"/>
              </a:rPr>
              <a:t>報告 － 営業</a:t>
            </a:r>
            <a:r>
              <a:rPr lang="ja-JP" altLang="en-US" b="1" dirty="0">
                <a:latin typeface="ＭＳ Ｐゴシック" panose="020B0600070205080204" pitchFamily="50" charset="-128"/>
                <a:ea typeface="ＭＳ Ｐゴシック" panose="020B0600070205080204" pitchFamily="50" charset="-128"/>
              </a:rPr>
              <a:t>対策会議 南星</a:t>
            </a:r>
            <a:r>
              <a:rPr lang="ja-JP" altLang="en-US" b="1" dirty="0" smtClean="0">
                <a:latin typeface="ＭＳ Ｐゴシック" panose="020B0600070205080204" pitchFamily="50" charset="-128"/>
                <a:ea typeface="ＭＳ Ｐゴシック" panose="020B0600070205080204" pitchFamily="50" charset="-128"/>
              </a:rPr>
              <a:t>海運 東暎</a:t>
            </a:r>
            <a:r>
              <a:rPr lang="ja-JP" altLang="en-US" b="1" dirty="0">
                <a:latin typeface="ＭＳ Ｐゴシック" panose="020B0600070205080204" pitchFamily="50" charset="-128"/>
                <a:ea typeface="ＭＳ Ｐゴシック" panose="020B0600070205080204" pitchFamily="50" charset="-128"/>
              </a:rPr>
              <a:t>海運 </a:t>
            </a:r>
            <a:r>
              <a:rPr lang="en-US" altLang="ja-JP" b="1" dirty="0" smtClean="0">
                <a:latin typeface="ＭＳ Ｐゴシック" panose="020B0600070205080204" pitchFamily="50" charset="-128"/>
                <a:ea typeface="ＭＳ Ｐゴシック" panose="020B0600070205080204" pitchFamily="50" charset="-128"/>
              </a:rPr>
              <a:t>2024</a:t>
            </a:r>
            <a:r>
              <a:rPr lang="ja-JP" altLang="en-US" b="1" dirty="0" smtClean="0">
                <a:latin typeface="ＭＳ Ｐゴシック" panose="020B0600070205080204" pitchFamily="50" charset="-128"/>
                <a:ea typeface="ＭＳ Ｐゴシック" panose="020B0600070205080204" pitchFamily="50" charset="-128"/>
              </a:rPr>
              <a:t>年</a:t>
            </a:r>
            <a:r>
              <a:rPr lang="en-US" altLang="ja-JP" b="1" dirty="0" smtClean="0">
                <a:latin typeface="ＭＳ Ｐゴシック" panose="020B0600070205080204" pitchFamily="50" charset="-128"/>
                <a:ea typeface="ＭＳ Ｐゴシック" panose="020B0600070205080204" pitchFamily="50" charset="-128"/>
              </a:rPr>
              <a:t>2</a:t>
            </a:r>
            <a:r>
              <a:rPr lang="ja-JP" altLang="en-US" b="1" dirty="0" smtClean="0">
                <a:latin typeface="ＭＳ Ｐゴシック" panose="020B0600070205080204" pitchFamily="50" charset="-128"/>
                <a:ea typeface="ＭＳ Ｐゴシック" panose="020B0600070205080204" pitchFamily="50" charset="-128"/>
              </a:rPr>
              <a:t>月 </a:t>
            </a:r>
            <a:r>
              <a:rPr lang="en-US" altLang="ja-JP" b="1" dirty="0">
                <a:latin typeface="ＭＳ Ｐゴシック" panose="020B0600070205080204" pitchFamily="50" charset="-128"/>
                <a:ea typeface="ＭＳ Ｐゴシック" panose="020B0600070205080204" pitchFamily="50" charset="-128"/>
              </a:rPr>
              <a:t>West/East bound </a:t>
            </a:r>
            <a:r>
              <a:rPr lang="ja-JP" altLang="en-US" b="1" dirty="0" smtClean="0">
                <a:latin typeface="ＭＳ Ｐゴシック" panose="020B0600070205080204" pitchFamily="50" charset="-128"/>
                <a:ea typeface="ＭＳ Ｐゴシック" panose="020B0600070205080204" pitchFamily="50" charset="-128"/>
              </a:rPr>
              <a:t>実績</a:t>
            </a:r>
            <a:r>
              <a:rPr lang="ja-JP" altLang="en-US" b="1" dirty="0">
                <a:latin typeface="ＭＳ Ｐゴシック" panose="020B0600070205080204" pitchFamily="50" charset="-128"/>
                <a:ea typeface="ＭＳ Ｐゴシック" panose="020B0600070205080204" pitchFamily="50" charset="-128"/>
              </a:rPr>
              <a:t>結果</a:t>
            </a:r>
          </a:p>
        </p:txBody>
      </p:sp>
      <p:pic>
        <p:nvPicPr>
          <p:cNvPr id="5" name="図 4"/>
          <p:cNvPicPr>
            <a:picLocks noChangeAspect="1"/>
          </p:cNvPicPr>
          <p:nvPr/>
        </p:nvPicPr>
        <p:blipFill>
          <a:blip r:embed="rId2"/>
          <a:stretch>
            <a:fillRect/>
          </a:stretch>
        </p:blipFill>
        <p:spPr>
          <a:xfrm>
            <a:off x="121320" y="1052736"/>
            <a:ext cx="9663360" cy="649337"/>
          </a:xfrm>
          <a:prstGeom prst="rect">
            <a:avLst/>
          </a:prstGeom>
        </p:spPr>
      </p:pic>
      <p:pic>
        <p:nvPicPr>
          <p:cNvPr id="8" name="図 7"/>
          <p:cNvPicPr>
            <a:picLocks noChangeAspect="1"/>
          </p:cNvPicPr>
          <p:nvPr/>
        </p:nvPicPr>
        <p:blipFill>
          <a:blip r:embed="rId3"/>
          <a:stretch>
            <a:fillRect/>
          </a:stretch>
        </p:blipFill>
        <p:spPr>
          <a:xfrm>
            <a:off x="121321" y="2381161"/>
            <a:ext cx="9663358" cy="730189"/>
          </a:xfrm>
          <a:prstGeom prst="rect">
            <a:avLst/>
          </a:prstGeom>
        </p:spPr>
      </p:pic>
      <p:pic>
        <p:nvPicPr>
          <p:cNvPr id="9" name="図 8"/>
          <p:cNvPicPr>
            <a:picLocks noChangeAspect="1"/>
          </p:cNvPicPr>
          <p:nvPr/>
        </p:nvPicPr>
        <p:blipFill>
          <a:blip r:embed="rId4"/>
          <a:stretch>
            <a:fillRect/>
          </a:stretch>
        </p:blipFill>
        <p:spPr>
          <a:xfrm>
            <a:off x="1136577" y="3803849"/>
            <a:ext cx="7632846" cy="705272"/>
          </a:xfrm>
          <a:prstGeom prst="rect">
            <a:avLst/>
          </a:prstGeom>
        </p:spPr>
      </p:pic>
      <p:pic>
        <p:nvPicPr>
          <p:cNvPr id="11" name="図 10"/>
          <p:cNvPicPr>
            <a:picLocks noChangeAspect="1"/>
          </p:cNvPicPr>
          <p:nvPr/>
        </p:nvPicPr>
        <p:blipFill>
          <a:blip r:embed="rId5"/>
          <a:stretch>
            <a:fillRect/>
          </a:stretch>
        </p:blipFill>
        <p:spPr>
          <a:xfrm>
            <a:off x="1640633" y="5235597"/>
            <a:ext cx="6624734" cy="785692"/>
          </a:xfrm>
          <a:prstGeom prst="rect">
            <a:avLst/>
          </a:prstGeom>
        </p:spPr>
      </p:pic>
    </p:spTree>
    <p:extLst>
      <p:ext uri="{BB962C8B-B14F-4D97-AF65-F5344CB8AC3E}">
        <p14:creationId xmlns:p14="http://schemas.microsoft.com/office/powerpoint/2010/main" val="77374846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그룹 51" hidden="1">
            <a:extLst>
              <a:ext uri="{FF2B5EF4-FFF2-40B4-BE49-F238E27FC236}">
                <a16:creationId xmlns:a16="http://schemas.microsoft.com/office/drawing/2014/main" id="{2C02D28D-0C2C-0AB4-11A2-6B3F54FA100D}"/>
              </a:ext>
            </a:extLst>
          </p:cNvPr>
          <p:cNvGrpSpPr>
            <a:grpSpLocks/>
          </p:cNvGrpSpPr>
          <p:nvPr/>
        </p:nvGrpSpPr>
        <p:grpSpPr bwMode="auto">
          <a:xfrm>
            <a:off x="1501378" y="1246584"/>
            <a:ext cx="6903244" cy="4968478"/>
            <a:chOff x="323850" y="742462"/>
            <a:chExt cx="8496300" cy="5158154"/>
          </a:xfrm>
        </p:grpSpPr>
        <p:cxnSp>
          <p:nvCxnSpPr>
            <p:cNvPr id="53" name="직선 연결선 52">
              <a:extLst>
                <a:ext uri="{FF2B5EF4-FFF2-40B4-BE49-F238E27FC236}">
                  <a16:creationId xmlns:a16="http://schemas.microsoft.com/office/drawing/2014/main" id="{D85506DE-9A1C-8BC2-7DB8-FF1367A507AA}"/>
                </a:ext>
              </a:extLst>
            </p:cNvPr>
            <p:cNvCxnSpPr/>
            <p:nvPr/>
          </p:nvCxnSpPr>
          <p:spPr>
            <a:xfrm>
              <a:off x="3155950" y="742462"/>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직선 연결선 53">
              <a:extLst>
                <a:ext uri="{FF2B5EF4-FFF2-40B4-BE49-F238E27FC236}">
                  <a16:creationId xmlns:a16="http://schemas.microsoft.com/office/drawing/2014/main" id="{6EA80A34-E3C3-8869-32DB-19D221BBA71E}"/>
                </a:ext>
              </a:extLst>
            </p:cNvPr>
            <p:cNvCxnSpPr/>
            <p:nvPr/>
          </p:nvCxnSpPr>
          <p:spPr>
            <a:xfrm>
              <a:off x="323850" y="750497"/>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ED69CF39-502B-0CC3-F253-96108FC008BB}"/>
                </a:ext>
              </a:extLst>
            </p:cNvPr>
            <p:cNvCxnSpPr/>
            <p:nvPr/>
          </p:nvCxnSpPr>
          <p:spPr>
            <a:xfrm>
              <a:off x="8820150" y="750497"/>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6" name="직선 연결선 55">
              <a:extLst>
                <a:ext uri="{FF2B5EF4-FFF2-40B4-BE49-F238E27FC236}">
                  <a16:creationId xmlns:a16="http://schemas.microsoft.com/office/drawing/2014/main" id="{7D26D305-3CAE-4248-F435-FA25E3849170}"/>
                </a:ext>
              </a:extLst>
            </p:cNvPr>
            <p:cNvCxnSpPr/>
            <p:nvPr/>
          </p:nvCxnSpPr>
          <p:spPr>
            <a:xfrm>
              <a:off x="5988050" y="742462"/>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4" name="テキスト ボックス 3"/>
          <p:cNvSpPr txBox="1"/>
          <p:nvPr/>
        </p:nvSpPr>
        <p:spPr>
          <a:xfrm>
            <a:off x="128464" y="764704"/>
            <a:ext cx="2571563" cy="230832"/>
          </a:xfrm>
          <a:prstGeom prst="rect">
            <a:avLst/>
          </a:prstGeom>
          <a:noFill/>
        </p:spPr>
        <p:txBody>
          <a:bodyPr wrap="square" rtlCol="0">
            <a:spAutoFit/>
          </a:bodyPr>
          <a:lstStyle/>
          <a:p>
            <a:pPr>
              <a:buClr>
                <a:srgbClr val="000000"/>
              </a:buClr>
              <a:defRPr/>
            </a:pPr>
            <a:r>
              <a:rPr lang="ja-JP" altLang="en-US" sz="900" kern="0" dirty="0">
                <a:latin typeface="Meiryo UI" panose="020B0604030504040204" pitchFamily="50" charset="-128"/>
                <a:ea typeface="Meiryo UI" panose="020B0604030504040204" pitchFamily="50" charset="-128"/>
              </a:rPr>
              <a:t> </a:t>
            </a:r>
            <a:r>
              <a:rPr lang="en-US" altLang="ja-JP" sz="900" kern="0" dirty="0" smtClean="0">
                <a:latin typeface="Meiryo UI" panose="020B0604030504040204" pitchFamily="50" charset="-128"/>
                <a:ea typeface="Meiryo UI" panose="020B0604030504040204" pitchFamily="50" charset="-128"/>
              </a:rPr>
              <a:t>【3</a:t>
            </a:r>
            <a:r>
              <a:rPr lang="ja-JP" altLang="en-US" sz="900" kern="0" dirty="0" smtClean="0">
                <a:latin typeface="Meiryo UI" panose="020B0604030504040204" pitchFamily="50" charset="-128"/>
                <a:ea typeface="Meiryo UI" panose="020B0604030504040204" pitchFamily="50" charset="-128"/>
              </a:rPr>
              <a:t>月</a:t>
            </a:r>
            <a:r>
              <a:rPr lang="ja-JP" altLang="en-US" sz="900" kern="0" dirty="0">
                <a:latin typeface="Meiryo UI" panose="020B0604030504040204" pitchFamily="50" charset="-128"/>
                <a:ea typeface="Meiryo UI" panose="020B0604030504040204" pitchFamily="50" charset="-128"/>
              </a:rPr>
              <a:t>末時点  南星海運　輸出　</a:t>
            </a:r>
            <a:r>
              <a:rPr lang="en-US" altLang="ja-JP" sz="900" kern="0" dirty="0">
                <a:latin typeface="Meiryo UI" panose="020B0604030504040204" pitchFamily="50" charset="-128"/>
                <a:ea typeface="Meiryo UI" panose="020B0604030504040204" pitchFamily="50" charset="-128"/>
              </a:rPr>
              <a:t> BKG </a:t>
            </a:r>
            <a:r>
              <a:rPr lang="ja-JP" altLang="en-US" sz="900" kern="0" dirty="0">
                <a:latin typeface="Meiryo UI" panose="020B0604030504040204" pitchFamily="50" charset="-128"/>
                <a:ea typeface="Meiryo UI" panose="020B0604030504040204" pitchFamily="50" charset="-128"/>
              </a:rPr>
              <a:t>予測</a:t>
            </a:r>
            <a:r>
              <a:rPr lang="en-US" altLang="ja-JP" sz="900" kern="0" dirty="0">
                <a:latin typeface="Meiryo UI" panose="020B0604030504040204" pitchFamily="50" charset="-128"/>
                <a:ea typeface="Meiryo UI" panose="020B0604030504040204" pitchFamily="50" charset="-128"/>
              </a:rPr>
              <a:t>】</a:t>
            </a:r>
            <a:r>
              <a:rPr lang="ja-JP" altLang="en-US" sz="900" kern="0" dirty="0">
                <a:latin typeface="Meiryo UI" panose="020B0604030504040204" pitchFamily="50" charset="-128"/>
                <a:ea typeface="Meiryo UI" panose="020B0604030504040204" pitchFamily="50" charset="-128"/>
              </a:rPr>
              <a:t>　　   </a:t>
            </a:r>
            <a:endParaRPr lang="ja-JP" altLang="en-US" sz="9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28464" y="4062264"/>
            <a:ext cx="2608268" cy="230832"/>
          </a:xfrm>
          <a:prstGeom prst="rect">
            <a:avLst/>
          </a:prstGeom>
          <a:noFill/>
        </p:spPr>
        <p:txBody>
          <a:bodyPr wrap="square" rtlCol="0">
            <a:spAutoFit/>
          </a:bodyPr>
          <a:lstStyle/>
          <a:p>
            <a:pPr>
              <a:buClr>
                <a:srgbClr val="000000"/>
              </a:buClr>
              <a:defRPr/>
            </a:pPr>
            <a:r>
              <a:rPr lang="ja-JP" altLang="en-US" sz="900" kern="0" dirty="0">
                <a:latin typeface="Meiryo UI" panose="020B0604030504040204" pitchFamily="50" charset="-128"/>
                <a:ea typeface="Meiryo UI" panose="020B0604030504040204" pitchFamily="50" charset="-128"/>
              </a:rPr>
              <a:t> </a:t>
            </a:r>
            <a:r>
              <a:rPr lang="en-US" altLang="ja-JP" sz="900" kern="0" dirty="0" smtClean="0">
                <a:latin typeface="Meiryo UI" panose="020B0604030504040204" pitchFamily="50" charset="-128"/>
                <a:ea typeface="Meiryo UI" panose="020B0604030504040204" pitchFamily="50" charset="-128"/>
              </a:rPr>
              <a:t>【3</a:t>
            </a:r>
            <a:r>
              <a:rPr lang="ja-JP" altLang="en-US" sz="900" kern="0" dirty="0" smtClean="0">
                <a:latin typeface="Meiryo UI" panose="020B0604030504040204" pitchFamily="50" charset="-128"/>
                <a:ea typeface="Meiryo UI" panose="020B0604030504040204" pitchFamily="50" charset="-128"/>
              </a:rPr>
              <a:t>月</a:t>
            </a:r>
            <a:r>
              <a:rPr lang="ja-JP" altLang="en-US" sz="900" kern="0" dirty="0">
                <a:latin typeface="Meiryo UI" panose="020B0604030504040204" pitchFamily="50" charset="-128"/>
                <a:ea typeface="Meiryo UI" panose="020B0604030504040204" pitchFamily="50" charset="-128"/>
              </a:rPr>
              <a:t>末時点  東暎海運　輸出　</a:t>
            </a:r>
            <a:r>
              <a:rPr lang="en-US" altLang="ja-JP" sz="900" kern="0" dirty="0">
                <a:latin typeface="Meiryo UI" panose="020B0604030504040204" pitchFamily="50" charset="-128"/>
                <a:ea typeface="Meiryo UI" panose="020B0604030504040204" pitchFamily="50" charset="-128"/>
              </a:rPr>
              <a:t> BKG </a:t>
            </a:r>
            <a:r>
              <a:rPr lang="ja-JP" altLang="en-US" sz="900" kern="0" dirty="0">
                <a:latin typeface="Meiryo UI" panose="020B0604030504040204" pitchFamily="50" charset="-128"/>
                <a:ea typeface="Meiryo UI" panose="020B0604030504040204" pitchFamily="50" charset="-128"/>
              </a:rPr>
              <a:t>予測</a:t>
            </a:r>
            <a:r>
              <a:rPr lang="en-US" altLang="ja-JP" sz="900" kern="0" dirty="0">
                <a:latin typeface="Meiryo UI" panose="020B0604030504040204" pitchFamily="50" charset="-128"/>
                <a:ea typeface="Meiryo UI" panose="020B0604030504040204" pitchFamily="50" charset="-128"/>
              </a:rPr>
              <a:t>】</a:t>
            </a:r>
            <a:r>
              <a:rPr lang="ja-JP" altLang="en-US" sz="900" kern="0" dirty="0">
                <a:latin typeface="Meiryo UI" panose="020B0604030504040204" pitchFamily="50" charset="-128"/>
                <a:ea typeface="Meiryo UI" panose="020B0604030504040204" pitchFamily="50" charset="-128"/>
              </a:rPr>
              <a:t>　　</a:t>
            </a:r>
            <a:endParaRPr lang="en-US" altLang="ja-JP" sz="900" kern="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0"/>
          </p:nvPr>
        </p:nvSpPr>
        <p:spPr/>
        <p:txBody>
          <a:bodyPr/>
          <a:lstStyle/>
          <a:p>
            <a:fld id="{17DB97F5-D030-4A96-A351-AB02769B6959}" type="slidenum">
              <a:rPr lang="ko-KR" altLang="en-US" smtClean="0"/>
              <a:pPr/>
              <a:t>11</a:t>
            </a:fld>
            <a:endParaRPr lang="ko-KR" altLang="en-US" dirty="0"/>
          </a:p>
        </p:txBody>
      </p:sp>
      <p:sp>
        <p:nvSpPr>
          <p:cNvPr id="5" name="テキスト ボックス 4"/>
          <p:cNvSpPr txBox="1"/>
          <p:nvPr/>
        </p:nvSpPr>
        <p:spPr>
          <a:xfrm>
            <a:off x="2769076" y="1388803"/>
            <a:ext cx="5208260" cy="338554"/>
          </a:xfrm>
          <a:prstGeom prst="rect">
            <a:avLst/>
          </a:prstGeom>
          <a:noFill/>
        </p:spPr>
        <p:txBody>
          <a:bodyPr wrap="square" rtlCol="0">
            <a:spAutoFit/>
          </a:bodyPr>
          <a:lstStyle/>
          <a:p>
            <a:pPr lvl="0" fontAlgn="auto" latinLnBrk="0">
              <a:buClr>
                <a:srgbClr val="000000"/>
              </a:buClr>
              <a:defRPr/>
            </a:pPr>
            <a:r>
              <a:rPr lang="en-US" altLang="ja-JP" sz="800" kern="0" dirty="0">
                <a:solidFill>
                  <a:prstClr val="black"/>
                </a:solidFill>
                <a:latin typeface="Meiryo UI" panose="020B0604030504040204" pitchFamily="50" charset="-128"/>
                <a:ea typeface="Meiryo UI" panose="020B0604030504040204" pitchFamily="50" charset="-128"/>
              </a:rPr>
              <a:t>Lifting</a:t>
            </a:r>
            <a:r>
              <a:rPr lang="ja-JP" altLang="en-US" sz="800" kern="0" dirty="0">
                <a:solidFill>
                  <a:prstClr val="black"/>
                </a:solidFill>
                <a:latin typeface="Meiryo UI" panose="020B0604030504040204" pitchFamily="50" charset="-128"/>
                <a:ea typeface="Meiryo UI" panose="020B0604030504040204" pitchFamily="50" charset="-128"/>
              </a:rPr>
              <a:t>目標比　</a:t>
            </a:r>
            <a:r>
              <a:rPr lang="en-US" altLang="ja-JP" sz="800" kern="0" dirty="0" smtClean="0">
                <a:solidFill>
                  <a:prstClr val="black"/>
                </a:solidFill>
                <a:latin typeface="Meiryo UI" panose="020B0604030504040204" pitchFamily="50" charset="-128"/>
                <a:ea typeface="Meiryo UI" panose="020B0604030504040204" pitchFamily="50" charset="-128"/>
              </a:rPr>
              <a:t>94% </a:t>
            </a:r>
            <a:r>
              <a:rPr lang="ja-JP" altLang="en-US" sz="800" kern="0" dirty="0">
                <a:solidFill>
                  <a:prstClr val="black"/>
                </a:solidFill>
                <a:latin typeface="Meiryo UI" panose="020B0604030504040204" pitchFamily="50" charset="-128"/>
                <a:ea typeface="Meiryo UI" panose="020B0604030504040204" pitchFamily="50" charset="-128"/>
              </a:rPr>
              <a:t>　</a:t>
            </a:r>
            <a:endParaRPr lang="en-US" altLang="ja-JP" sz="800" kern="0" dirty="0">
              <a:solidFill>
                <a:prstClr val="black"/>
              </a:solidFill>
              <a:latin typeface="Meiryo UI" panose="020B0604030504040204" pitchFamily="50" charset="-128"/>
              <a:ea typeface="Meiryo UI" panose="020B0604030504040204" pitchFamily="50" charset="-128"/>
            </a:endParaRPr>
          </a:p>
          <a:p>
            <a:pPr lvl="0" fontAlgn="auto" latinLnBrk="0">
              <a:buClr>
                <a:srgbClr val="000000"/>
              </a:buClr>
              <a:defRPr/>
            </a:pPr>
            <a:r>
              <a:rPr lang="ja-JP" altLang="en-US" sz="800" kern="0" dirty="0">
                <a:solidFill>
                  <a:prstClr val="black"/>
                </a:solidFill>
                <a:latin typeface="Meiryo UI" panose="020B0604030504040204" pitchFamily="50" charset="-128"/>
                <a:ea typeface="Meiryo UI" panose="020B0604030504040204" pitchFamily="50" charset="-128"/>
              </a:rPr>
              <a:t>収支予測　本社売上目標比　</a:t>
            </a:r>
            <a:r>
              <a:rPr lang="en-US" altLang="ja-JP" sz="800" kern="0" dirty="0" smtClean="0">
                <a:solidFill>
                  <a:prstClr val="black"/>
                </a:solidFill>
                <a:latin typeface="Meiryo UI" panose="020B0604030504040204" pitchFamily="50" charset="-128"/>
                <a:ea typeface="Meiryo UI" panose="020B0604030504040204" pitchFamily="50" charset="-128"/>
              </a:rPr>
              <a:t>97% </a:t>
            </a:r>
            <a:r>
              <a:rPr lang="ja-JP" altLang="en-US" sz="800" kern="0" dirty="0">
                <a:solidFill>
                  <a:prstClr val="black"/>
                </a:solidFill>
                <a:latin typeface="Meiryo UI" panose="020B0604030504040204" pitchFamily="50" charset="-128"/>
                <a:ea typeface="Meiryo UI" panose="020B0604030504040204" pitchFamily="50" charset="-128"/>
              </a:rPr>
              <a:t>当社売上</a:t>
            </a:r>
            <a:r>
              <a:rPr lang="en-US" altLang="ja-JP" sz="800" kern="0" dirty="0">
                <a:solidFill>
                  <a:prstClr val="black"/>
                </a:solidFill>
                <a:latin typeface="Meiryo UI" panose="020B0604030504040204" pitchFamily="50" charset="-128"/>
                <a:ea typeface="Meiryo UI" panose="020B0604030504040204" pitchFamily="50" charset="-128"/>
              </a:rPr>
              <a:t>Freight Commission</a:t>
            </a:r>
            <a:r>
              <a:rPr lang="ja-JP" altLang="en-US" sz="800" kern="0" dirty="0">
                <a:solidFill>
                  <a:prstClr val="black"/>
                </a:solidFill>
                <a:latin typeface="Meiryo UI" panose="020B0604030504040204" pitchFamily="50" charset="-128"/>
                <a:ea typeface="Meiryo UI" panose="020B0604030504040204" pitchFamily="50" charset="-128"/>
              </a:rPr>
              <a:t>　</a:t>
            </a:r>
            <a:r>
              <a:rPr lang="en-US" altLang="ja-JP" sz="800" kern="0" dirty="0">
                <a:solidFill>
                  <a:prstClr val="black"/>
                </a:solidFill>
                <a:latin typeface="Meiryo UI" panose="020B0604030504040204" pitchFamily="50" charset="-128"/>
                <a:ea typeface="Meiryo UI" panose="020B0604030504040204" pitchFamily="50" charset="-128"/>
              </a:rPr>
              <a:t>USD BASE </a:t>
            </a:r>
            <a:r>
              <a:rPr lang="en-US" altLang="ja-JP" sz="800" kern="0" dirty="0" smtClean="0">
                <a:solidFill>
                  <a:prstClr val="black"/>
                </a:solidFill>
                <a:latin typeface="Meiryo UI" panose="020B0604030504040204" pitchFamily="50" charset="-128"/>
                <a:ea typeface="Meiryo UI" panose="020B0604030504040204" pitchFamily="50" charset="-128"/>
              </a:rPr>
              <a:t>76% </a:t>
            </a:r>
            <a:r>
              <a:rPr lang="en-US" altLang="ja-JP" sz="800" kern="0" dirty="0">
                <a:solidFill>
                  <a:prstClr val="black"/>
                </a:solidFill>
                <a:latin typeface="Meiryo UI" panose="020B0604030504040204" pitchFamily="50" charset="-128"/>
                <a:ea typeface="Meiryo UI" panose="020B0604030504040204" pitchFamily="50" charset="-128"/>
              </a:rPr>
              <a:t>/ JPY BASE </a:t>
            </a:r>
            <a:r>
              <a:rPr lang="en-US" altLang="ja-JP" sz="800" kern="0" dirty="0" smtClean="0">
                <a:solidFill>
                  <a:prstClr val="black"/>
                </a:solidFill>
                <a:latin typeface="Meiryo UI" panose="020B0604030504040204" pitchFamily="50" charset="-128"/>
                <a:ea typeface="Meiryo UI" panose="020B0604030504040204" pitchFamily="50" charset="-128"/>
              </a:rPr>
              <a:t>78%</a:t>
            </a: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flipH="1">
            <a:off x="2803873" y="4715948"/>
            <a:ext cx="5677518" cy="338554"/>
          </a:xfrm>
          <a:prstGeom prst="rect">
            <a:avLst/>
          </a:prstGeom>
          <a:noFill/>
        </p:spPr>
        <p:txBody>
          <a:bodyPr wrap="square" rtlCol="0">
            <a:spAutoFit/>
          </a:bodyPr>
          <a:lstStyle/>
          <a:p>
            <a:r>
              <a:rPr lang="en-US" altLang="ja-JP" sz="800" kern="0" dirty="0">
                <a:solidFill>
                  <a:prstClr val="black"/>
                </a:solidFill>
                <a:latin typeface="Meiryo UI" panose="020B0604030504040204" pitchFamily="50" charset="-128"/>
                <a:ea typeface="Meiryo UI" panose="020B0604030504040204" pitchFamily="50" charset="-128"/>
              </a:rPr>
              <a:t>Lifting</a:t>
            </a:r>
            <a:r>
              <a:rPr lang="ja-JP" altLang="en-US" sz="800" kern="0" dirty="0">
                <a:solidFill>
                  <a:prstClr val="black"/>
                </a:solidFill>
                <a:latin typeface="Meiryo UI" panose="020B0604030504040204" pitchFamily="50" charset="-128"/>
                <a:ea typeface="Meiryo UI" panose="020B0604030504040204" pitchFamily="50" charset="-128"/>
              </a:rPr>
              <a:t>目標比　</a:t>
            </a:r>
            <a:r>
              <a:rPr lang="en-US" altLang="ja-JP" sz="800" kern="0" dirty="0" smtClean="0">
                <a:solidFill>
                  <a:prstClr val="black"/>
                </a:solidFill>
                <a:latin typeface="Meiryo UI" panose="020B0604030504040204" pitchFamily="50" charset="-128"/>
                <a:ea typeface="Meiryo UI" panose="020B0604030504040204" pitchFamily="50" charset="-128"/>
              </a:rPr>
              <a:t>100% </a:t>
            </a:r>
            <a:r>
              <a:rPr lang="ja-JP" altLang="en-US" sz="800" kern="0" dirty="0">
                <a:solidFill>
                  <a:prstClr val="black"/>
                </a:solidFill>
                <a:latin typeface="Meiryo UI" panose="020B0604030504040204" pitchFamily="50" charset="-128"/>
                <a:ea typeface="Meiryo UI" panose="020B0604030504040204" pitchFamily="50" charset="-128"/>
              </a:rPr>
              <a:t>　　</a:t>
            </a:r>
            <a:endParaRPr lang="en-US" altLang="ja-JP" sz="800" kern="0" dirty="0">
              <a:solidFill>
                <a:prstClr val="black"/>
              </a:solidFill>
              <a:latin typeface="Meiryo UI" panose="020B0604030504040204" pitchFamily="50" charset="-128"/>
              <a:ea typeface="Meiryo UI" panose="020B0604030504040204" pitchFamily="50" charset="-128"/>
            </a:endParaRPr>
          </a:p>
          <a:p>
            <a:r>
              <a:rPr lang="ja-JP" altLang="en-US" sz="800" kern="0" dirty="0">
                <a:solidFill>
                  <a:prstClr val="black"/>
                </a:solidFill>
                <a:latin typeface="Meiryo UI" panose="020B0604030504040204" pitchFamily="50" charset="-128"/>
                <a:ea typeface="Meiryo UI" panose="020B0604030504040204" pitchFamily="50" charset="-128"/>
              </a:rPr>
              <a:t>収支予測　本社売上目標比　</a:t>
            </a:r>
            <a:r>
              <a:rPr lang="en-US" altLang="ja-JP" sz="800" kern="0" dirty="0" smtClean="0">
                <a:solidFill>
                  <a:prstClr val="black"/>
                </a:solidFill>
                <a:latin typeface="Meiryo UI" panose="020B0604030504040204" pitchFamily="50" charset="-128"/>
                <a:ea typeface="Meiryo UI" panose="020B0604030504040204" pitchFamily="50" charset="-128"/>
              </a:rPr>
              <a:t>147% </a:t>
            </a:r>
            <a:r>
              <a:rPr lang="ja-JP" altLang="en-US" sz="800" kern="0" dirty="0">
                <a:solidFill>
                  <a:prstClr val="black"/>
                </a:solidFill>
                <a:latin typeface="Meiryo UI" panose="020B0604030504040204" pitchFamily="50" charset="-128"/>
                <a:ea typeface="Meiryo UI" panose="020B0604030504040204" pitchFamily="50" charset="-128"/>
              </a:rPr>
              <a:t>　当社売上</a:t>
            </a:r>
            <a:r>
              <a:rPr lang="en-US" altLang="ja-JP" sz="800" kern="0" dirty="0">
                <a:solidFill>
                  <a:prstClr val="black"/>
                </a:solidFill>
                <a:latin typeface="Meiryo UI" panose="020B0604030504040204" pitchFamily="50" charset="-128"/>
                <a:ea typeface="Meiryo UI" panose="020B0604030504040204" pitchFamily="50" charset="-128"/>
              </a:rPr>
              <a:t>Freight Commission</a:t>
            </a:r>
            <a:r>
              <a:rPr lang="ja-JP" altLang="en-US" sz="800" kern="0" dirty="0">
                <a:solidFill>
                  <a:prstClr val="black"/>
                </a:solidFill>
                <a:latin typeface="Meiryo UI" panose="020B0604030504040204" pitchFamily="50" charset="-128"/>
                <a:ea typeface="Meiryo UI" panose="020B0604030504040204" pitchFamily="50" charset="-128"/>
              </a:rPr>
              <a:t>　</a:t>
            </a:r>
            <a:r>
              <a:rPr lang="en-US" altLang="ja-JP" sz="800" kern="0" dirty="0">
                <a:solidFill>
                  <a:prstClr val="black"/>
                </a:solidFill>
                <a:latin typeface="Meiryo UI" panose="020B0604030504040204" pitchFamily="50" charset="-128"/>
                <a:ea typeface="Meiryo UI" panose="020B0604030504040204" pitchFamily="50" charset="-128"/>
              </a:rPr>
              <a:t>USD BASE </a:t>
            </a:r>
            <a:r>
              <a:rPr lang="en-US" altLang="ja-JP" sz="800" kern="0" dirty="0" smtClean="0">
                <a:solidFill>
                  <a:prstClr val="black"/>
                </a:solidFill>
                <a:latin typeface="Meiryo UI" panose="020B0604030504040204" pitchFamily="50" charset="-128"/>
                <a:ea typeface="Meiryo UI" panose="020B0604030504040204" pitchFamily="50" charset="-128"/>
              </a:rPr>
              <a:t>74% </a:t>
            </a:r>
            <a:r>
              <a:rPr lang="en-US" altLang="ja-JP" sz="800" kern="0" dirty="0">
                <a:solidFill>
                  <a:prstClr val="black"/>
                </a:solidFill>
                <a:latin typeface="Meiryo UI" panose="020B0604030504040204" pitchFamily="50" charset="-128"/>
                <a:ea typeface="Meiryo UI" panose="020B0604030504040204" pitchFamily="50" charset="-128"/>
              </a:rPr>
              <a:t>/ JPY BASE </a:t>
            </a:r>
            <a:r>
              <a:rPr lang="en-US" altLang="ja-JP" sz="800" kern="0" dirty="0" smtClean="0">
                <a:solidFill>
                  <a:prstClr val="black"/>
                </a:solidFill>
                <a:latin typeface="Meiryo UI" panose="020B0604030504040204" pitchFamily="50" charset="-128"/>
                <a:ea typeface="Meiryo UI" panose="020B0604030504040204" pitchFamily="50" charset="-128"/>
              </a:rPr>
              <a:t>76%</a:t>
            </a:r>
            <a:endParaRPr lang="ja-JP" altLang="en-US" sz="800" dirty="0"/>
          </a:p>
        </p:txBody>
      </p:sp>
      <p:sp>
        <p:nvSpPr>
          <p:cNvPr id="17" name="正方形/長方形 16"/>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4. </a:t>
            </a:r>
            <a:r>
              <a:rPr lang="ja-JP" altLang="en-US" b="1" dirty="0">
                <a:latin typeface="ＭＳ Ｐゴシック" panose="020B0600070205080204" pitchFamily="50" charset="-128"/>
                <a:ea typeface="ＭＳ Ｐゴシック" panose="020B0600070205080204" pitchFamily="50" charset="-128"/>
              </a:rPr>
              <a:t>セールス報告 </a:t>
            </a:r>
            <a:r>
              <a:rPr lang="ja-JP" altLang="en-US" b="1" dirty="0" smtClean="0">
                <a:latin typeface="ＭＳ Ｐゴシック" panose="020B0600070205080204" pitchFamily="50" charset="-128"/>
                <a:ea typeface="ＭＳ Ｐゴシック" panose="020B0600070205080204" pitchFamily="50" charset="-128"/>
              </a:rPr>
              <a:t>－ 営業</a:t>
            </a:r>
            <a:r>
              <a:rPr lang="ja-JP" altLang="en-US" b="1" dirty="0">
                <a:latin typeface="ＭＳ Ｐゴシック" panose="020B0600070205080204" pitchFamily="50" charset="-128"/>
                <a:ea typeface="ＭＳ Ｐゴシック" panose="020B0600070205080204" pitchFamily="50" charset="-128"/>
              </a:rPr>
              <a:t>対策会議 南星</a:t>
            </a:r>
            <a:r>
              <a:rPr lang="ja-JP" altLang="en-US" b="1" dirty="0" smtClean="0">
                <a:latin typeface="ＭＳ Ｐゴシック" panose="020B0600070205080204" pitchFamily="50" charset="-128"/>
                <a:ea typeface="ＭＳ Ｐゴシック" panose="020B0600070205080204" pitchFamily="50" charset="-128"/>
              </a:rPr>
              <a:t>海運 東暎海運 </a:t>
            </a:r>
            <a:r>
              <a:rPr lang="en-US" altLang="ja-JP" b="1" dirty="0" smtClean="0">
                <a:latin typeface="ＭＳ Ｐゴシック" panose="020B0600070205080204" pitchFamily="50" charset="-128"/>
                <a:ea typeface="ＭＳ Ｐゴシック" panose="020B0600070205080204" pitchFamily="50" charset="-128"/>
              </a:rPr>
              <a:t>2024</a:t>
            </a:r>
            <a:r>
              <a:rPr lang="ja-JP" altLang="en-US" b="1" dirty="0" smtClean="0">
                <a:latin typeface="ＭＳ Ｐゴシック" panose="020B0600070205080204" pitchFamily="50" charset="-128"/>
                <a:ea typeface="ＭＳ Ｐゴシック" panose="020B0600070205080204" pitchFamily="50" charset="-128"/>
              </a:rPr>
              <a:t>年</a:t>
            </a:r>
            <a:r>
              <a:rPr lang="en-US" altLang="ja-JP" b="1" dirty="0">
                <a:latin typeface="ＭＳ Ｐゴシック" panose="020B0600070205080204" pitchFamily="50" charset="-128"/>
                <a:ea typeface="ＭＳ Ｐゴシック" panose="020B0600070205080204" pitchFamily="50" charset="-128"/>
              </a:rPr>
              <a:t>3</a:t>
            </a:r>
            <a:r>
              <a:rPr lang="ja-JP" altLang="en-US" b="1" dirty="0" smtClean="0">
                <a:latin typeface="ＭＳ Ｐゴシック" panose="020B0600070205080204" pitchFamily="50" charset="-128"/>
                <a:ea typeface="ＭＳ Ｐゴシック" panose="020B0600070205080204" pitchFamily="50" charset="-128"/>
              </a:rPr>
              <a:t>月 </a:t>
            </a:r>
            <a:r>
              <a:rPr lang="en-US" altLang="ja-JP" b="1" dirty="0" smtClean="0">
                <a:latin typeface="ＭＳ Ｐゴシック" panose="020B0600070205080204" pitchFamily="50" charset="-128"/>
                <a:ea typeface="ＭＳ Ｐゴシック" panose="020B0600070205080204" pitchFamily="50" charset="-128"/>
              </a:rPr>
              <a:t>West </a:t>
            </a:r>
            <a:r>
              <a:rPr lang="en-US" altLang="ja-JP" b="1" dirty="0">
                <a:latin typeface="ＭＳ Ｐゴシック" panose="020B0600070205080204" pitchFamily="50" charset="-128"/>
                <a:ea typeface="ＭＳ Ｐゴシック" panose="020B0600070205080204" pitchFamily="50" charset="-128"/>
              </a:rPr>
              <a:t>bound </a:t>
            </a:r>
            <a:r>
              <a:rPr lang="ja-JP" altLang="en-US" b="1" dirty="0">
                <a:latin typeface="ＭＳ Ｐゴシック" panose="020B0600070205080204" pitchFamily="50" charset="-128"/>
                <a:ea typeface="ＭＳ Ｐゴシック" panose="020B0600070205080204" pitchFamily="50" charset="-128"/>
              </a:rPr>
              <a:t>実績予測</a:t>
            </a:r>
          </a:p>
        </p:txBody>
      </p:sp>
      <p:pic>
        <p:nvPicPr>
          <p:cNvPr id="7" name="図 6"/>
          <p:cNvPicPr>
            <a:picLocks noChangeAspect="1"/>
          </p:cNvPicPr>
          <p:nvPr/>
        </p:nvPicPr>
        <p:blipFill>
          <a:blip r:embed="rId2"/>
          <a:stretch>
            <a:fillRect/>
          </a:stretch>
        </p:blipFill>
        <p:spPr>
          <a:xfrm>
            <a:off x="141538" y="1040995"/>
            <a:ext cx="2625631" cy="656159"/>
          </a:xfrm>
          <a:prstGeom prst="rect">
            <a:avLst/>
          </a:prstGeom>
        </p:spPr>
      </p:pic>
      <p:pic>
        <p:nvPicPr>
          <p:cNvPr id="8" name="図 7"/>
          <p:cNvPicPr>
            <a:picLocks noChangeAspect="1"/>
          </p:cNvPicPr>
          <p:nvPr/>
        </p:nvPicPr>
        <p:blipFill>
          <a:blip r:embed="rId3"/>
          <a:stretch>
            <a:fillRect/>
          </a:stretch>
        </p:blipFill>
        <p:spPr>
          <a:xfrm>
            <a:off x="120603" y="4342577"/>
            <a:ext cx="2646566" cy="711926"/>
          </a:xfrm>
          <a:prstGeom prst="rect">
            <a:avLst/>
          </a:prstGeom>
        </p:spPr>
      </p:pic>
      <p:pic>
        <p:nvPicPr>
          <p:cNvPr id="13" name="図 12"/>
          <p:cNvPicPr>
            <a:picLocks noChangeAspect="1"/>
          </p:cNvPicPr>
          <p:nvPr/>
        </p:nvPicPr>
        <p:blipFill>
          <a:blip r:embed="rId4"/>
          <a:stretch>
            <a:fillRect/>
          </a:stretch>
        </p:blipFill>
        <p:spPr>
          <a:xfrm>
            <a:off x="120604" y="1772816"/>
            <a:ext cx="9664792" cy="2239967"/>
          </a:xfrm>
          <a:prstGeom prst="rect">
            <a:avLst/>
          </a:prstGeom>
        </p:spPr>
      </p:pic>
      <p:pic>
        <p:nvPicPr>
          <p:cNvPr id="15" name="図 14"/>
          <p:cNvPicPr>
            <a:picLocks noChangeAspect="1"/>
          </p:cNvPicPr>
          <p:nvPr/>
        </p:nvPicPr>
        <p:blipFill>
          <a:blip r:embed="rId5"/>
          <a:stretch>
            <a:fillRect/>
          </a:stretch>
        </p:blipFill>
        <p:spPr>
          <a:xfrm>
            <a:off x="120604" y="5164477"/>
            <a:ext cx="9664792" cy="1504883"/>
          </a:xfrm>
          <a:prstGeom prst="rect">
            <a:avLst/>
          </a:prstGeom>
        </p:spPr>
      </p:pic>
    </p:spTree>
    <p:extLst>
      <p:ext uri="{BB962C8B-B14F-4D97-AF65-F5344CB8AC3E}">
        <p14:creationId xmlns:p14="http://schemas.microsoft.com/office/powerpoint/2010/main" val="295124479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그룹 51" hidden="1">
            <a:extLst>
              <a:ext uri="{FF2B5EF4-FFF2-40B4-BE49-F238E27FC236}">
                <a16:creationId xmlns:a16="http://schemas.microsoft.com/office/drawing/2014/main" id="{2C02D28D-0C2C-0AB4-11A2-6B3F54FA100D}"/>
              </a:ext>
            </a:extLst>
          </p:cNvPr>
          <p:cNvGrpSpPr>
            <a:grpSpLocks/>
          </p:cNvGrpSpPr>
          <p:nvPr/>
        </p:nvGrpSpPr>
        <p:grpSpPr bwMode="auto">
          <a:xfrm>
            <a:off x="1501378" y="1246584"/>
            <a:ext cx="6903244" cy="4968478"/>
            <a:chOff x="323850" y="742462"/>
            <a:chExt cx="8496300" cy="5158154"/>
          </a:xfrm>
        </p:grpSpPr>
        <p:cxnSp>
          <p:nvCxnSpPr>
            <p:cNvPr id="53" name="직선 연결선 52">
              <a:extLst>
                <a:ext uri="{FF2B5EF4-FFF2-40B4-BE49-F238E27FC236}">
                  <a16:creationId xmlns:a16="http://schemas.microsoft.com/office/drawing/2014/main" id="{D85506DE-9A1C-8BC2-7DB8-FF1367A507AA}"/>
                </a:ext>
              </a:extLst>
            </p:cNvPr>
            <p:cNvCxnSpPr/>
            <p:nvPr/>
          </p:nvCxnSpPr>
          <p:spPr>
            <a:xfrm>
              <a:off x="3155950" y="742462"/>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직선 연결선 53">
              <a:extLst>
                <a:ext uri="{FF2B5EF4-FFF2-40B4-BE49-F238E27FC236}">
                  <a16:creationId xmlns:a16="http://schemas.microsoft.com/office/drawing/2014/main" id="{6EA80A34-E3C3-8869-32DB-19D221BBA71E}"/>
                </a:ext>
              </a:extLst>
            </p:cNvPr>
            <p:cNvCxnSpPr/>
            <p:nvPr/>
          </p:nvCxnSpPr>
          <p:spPr>
            <a:xfrm>
              <a:off x="323850" y="750497"/>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ED69CF39-502B-0CC3-F253-96108FC008BB}"/>
                </a:ext>
              </a:extLst>
            </p:cNvPr>
            <p:cNvCxnSpPr/>
            <p:nvPr/>
          </p:nvCxnSpPr>
          <p:spPr>
            <a:xfrm>
              <a:off x="8820150" y="750497"/>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6" name="직선 연결선 55">
              <a:extLst>
                <a:ext uri="{FF2B5EF4-FFF2-40B4-BE49-F238E27FC236}">
                  <a16:creationId xmlns:a16="http://schemas.microsoft.com/office/drawing/2014/main" id="{7D26D305-3CAE-4248-F435-FA25E3849170}"/>
                </a:ext>
              </a:extLst>
            </p:cNvPr>
            <p:cNvCxnSpPr/>
            <p:nvPr/>
          </p:nvCxnSpPr>
          <p:spPr>
            <a:xfrm>
              <a:off x="5988050" y="742462"/>
              <a:ext cx="0" cy="515011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4" name="スライド番号プレースホルダー 3"/>
          <p:cNvSpPr>
            <a:spLocks noGrp="1"/>
          </p:cNvSpPr>
          <p:nvPr>
            <p:ph type="sldNum" sz="quarter" idx="10"/>
          </p:nvPr>
        </p:nvSpPr>
        <p:spPr/>
        <p:txBody>
          <a:bodyPr/>
          <a:lstStyle/>
          <a:p>
            <a:fld id="{17DB97F5-D030-4A96-A351-AB02769B6959}" type="slidenum">
              <a:rPr lang="ko-KR" altLang="en-US" smtClean="0"/>
              <a:pPr/>
              <a:t>12</a:t>
            </a:fld>
            <a:endParaRPr lang="ko-KR" altLang="en-US" dirty="0"/>
          </a:p>
        </p:txBody>
      </p:sp>
      <p:sp>
        <p:nvSpPr>
          <p:cNvPr id="15" name="テキスト ボックス 14"/>
          <p:cNvSpPr txBox="1"/>
          <p:nvPr/>
        </p:nvSpPr>
        <p:spPr>
          <a:xfrm>
            <a:off x="1064568" y="2372687"/>
            <a:ext cx="7749233" cy="1061829"/>
          </a:xfrm>
          <a:prstGeom prst="rect">
            <a:avLst/>
          </a:prstGeom>
          <a:noFill/>
        </p:spPr>
        <p:txBody>
          <a:bodyPr wrap="square" rtlCol="0">
            <a:spAutoFit/>
          </a:bodyPr>
          <a:lstStyle/>
          <a:p>
            <a:pPr algn="ctr">
              <a:buClr>
                <a:srgbClr val="000000"/>
              </a:buClr>
            </a:pPr>
            <a:r>
              <a:rPr lang="ja-JP" altLang="en-US" sz="900" kern="0" dirty="0">
                <a:latin typeface="Meiryo UI" panose="020B0604030504040204" pitchFamily="50" charset="-128"/>
                <a:ea typeface="Meiryo UI" panose="020B0604030504040204" pitchFamily="50" charset="-128"/>
                <a:cs typeface="Arial"/>
                <a:sym typeface="Arial"/>
              </a:rPr>
              <a:t>南星海運　</a:t>
            </a:r>
            <a:r>
              <a:rPr lang="ja-JP" altLang="en-US" sz="900" kern="0" dirty="0" smtClean="0">
                <a:latin typeface="Meiryo UI" panose="020B0604030504040204" pitchFamily="50" charset="-128"/>
                <a:ea typeface="Meiryo UI" panose="020B0604030504040204" pitchFamily="50" charset="-128"/>
                <a:cs typeface="Arial"/>
                <a:sym typeface="Arial"/>
              </a:rPr>
              <a:t>４月度</a:t>
            </a:r>
            <a:r>
              <a:rPr lang="ja-JP" altLang="en-US" sz="900" kern="0" dirty="0">
                <a:latin typeface="Meiryo UI" panose="020B0604030504040204" pitchFamily="50" charset="-128"/>
                <a:ea typeface="Meiryo UI" panose="020B0604030504040204" pitchFamily="50" charset="-128"/>
                <a:cs typeface="Arial"/>
                <a:sym typeface="Arial"/>
              </a:rPr>
              <a:t>　営業</a:t>
            </a:r>
            <a:r>
              <a:rPr lang="ja-JP" altLang="en-US" sz="900" kern="0" dirty="0" smtClean="0">
                <a:latin typeface="Meiryo UI" panose="020B0604030504040204" pitchFamily="50" charset="-128"/>
                <a:ea typeface="Meiryo UI" panose="020B0604030504040204" pitchFamily="50" charset="-128"/>
                <a:cs typeface="Arial"/>
                <a:sym typeface="Arial"/>
              </a:rPr>
              <a:t>対策</a:t>
            </a:r>
            <a:endParaRPr lang="en-US" altLang="ja-JP" sz="900" kern="0" dirty="0" smtClean="0">
              <a:latin typeface="Meiryo UI" panose="020B0604030504040204" pitchFamily="50" charset="-128"/>
              <a:ea typeface="Meiryo UI" panose="020B0604030504040204" pitchFamily="50" charset="-128"/>
              <a:cs typeface="Arial"/>
              <a:sym typeface="Arial"/>
            </a:endParaRPr>
          </a:p>
          <a:p>
            <a:pPr algn="ctr">
              <a:buClr>
                <a:srgbClr val="000000"/>
              </a:buClr>
            </a:pPr>
            <a:endParaRPr lang="en-US" altLang="ja-JP" sz="900" kern="0" dirty="0" smtClean="0">
              <a:latin typeface="Meiryo UI" panose="020B0604030504040204" pitchFamily="50" charset="-128"/>
              <a:ea typeface="Meiryo UI" panose="020B0604030504040204" pitchFamily="50" charset="-128"/>
              <a:cs typeface="Arial"/>
              <a:sym typeface="Arial"/>
            </a:endParaRPr>
          </a:p>
          <a:p>
            <a:pPr>
              <a:buClr>
                <a:srgbClr val="000000"/>
              </a:buClr>
            </a:pPr>
            <a:r>
              <a:rPr lang="ja-JP" altLang="en-US" sz="900" kern="0" dirty="0" smtClean="0">
                <a:latin typeface="Meiryo UI" panose="020B0604030504040204" pitchFamily="50" charset="-128"/>
                <a:ea typeface="Meiryo UI" panose="020B0604030504040204" pitchFamily="50" charset="-128"/>
                <a:cs typeface="Arial"/>
                <a:sym typeface="Arial"/>
              </a:rPr>
              <a:t>製紙、パルプ関連は</a:t>
            </a:r>
            <a:r>
              <a:rPr lang="en-US" altLang="ja-JP" sz="900" kern="0" dirty="0" smtClean="0">
                <a:latin typeface="Meiryo UI" panose="020B0604030504040204" pitchFamily="50" charset="-128"/>
                <a:ea typeface="Meiryo UI" panose="020B0604030504040204" pitchFamily="50" charset="-128"/>
                <a:cs typeface="Arial"/>
                <a:sym typeface="Arial"/>
              </a:rPr>
              <a:t>3</a:t>
            </a:r>
            <a:r>
              <a:rPr lang="ja-JP" altLang="en-US" sz="900" kern="0" dirty="0" smtClean="0">
                <a:latin typeface="Meiryo UI" panose="020B0604030504040204" pitchFamily="50" charset="-128"/>
                <a:ea typeface="Meiryo UI" panose="020B0604030504040204" pitchFamily="50" charset="-128"/>
                <a:cs typeface="Arial"/>
                <a:sym typeface="Arial"/>
              </a:rPr>
              <a:t>月同様 継続出荷が予測されるが、港によれば空コンテナ不足が発生していることから、韓国本社にコンテナ不足港へのプロモーション実施を依頼している。また、日本サイドは</a:t>
            </a:r>
            <a:r>
              <a:rPr lang="en-US" altLang="ja-JP" sz="900" kern="0" dirty="0" smtClean="0">
                <a:latin typeface="Meiryo UI" panose="020B0604030504040204" pitchFamily="50" charset="-128"/>
                <a:ea typeface="Meiryo UI" panose="020B0604030504040204" pitchFamily="50" charset="-128"/>
                <a:cs typeface="Arial"/>
                <a:sym typeface="Arial"/>
              </a:rPr>
              <a:t>20FT</a:t>
            </a:r>
            <a:r>
              <a:rPr lang="ja-JP" altLang="en-US" sz="900" kern="0" dirty="0" smtClean="0">
                <a:latin typeface="Meiryo UI" panose="020B0604030504040204" pitchFamily="50" charset="-128"/>
                <a:ea typeface="Meiryo UI" panose="020B0604030504040204" pitchFamily="50" charset="-128"/>
                <a:cs typeface="Arial"/>
                <a:sym typeface="Arial"/>
              </a:rPr>
              <a:t>の余剰港が多く、</a:t>
            </a:r>
            <a:r>
              <a:rPr lang="en-US" altLang="ja-JP" sz="900" kern="0" dirty="0" smtClean="0">
                <a:latin typeface="Meiryo UI" panose="020B0604030504040204" pitchFamily="50" charset="-128"/>
                <a:ea typeface="Meiryo UI" panose="020B0604030504040204" pitchFamily="50" charset="-128"/>
                <a:cs typeface="Arial"/>
                <a:sym typeface="Arial"/>
              </a:rPr>
              <a:t>20FT</a:t>
            </a:r>
            <a:r>
              <a:rPr lang="ja-JP" altLang="en-US" sz="900" kern="0" dirty="0" smtClean="0">
                <a:latin typeface="Meiryo UI" panose="020B0604030504040204" pitchFamily="50" charset="-128"/>
                <a:ea typeface="Meiryo UI" panose="020B0604030504040204" pitchFamily="50" charset="-128"/>
                <a:cs typeface="Arial"/>
                <a:sym typeface="Arial"/>
              </a:rPr>
              <a:t>限定で</a:t>
            </a:r>
            <a:r>
              <a:rPr lang="en-US" altLang="ja-JP" sz="900" kern="0" dirty="0" smtClean="0">
                <a:latin typeface="Meiryo UI" panose="020B0604030504040204" pitchFamily="50" charset="-128"/>
                <a:ea typeface="Meiryo UI" panose="020B0604030504040204" pitchFamily="50" charset="-128"/>
                <a:cs typeface="Arial"/>
                <a:sym typeface="Arial"/>
              </a:rPr>
              <a:t>CS</a:t>
            </a:r>
            <a:r>
              <a:rPr lang="ja-JP" altLang="en-US" sz="900" kern="0" dirty="0" smtClean="0">
                <a:latin typeface="Meiryo UI" panose="020B0604030504040204" pitchFamily="50" charset="-128"/>
                <a:ea typeface="Meiryo UI" panose="020B0604030504040204" pitchFamily="50" charset="-128"/>
                <a:cs typeface="Arial"/>
                <a:sym typeface="Arial"/>
              </a:rPr>
              <a:t>グループ協業にてプロモーションを実施する。</a:t>
            </a:r>
            <a:endParaRPr lang="en-US" altLang="ja-JP" sz="900" kern="0" dirty="0" smtClean="0">
              <a:latin typeface="Meiryo UI" panose="020B0604030504040204" pitchFamily="50" charset="-128"/>
              <a:ea typeface="Meiryo UI" panose="020B0604030504040204" pitchFamily="50" charset="-128"/>
              <a:cs typeface="Arial"/>
              <a:sym typeface="Arial"/>
            </a:endParaRPr>
          </a:p>
          <a:p>
            <a:pPr>
              <a:buClr>
                <a:srgbClr val="000000"/>
              </a:buClr>
            </a:pPr>
            <a:r>
              <a:rPr lang="en-US" altLang="ja-JP" sz="900" kern="0" dirty="0" smtClean="0">
                <a:latin typeface="Meiryo UI" panose="020B0604030504040204" pitchFamily="50" charset="-128"/>
                <a:ea typeface="Meiryo UI" panose="020B0604030504040204" pitchFamily="50" charset="-128"/>
                <a:cs typeface="Arial"/>
                <a:sym typeface="Arial"/>
              </a:rPr>
              <a:t>RPB</a:t>
            </a:r>
            <a:r>
              <a:rPr lang="ja-JP" altLang="en-US" sz="900" kern="0" dirty="0" smtClean="0">
                <a:latin typeface="Meiryo UI" panose="020B0604030504040204" pitchFamily="50" charset="-128"/>
                <a:ea typeface="Meiryo UI" panose="020B0604030504040204" pitchFamily="50" charset="-128"/>
                <a:cs typeface="Arial"/>
                <a:sym typeface="Arial"/>
              </a:rPr>
              <a:t>については</a:t>
            </a:r>
            <a:r>
              <a:rPr lang="en-US" altLang="ja-JP" sz="900" kern="0" dirty="0" smtClean="0">
                <a:latin typeface="Meiryo UI" panose="020B0604030504040204" pitchFamily="50" charset="-128"/>
                <a:ea typeface="Meiryo UI" panose="020B0604030504040204" pitchFamily="50" charset="-128"/>
                <a:cs typeface="Arial"/>
                <a:sym typeface="Arial"/>
              </a:rPr>
              <a:t>3</a:t>
            </a:r>
            <a:r>
              <a:rPr lang="ja-JP" altLang="en-US" sz="900" kern="0" dirty="0" smtClean="0">
                <a:latin typeface="Meiryo UI" panose="020B0604030504040204" pitchFamily="50" charset="-128"/>
                <a:ea typeface="Meiryo UI" panose="020B0604030504040204" pitchFamily="50" charset="-128"/>
                <a:cs typeface="Arial"/>
                <a:sym typeface="Arial"/>
              </a:rPr>
              <a:t>月に大幅値上げした古紙運賃をキープすると共に</a:t>
            </a:r>
            <a:r>
              <a:rPr lang="en-US" altLang="ja-JP" sz="900" kern="0" dirty="0" smtClean="0">
                <a:latin typeface="Meiryo UI" panose="020B0604030504040204" pitchFamily="50" charset="-128"/>
                <a:ea typeface="Meiryo UI" panose="020B0604030504040204" pitchFamily="50" charset="-128"/>
                <a:cs typeface="Arial"/>
                <a:sym typeface="Arial"/>
              </a:rPr>
              <a:t>2</a:t>
            </a:r>
            <a:r>
              <a:rPr lang="ja-JP" altLang="en-US" sz="900" kern="0" dirty="0" smtClean="0">
                <a:latin typeface="Meiryo UI" panose="020B0604030504040204" pitchFamily="50" charset="-128"/>
                <a:ea typeface="Meiryo UI" panose="020B0604030504040204" pitchFamily="50" charset="-128"/>
                <a:cs typeface="Arial"/>
                <a:sym typeface="Arial"/>
              </a:rPr>
              <a:t>月、</a:t>
            </a:r>
            <a:r>
              <a:rPr lang="en-US" altLang="ja-JP" sz="900" kern="0" dirty="0" smtClean="0">
                <a:latin typeface="Meiryo UI" panose="020B0604030504040204" pitchFamily="50" charset="-128"/>
                <a:ea typeface="Meiryo UI" panose="020B0604030504040204" pitchFamily="50" charset="-128"/>
                <a:cs typeface="Arial"/>
                <a:sym typeface="Arial"/>
              </a:rPr>
              <a:t>3</a:t>
            </a:r>
            <a:r>
              <a:rPr lang="ja-JP" altLang="en-US" sz="900" kern="0" dirty="0" smtClean="0">
                <a:latin typeface="Meiryo UI" panose="020B0604030504040204" pitchFamily="50" charset="-128"/>
                <a:ea typeface="Meiryo UI" panose="020B0604030504040204" pitchFamily="50" charset="-128"/>
                <a:cs typeface="Arial"/>
                <a:sym typeface="Arial"/>
              </a:rPr>
              <a:t>月に運賃値上げした荷主の物量を確認した上で物量が減少していない荷主については更なる値上げ可否を判断して、可能な限り</a:t>
            </a:r>
            <a:r>
              <a:rPr lang="en-US" altLang="ja-JP" sz="900" kern="0" dirty="0" smtClean="0">
                <a:latin typeface="Meiryo UI" panose="020B0604030504040204" pitchFamily="50" charset="-128"/>
                <a:ea typeface="Meiryo UI" panose="020B0604030504040204" pitchFamily="50" charset="-128"/>
                <a:cs typeface="Arial"/>
                <a:sym typeface="Arial"/>
              </a:rPr>
              <a:t>RPB</a:t>
            </a:r>
            <a:r>
              <a:rPr lang="ja-JP" altLang="en-US" sz="900" kern="0" dirty="0" smtClean="0">
                <a:latin typeface="Meiryo UI" panose="020B0604030504040204" pitchFamily="50" charset="-128"/>
                <a:ea typeface="Meiryo UI" panose="020B0604030504040204" pitchFamily="50" charset="-128"/>
                <a:cs typeface="Arial"/>
                <a:sym typeface="Arial"/>
              </a:rPr>
              <a:t>の向上を図っていく。</a:t>
            </a:r>
            <a:endParaRPr lang="en-US" altLang="ja-JP" sz="900" kern="0" dirty="0" smtClean="0">
              <a:latin typeface="Meiryo UI" panose="020B0604030504040204" pitchFamily="50" charset="-128"/>
              <a:ea typeface="Meiryo UI" panose="020B0604030504040204" pitchFamily="50" charset="-128"/>
              <a:cs typeface="Arial"/>
              <a:sym typeface="Arial"/>
            </a:endParaRPr>
          </a:p>
          <a:p>
            <a:pPr>
              <a:buClr>
                <a:srgbClr val="000000"/>
              </a:buClr>
            </a:pPr>
            <a:r>
              <a:rPr lang="ja-JP" altLang="en-US" sz="900" kern="0" dirty="0" smtClean="0">
                <a:latin typeface="Meiryo UI" panose="020B0604030504040204" pitchFamily="50" charset="-128"/>
                <a:ea typeface="Meiryo UI" panose="020B0604030504040204" pitchFamily="50" charset="-128"/>
                <a:cs typeface="Arial"/>
                <a:sym typeface="Arial"/>
              </a:rPr>
              <a:t>また、</a:t>
            </a:r>
            <a:r>
              <a:rPr lang="en-US" altLang="ja-JP" sz="900" kern="0" dirty="0">
                <a:latin typeface="Meiryo UI" panose="020B0604030504040204" pitchFamily="50" charset="-128"/>
                <a:ea typeface="Meiryo UI" panose="020B0604030504040204" pitchFamily="50" charset="-128"/>
                <a:cs typeface="Arial"/>
                <a:sym typeface="Arial"/>
              </a:rPr>
              <a:t>4</a:t>
            </a:r>
            <a:r>
              <a:rPr lang="ja-JP" altLang="en-US" sz="900" kern="0" dirty="0">
                <a:latin typeface="Meiryo UI" panose="020B0604030504040204" pitchFamily="50" charset="-128"/>
                <a:ea typeface="Meiryo UI" panose="020B0604030504040204" pitchFamily="50" charset="-128"/>
                <a:cs typeface="Arial"/>
                <a:sym typeface="Arial"/>
              </a:rPr>
              <a:t>月からの入札結果を</a:t>
            </a:r>
            <a:r>
              <a:rPr lang="ja-JP" altLang="en-US" sz="900" kern="0" dirty="0" smtClean="0">
                <a:latin typeface="Meiryo UI" panose="020B0604030504040204" pitchFamily="50" charset="-128"/>
                <a:ea typeface="Meiryo UI" panose="020B0604030504040204" pitchFamily="50" charset="-128"/>
                <a:cs typeface="Arial"/>
                <a:sym typeface="Arial"/>
              </a:rPr>
              <a:t>確認。物量</a:t>
            </a:r>
            <a:r>
              <a:rPr lang="ja-JP" altLang="en-US" sz="900" kern="0" dirty="0">
                <a:latin typeface="Meiryo UI" panose="020B0604030504040204" pitchFamily="50" charset="-128"/>
                <a:ea typeface="Meiryo UI" panose="020B0604030504040204" pitchFamily="50" charset="-128"/>
                <a:cs typeface="Arial"/>
                <a:sym typeface="Arial"/>
              </a:rPr>
              <a:t>の動向を</a:t>
            </a:r>
            <a:r>
              <a:rPr lang="ja-JP" altLang="en-US" sz="900" kern="0" dirty="0" smtClean="0">
                <a:latin typeface="Meiryo UI" panose="020B0604030504040204" pitchFamily="50" charset="-128"/>
                <a:ea typeface="Meiryo UI" panose="020B0604030504040204" pitchFamily="50" charset="-128"/>
                <a:cs typeface="Arial"/>
                <a:sym typeface="Arial"/>
              </a:rPr>
              <a:t>踏まえて、コンテナ</a:t>
            </a:r>
            <a:r>
              <a:rPr lang="ja-JP" altLang="en-US" sz="900" kern="0" dirty="0">
                <a:latin typeface="Meiryo UI" panose="020B0604030504040204" pitchFamily="50" charset="-128"/>
                <a:ea typeface="Meiryo UI" panose="020B0604030504040204" pitchFamily="50" charset="-128"/>
                <a:cs typeface="Arial"/>
                <a:sym typeface="Arial"/>
              </a:rPr>
              <a:t>の余剰やショーテージの有無を判断した上で、入札以外の貨物や</a:t>
            </a:r>
            <a:r>
              <a:rPr lang="en-US" altLang="ja-JP" sz="900" kern="0" dirty="0">
                <a:latin typeface="Meiryo UI" panose="020B0604030504040204" pitchFamily="50" charset="-128"/>
                <a:ea typeface="Meiryo UI" panose="020B0604030504040204" pitchFamily="50" charset="-128"/>
                <a:cs typeface="Arial"/>
                <a:sym typeface="Arial"/>
              </a:rPr>
              <a:t>SPOT</a:t>
            </a:r>
            <a:r>
              <a:rPr lang="ja-JP" altLang="en-US" sz="900" kern="0" dirty="0">
                <a:latin typeface="Meiryo UI" panose="020B0604030504040204" pitchFamily="50" charset="-128"/>
                <a:ea typeface="Meiryo UI" panose="020B0604030504040204" pitchFamily="50" charset="-128"/>
                <a:cs typeface="Arial"/>
                <a:sym typeface="Arial"/>
              </a:rPr>
              <a:t>貨物の運賃設定を行って</a:t>
            </a:r>
            <a:r>
              <a:rPr lang="ja-JP" altLang="en-US" sz="900" kern="0" dirty="0" smtClean="0">
                <a:latin typeface="Meiryo UI" panose="020B0604030504040204" pitchFamily="50" charset="-128"/>
                <a:ea typeface="Meiryo UI" panose="020B0604030504040204" pitchFamily="50" charset="-128"/>
                <a:cs typeface="Arial"/>
                <a:sym typeface="Arial"/>
              </a:rPr>
              <a:t>いく。</a:t>
            </a:r>
            <a:endParaRPr lang="en-US" altLang="ja-JP" sz="900" kern="0" dirty="0">
              <a:latin typeface="Meiryo UI" panose="020B0604030504040204" pitchFamily="50" charset="-128"/>
              <a:ea typeface="Meiryo UI" panose="020B0604030504040204" pitchFamily="50" charset="-128"/>
              <a:cs typeface="Arial"/>
              <a:sym typeface="Arial"/>
            </a:endParaRPr>
          </a:p>
        </p:txBody>
      </p:sp>
      <p:sp>
        <p:nvSpPr>
          <p:cNvPr id="16" name="テキスト ボックス 15"/>
          <p:cNvSpPr txBox="1"/>
          <p:nvPr/>
        </p:nvSpPr>
        <p:spPr>
          <a:xfrm>
            <a:off x="1064570" y="5029222"/>
            <a:ext cx="7749232" cy="923330"/>
          </a:xfrm>
          <a:prstGeom prst="rect">
            <a:avLst/>
          </a:prstGeom>
          <a:noFill/>
        </p:spPr>
        <p:txBody>
          <a:bodyPr wrap="square" rtlCol="0">
            <a:spAutoFit/>
          </a:bodyPr>
          <a:lstStyle/>
          <a:p>
            <a:pPr algn="ctr">
              <a:buClr>
                <a:srgbClr val="000000"/>
              </a:buClr>
            </a:pPr>
            <a:r>
              <a:rPr lang="ja-JP" altLang="en-US" sz="900" kern="0" dirty="0">
                <a:latin typeface="Meiryo UI" panose="020B0604030504040204" pitchFamily="50" charset="-128"/>
                <a:ea typeface="Meiryo UI" panose="020B0604030504040204" pitchFamily="50" charset="-128"/>
                <a:cs typeface="Arial"/>
                <a:sym typeface="Arial"/>
              </a:rPr>
              <a:t>東暎海運　</a:t>
            </a:r>
            <a:r>
              <a:rPr lang="ja-JP" altLang="en-US" sz="900" kern="0" dirty="0" smtClean="0">
                <a:latin typeface="Meiryo UI" panose="020B0604030504040204" pitchFamily="50" charset="-128"/>
                <a:ea typeface="Meiryo UI" panose="020B0604030504040204" pitchFamily="50" charset="-128"/>
                <a:cs typeface="Arial"/>
                <a:sym typeface="Arial"/>
              </a:rPr>
              <a:t>４月度</a:t>
            </a:r>
            <a:r>
              <a:rPr lang="ja-JP" altLang="en-US" sz="900" kern="0" dirty="0">
                <a:latin typeface="Meiryo UI" panose="020B0604030504040204" pitchFamily="50" charset="-128"/>
                <a:ea typeface="Meiryo UI" panose="020B0604030504040204" pitchFamily="50" charset="-128"/>
                <a:cs typeface="Arial"/>
                <a:sym typeface="Arial"/>
              </a:rPr>
              <a:t>　営業</a:t>
            </a:r>
            <a:r>
              <a:rPr lang="ja-JP" altLang="en-US" sz="900" kern="0" dirty="0" smtClean="0">
                <a:latin typeface="Meiryo UI" panose="020B0604030504040204" pitchFamily="50" charset="-128"/>
                <a:ea typeface="Meiryo UI" panose="020B0604030504040204" pitchFamily="50" charset="-128"/>
                <a:cs typeface="Arial"/>
                <a:sym typeface="Arial"/>
              </a:rPr>
              <a:t>対策</a:t>
            </a:r>
            <a:endParaRPr lang="en-US" altLang="ja-JP" sz="900" kern="0" dirty="0" smtClean="0">
              <a:latin typeface="Meiryo UI" panose="020B0604030504040204" pitchFamily="50" charset="-128"/>
              <a:ea typeface="Meiryo UI" panose="020B0604030504040204" pitchFamily="50" charset="-128"/>
              <a:cs typeface="Arial"/>
              <a:sym typeface="Arial"/>
            </a:endParaRPr>
          </a:p>
          <a:p>
            <a:pPr algn="ctr">
              <a:buClr>
                <a:srgbClr val="000000"/>
              </a:buClr>
            </a:pPr>
            <a:endParaRPr lang="en-US" altLang="ja-JP" sz="900" kern="0" dirty="0">
              <a:latin typeface="Meiryo UI" panose="020B0604030504040204" pitchFamily="50" charset="-128"/>
              <a:ea typeface="Meiryo UI" panose="020B0604030504040204" pitchFamily="50" charset="-128"/>
              <a:cs typeface="Arial"/>
              <a:sym typeface="Arial"/>
            </a:endParaRPr>
          </a:p>
          <a:p>
            <a:pPr>
              <a:buClr>
                <a:srgbClr val="000000"/>
              </a:buClr>
            </a:pPr>
            <a:r>
              <a:rPr lang="ja-JP" altLang="en-US" sz="900" kern="0" dirty="0" smtClean="0">
                <a:latin typeface="Meiryo UI" panose="020B0604030504040204" pitchFamily="50" charset="-128"/>
                <a:ea typeface="Meiryo UI" panose="020B0604030504040204" pitchFamily="50" charset="-128"/>
                <a:cs typeface="Arial"/>
                <a:sym typeface="Arial"/>
              </a:rPr>
              <a:t>韓国向けについては</a:t>
            </a:r>
            <a:r>
              <a:rPr lang="en-US" altLang="ja-JP" sz="900" kern="0" dirty="0" smtClean="0">
                <a:latin typeface="Meiryo UI" panose="020B0604030504040204" pitchFamily="50" charset="-128"/>
                <a:ea typeface="Meiryo UI" panose="020B0604030504040204" pitchFamily="50" charset="-128"/>
                <a:cs typeface="Arial"/>
                <a:sym typeface="Arial"/>
              </a:rPr>
              <a:t>4</a:t>
            </a:r>
            <a:r>
              <a:rPr lang="ja-JP" altLang="en-US" sz="900" kern="0" dirty="0" smtClean="0">
                <a:latin typeface="Meiryo UI" panose="020B0604030504040204" pitchFamily="50" charset="-128"/>
                <a:ea typeface="Meiryo UI" panose="020B0604030504040204" pitchFamily="50" charset="-128"/>
                <a:cs typeface="Arial"/>
                <a:sym typeface="Arial"/>
              </a:rPr>
              <a:t>月以降も主要貨物であるトヨタの自動車部品、製紙、廃油は継続的な出荷が見込まれている。また、モンゴル向けの中古車、中古バイク、中古タイヤも物量減少はあるものの、</a:t>
            </a:r>
            <a:r>
              <a:rPr lang="en-US" altLang="ja-JP" sz="900" kern="0" dirty="0" smtClean="0">
                <a:latin typeface="Meiryo UI" panose="020B0604030504040204" pitchFamily="50" charset="-128"/>
                <a:ea typeface="Meiryo UI" panose="020B0604030504040204" pitchFamily="50" charset="-128"/>
                <a:cs typeface="Arial"/>
                <a:sym typeface="Arial"/>
              </a:rPr>
              <a:t>RPB</a:t>
            </a:r>
            <a:r>
              <a:rPr lang="ja-JP" altLang="en-US" sz="900" kern="0" dirty="0" smtClean="0">
                <a:latin typeface="Meiryo UI" panose="020B0604030504040204" pitchFamily="50" charset="-128"/>
                <a:ea typeface="Meiryo UI" panose="020B0604030504040204" pitchFamily="50" charset="-128"/>
                <a:cs typeface="Arial"/>
                <a:sym typeface="Arial"/>
              </a:rPr>
              <a:t>が高いことから、空コンテナの手配を確実におこなっていく。</a:t>
            </a:r>
            <a:endParaRPr lang="en-US" altLang="ja-JP" sz="900" kern="0" dirty="0" smtClean="0">
              <a:latin typeface="Meiryo UI" panose="020B0604030504040204" pitchFamily="50" charset="-128"/>
              <a:ea typeface="Meiryo UI" panose="020B0604030504040204" pitchFamily="50" charset="-128"/>
              <a:cs typeface="Arial"/>
              <a:sym typeface="Arial"/>
            </a:endParaRPr>
          </a:p>
          <a:p>
            <a:pPr>
              <a:buClr>
                <a:srgbClr val="000000"/>
              </a:buClr>
            </a:pPr>
            <a:r>
              <a:rPr lang="ja-JP" altLang="en-US" sz="900" kern="0" dirty="0" smtClean="0">
                <a:latin typeface="Meiryo UI" panose="020B0604030504040204" pitchFamily="50" charset="-128"/>
                <a:ea typeface="Meiryo UI" panose="020B0604030504040204" pitchFamily="50" charset="-128"/>
                <a:cs typeface="Arial"/>
                <a:sym typeface="Arial"/>
              </a:rPr>
              <a:t>その他、</a:t>
            </a:r>
            <a:r>
              <a:rPr lang="en-US" altLang="ja-JP" sz="900" kern="0" dirty="0" smtClean="0">
                <a:latin typeface="Meiryo UI" panose="020B0604030504040204" pitchFamily="50" charset="-128"/>
                <a:ea typeface="Meiryo UI" panose="020B0604030504040204" pitchFamily="50" charset="-128"/>
                <a:cs typeface="Arial"/>
                <a:sym typeface="Arial"/>
              </a:rPr>
              <a:t>NCK</a:t>
            </a:r>
            <a:r>
              <a:rPr lang="ja-JP" altLang="en-US" sz="900" kern="0" dirty="0" smtClean="0">
                <a:latin typeface="Meiryo UI" panose="020B0604030504040204" pitchFamily="50" charset="-128"/>
                <a:ea typeface="Meiryo UI" panose="020B0604030504040204" pitchFamily="50" charset="-128"/>
                <a:cs typeface="Arial"/>
                <a:sym typeface="Arial"/>
              </a:rPr>
              <a:t>サービスでの主要港からのダイレクト貨物の営業強化継続とアメリカの追加制裁で、ヴォストチニサービスが各社休止になる事から、弊社へのヴォストチニサービス可否の問い合わせ増加が予測される。問い合わせ時にウラジオストック向けを提案しての貨物増加を図っていく。</a:t>
            </a:r>
            <a:endParaRPr lang="en-US" altLang="ja-JP" sz="900" kern="0" dirty="0" smtClean="0">
              <a:latin typeface="Meiryo UI" panose="020B0604030504040204" pitchFamily="50" charset="-128"/>
              <a:ea typeface="Meiryo UI" panose="020B0604030504040204" pitchFamily="50" charset="-128"/>
              <a:cs typeface="Arial"/>
              <a:sym typeface="Arial"/>
            </a:endParaRPr>
          </a:p>
        </p:txBody>
      </p:sp>
      <p:sp>
        <p:nvSpPr>
          <p:cNvPr id="13" name="正方形/長方形 12"/>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4. </a:t>
            </a:r>
            <a:r>
              <a:rPr lang="ja-JP" altLang="en-US" b="1" dirty="0">
                <a:latin typeface="ＭＳ Ｐゴシック" panose="020B0600070205080204" pitchFamily="50" charset="-128"/>
                <a:ea typeface="ＭＳ Ｐゴシック" panose="020B0600070205080204" pitchFamily="50" charset="-128"/>
              </a:rPr>
              <a:t>セールス報告 </a:t>
            </a:r>
            <a:r>
              <a:rPr lang="ja-JP" altLang="en-US" b="1" dirty="0" smtClean="0">
                <a:latin typeface="ＭＳ Ｐゴシック" panose="020B0600070205080204" pitchFamily="50" charset="-128"/>
                <a:ea typeface="ＭＳ Ｐゴシック" panose="020B0600070205080204" pitchFamily="50" charset="-128"/>
              </a:rPr>
              <a:t>－ 営業</a:t>
            </a:r>
            <a:r>
              <a:rPr lang="ja-JP" altLang="en-US" b="1" dirty="0">
                <a:latin typeface="ＭＳ Ｐゴシック" panose="020B0600070205080204" pitchFamily="50" charset="-128"/>
                <a:ea typeface="ＭＳ Ｐゴシック" panose="020B0600070205080204" pitchFamily="50" charset="-128"/>
              </a:rPr>
              <a:t>対策会議 南星</a:t>
            </a:r>
            <a:r>
              <a:rPr lang="ja-JP" altLang="en-US" b="1" dirty="0" smtClean="0">
                <a:latin typeface="ＭＳ Ｐゴシック" panose="020B0600070205080204" pitchFamily="50" charset="-128"/>
                <a:ea typeface="ＭＳ Ｐゴシック" panose="020B0600070205080204" pitchFamily="50" charset="-128"/>
              </a:rPr>
              <a:t>海運 東暎海運 </a:t>
            </a:r>
            <a:r>
              <a:rPr lang="en-US" altLang="ja-JP" b="1" dirty="0" smtClean="0">
                <a:latin typeface="ＭＳ Ｐゴシック" panose="020B0600070205080204" pitchFamily="50" charset="-128"/>
                <a:ea typeface="ＭＳ Ｐゴシック" panose="020B0600070205080204" pitchFamily="50" charset="-128"/>
              </a:rPr>
              <a:t>2024</a:t>
            </a:r>
            <a:r>
              <a:rPr lang="ja-JP" altLang="en-US" b="1" dirty="0" smtClean="0">
                <a:latin typeface="ＭＳ Ｐゴシック" panose="020B0600070205080204" pitchFamily="50" charset="-128"/>
                <a:ea typeface="ＭＳ Ｐゴシック" panose="020B0600070205080204" pitchFamily="50" charset="-128"/>
              </a:rPr>
              <a:t>年</a:t>
            </a:r>
            <a:r>
              <a:rPr lang="en-US" altLang="ja-JP" b="1" dirty="0" smtClean="0">
                <a:latin typeface="ＭＳ Ｐゴシック" panose="020B0600070205080204" pitchFamily="50" charset="-128"/>
                <a:ea typeface="ＭＳ Ｐゴシック" panose="020B0600070205080204" pitchFamily="50" charset="-128"/>
              </a:rPr>
              <a:t>4</a:t>
            </a:r>
            <a:r>
              <a:rPr lang="ja-JP" altLang="en-US" b="1" dirty="0" smtClean="0">
                <a:latin typeface="ＭＳ Ｐゴシック" panose="020B0600070205080204" pitchFamily="50" charset="-128"/>
                <a:ea typeface="ＭＳ Ｐゴシック" panose="020B0600070205080204" pitchFamily="50" charset="-128"/>
              </a:rPr>
              <a:t>月 </a:t>
            </a:r>
            <a:r>
              <a:rPr lang="en-US" altLang="ja-JP" b="1" dirty="0" smtClean="0">
                <a:latin typeface="ＭＳ Ｐゴシック" panose="020B0600070205080204" pitchFamily="50" charset="-128"/>
                <a:ea typeface="ＭＳ Ｐゴシック" panose="020B0600070205080204" pitchFamily="50" charset="-128"/>
              </a:rPr>
              <a:t>West </a:t>
            </a:r>
            <a:r>
              <a:rPr lang="en-US" altLang="ja-JP" b="1" dirty="0">
                <a:latin typeface="ＭＳ Ｐゴシック" panose="020B0600070205080204" pitchFamily="50" charset="-128"/>
                <a:ea typeface="ＭＳ Ｐゴシック" panose="020B0600070205080204" pitchFamily="50" charset="-128"/>
              </a:rPr>
              <a:t>bound</a:t>
            </a:r>
            <a:endParaRPr lang="ja-JP" altLang="en-US" b="1" dirty="0">
              <a:latin typeface="ＭＳ Ｐゴシック" panose="020B0600070205080204" pitchFamily="50" charset="-128"/>
              <a:ea typeface="ＭＳ Ｐゴシック" panose="020B0600070205080204" pitchFamily="50" charset="-128"/>
            </a:endParaRPr>
          </a:p>
        </p:txBody>
      </p:sp>
      <p:pic>
        <p:nvPicPr>
          <p:cNvPr id="5" name="図 4"/>
          <p:cNvPicPr>
            <a:picLocks noChangeAspect="1"/>
          </p:cNvPicPr>
          <p:nvPr/>
        </p:nvPicPr>
        <p:blipFill>
          <a:blip r:embed="rId2"/>
          <a:stretch>
            <a:fillRect/>
          </a:stretch>
        </p:blipFill>
        <p:spPr>
          <a:xfrm>
            <a:off x="272480" y="978488"/>
            <a:ext cx="9361040" cy="1139430"/>
          </a:xfrm>
          <a:prstGeom prst="rect">
            <a:avLst/>
          </a:prstGeom>
        </p:spPr>
      </p:pic>
      <p:pic>
        <p:nvPicPr>
          <p:cNvPr id="6" name="図 5"/>
          <p:cNvPicPr>
            <a:picLocks noChangeAspect="1"/>
          </p:cNvPicPr>
          <p:nvPr/>
        </p:nvPicPr>
        <p:blipFill>
          <a:blip r:embed="rId3"/>
          <a:stretch>
            <a:fillRect/>
          </a:stretch>
        </p:blipFill>
        <p:spPr>
          <a:xfrm>
            <a:off x="1424608" y="3759033"/>
            <a:ext cx="7056784" cy="1110127"/>
          </a:xfrm>
          <a:prstGeom prst="rect">
            <a:avLst/>
          </a:prstGeom>
        </p:spPr>
      </p:pic>
    </p:spTree>
    <p:extLst>
      <p:ext uri="{BB962C8B-B14F-4D97-AF65-F5344CB8AC3E}">
        <p14:creationId xmlns:p14="http://schemas.microsoft.com/office/powerpoint/2010/main" val="251530707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p:cNvSpPr txBox="1">
            <a:spLocks/>
          </p:cNvSpPr>
          <p:nvPr/>
        </p:nvSpPr>
        <p:spPr>
          <a:xfrm>
            <a:off x="560512" y="720611"/>
            <a:ext cx="8891664" cy="5845837"/>
          </a:xfrm>
          <a:prstGeom prst="rect">
            <a:avLst/>
          </a:prstGeom>
        </p:spPr>
        <p:txBody>
          <a:bodyPr lIns="91440" tIns="45720" rIns="91440" bIns="45720" anchor="t">
            <a:normAutofit fontScale="92500"/>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fontAlgn="auto">
              <a:spcAft>
                <a:spcPts val="0"/>
              </a:spcAft>
              <a:buNone/>
            </a:pPr>
            <a:endParaRPr lang="en-US" altLang="ja-JP" sz="1600" dirty="0" smtClean="0">
              <a:latin typeface="+mn-ea"/>
            </a:endParaRPr>
          </a:p>
          <a:p>
            <a:pPr marL="0" indent="0" fontAlgn="auto">
              <a:spcAft>
                <a:spcPts val="0"/>
              </a:spcAft>
              <a:buNone/>
            </a:pPr>
            <a:endParaRPr lang="en-US" altLang="ja-JP" sz="1600" dirty="0" smtClean="0">
              <a:latin typeface="+mn-ea"/>
            </a:endParaRPr>
          </a:p>
          <a:p>
            <a:pPr marL="0" indent="0" fontAlgn="auto">
              <a:spcAft>
                <a:spcPts val="0"/>
              </a:spcAft>
              <a:buNone/>
            </a:pPr>
            <a:endParaRPr lang="en-US" altLang="ja-JP" sz="1600" dirty="0">
              <a:latin typeface="+mn-ea"/>
            </a:endParaRPr>
          </a:p>
          <a:p>
            <a:pPr marL="0" indent="0" fontAlgn="auto">
              <a:spcAft>
                <a:spcPts val="0"/>
              </a:spcAft>
              <a:buNone/>
            </a:pPr>
            <a:endParaRPr lang="en-US" altLang="ja-JP" sz="1600" dirty="0" smtClean="0">
              <a:latin typeface="+mn-ea"/>
            </a:endParaRPr>
          </a:p>
          <a:p>
            <a:pPr marL="0" indent="0" fontAlgn="auto">
              <a:spcAft>
                <a:spcPts val="0"/>
              </a:spcAft>
              <a:buNone/>
            </a:pPr>
            <a:endParaRPr lang="en-US" altLang="ja-JP" sz="1600" dirty="0">
              <a:latin typeface="+mn-ea"/>
            </a:endParaRPr>
          </a:p>
          <a:p>
            <a:pPr marL="0" indent="0" fontAlgn="auto">
              <a:spcAft>
                <a:spcPts val="0"/>
              </a:spcAft>
              <a:buNone/>
            </a:pPr>
            <a:endParaRPr lang="en-US" altLang="ja-JP" sz="1600" dirty="0" smtClean="0">
              <a:latin typeface="+mn-ea"/>
            </a:endParaRPr>
          </a:p>
          <a:p>
            <a:pPr marL="0" indent="0" fontAlgn="auto">
              <a:spcAft>
                <a:spcPts val="0"/>
              </a:spcAft>
              <a:buNone/>
            </a:pPr>
            <a:r>
              <a:rPr lang="ja-JP" altLang="en-US" sz="1600" b="1" dirty="0" smtClean="0">
                <a:latin typeface="+mn-ea"/>
                <a:cs typeface="+mn-lt"/>
              </a:rPr>
              <a:t>〇報告事項</a:t>
            </a:r>
            <a:r>
              <a:rPr lang="ja-JP" altLang="en-US" sz="1600" dirty="0">
                <a:latin typeface="+mn-ea"/>
                <a:cs typeface="+mn-lt"/>
              </a:rPr>
              <a:t>　</a:t>
            </a:r>
            <a:endParaRPr lang="en-US" altLang="ja-JP" sz="1600" dirty="0">
              <a:latin typeface="+mn-ea"/>
              <a:cs typeface="+mn-lt"/>
            </a:endParaRPr>
          </a:p>
          <a:p>
            <a:pPr marL="0" indent="0" fontAlgn="auto">
              <a:spcAft>
                <a:spcPts val="0"/>
              </a:spcAft>
              <a:buNone/>
            </a:pPr>
            <a:r>
              <a:rPr lang="ja-JP" altLang="en-US" sz="1600" dirty="0" smtClean="0">
                <a:latin typeface="+mn-ea"/>
              </a:rPr>
              <a:t>現在売却している当社</a:t>
            </a:r>
            <a:r>
              <a:rPr lang="en-US" altLang="ja-JP" sz="1600" dirty="0" smtClean="0">
                <a:latin typeface="+mn-ea"/>
              </a:rPr>
              <a:t>20ft</a:t>
            </a:r>
            <a:r>
              <a:rPr lang="ja-JP" altLang="en-US" sz="1600" dirty="0" smtClean="0">
                <a:latin typeface="+mn-ea"/>
              </a:rPr>
              <a:t>を、</a:t>
            </a:r>
            <a:r>
              <a:rPr lang="en-US" altLang="ja-JP" sz="1600" dirty="0" smtClean="0">
                <a:latin typeface="+mn-ea"/>
              </a:rPr>
              <a:t>NS</a:t>
            </a:r>
            <a:r>
              <a:rPr lang="ja-JP" altLang="en-US" sz="1600" dirty="0" smtClean="0">
                <a:latin typeface="+mn-ea"/>
              </a:rPr>
              <a:t>本社で購入する気持ちはないか？と本社コンテナ管理チーム長へ</a:t>
            </a:r>
            <a:endParaRPr lang="en-US" altLang="ja-JP" sz="1600" dirty="0" smtClean="0">
              <a:latin typeface="+mn-ea"/>
            </a:endParaRPr>
          </a:p>
          <a:p>
            <a:pPr marL="0" indent="0" fontAlgn="auto">
              <a:spcAft>
                <a:spcPts val="0"/>
              </a:spcAft>
              <a:buNone/>
            </a:pPr>
            <a:r>
              <a:rPr lang="ja-JP" altLang="en-US" sz="1600" dirty="0" smtClean="0">
                <a:latin typeface="+mn-ea"/>
              </a:rPr>
              <a:t>確認したところ不要との回答がありました。替わりに釜山のコンテナ購入業者を紹介されましたが</a:t>
            </a:r>
            <a:endParaRPr lang="en-US" altLang="ja-JP" sz="1600" dirty="0" smtClean="0">
              <a:latin typeface="+mn-ea"/>
            </a:endParaRPr>
          </a:p>
          <a:p>
            <a:pPr marL="0" indent="0" fontAlgn="auto">
              <a:spcAft>
                <a:spcPts val="0"/>
              </a:spcAft>
              <a:buNone/>
            </a:pPr>
            <a:r>
              <a:rPr lang="ja-JP" altLang="en-US" sz="1600" dirty="0" smtClean="0">
                <a:latin typeface="+mn-ea"/>
              </a:rPr>
              <a:t>日本のマーケット価格よりかなり安かったため丁重にお断りしました。</a:t>
            </a:r>
            <a:endParaRPr lang="en-US" altLang="ja-JP" sz="1600" dirty="0" smtClean="0">
              <a:latin typeface="+mn-ea"/>
            </a:endParaRPr>
          </a:p>
          <a:p>
            <a:pPr marL="0" indent="0" fontAlgn="auto">
              <a:spcAft>
                <a:spcPts val="0"/>
              </a:spcAft>
              <a:buNone/>
            </a:pPr>
            <a:endParaRPr lang="en-US" altLang="ja-JP" sz="1600" dirty="0" smtClean="0">
              <a:latin typeface="+mn-ea"/>
            </a:endParaRPr>
          </a:p>
          <a:p>
            <a:pPr marL="0" indent="0" fontAlgn="auto">
              <a:spcAft>
                <a:spcPts val="0"/>
              </a:spcAft>
              <a:buNone/>
            </a:pPr>
            <a:r>
              <a:rPr lang="ja-JP" altLang="en-US" sz="1600" dirty="0" smtClean="0">
                <a:latin typeface="+mn-ea"/>
              </a:rPr>
              <a:t> </a:t>
            </a:r>
            <a:r>
              <a:rPr lang="ja-JP" altLang="en-US" sz="1600" b="1" dirty="0" smtClean="0">
                <a:latin typeface="+mn-ea"/>
                <a:cs typeface="+mn-lt"/>
              </a:rPr>
              <a:t>〇</a:t>
            </a:r>
            <a:r>
              <a:rPr lang="en-US" altLang="ja-JP" sz="1600" b="1" dirty="0" smtClean="0">
                <a:latin typeface="+mn-ea"/>
                <a:cs typeface="+mn-lt"/>
              </a:rPr>
              <a:t>2</a:t>
            </a:r>
            <a:r>
              <a:rPr lang="ja-JP" altLang="en-US" sz="1600" b="1" dirty="0" smtClean="0">
                <a:latin typeface="+mn-ea"/>
                <a:cs typeface="+mn-lt"/>
              </a:rPr>
              <a:t>月実績</a:t>
            </a:r>
            <a:r>
              <a:rPr lang="ja-JP" altLang="en-US" sz="1600" dirty="0">
                <a:latin typeface="+mn-ea"/>
                <a:cs typeface="+mn-lt"/>
              </a:rPr>
              <a:t>　</a:t>
            </a:r>
            <a:endParaRPr lang="en-US" altLang="ja-JP" sz="1600" dirty="0" smtClean="0">
              <a:latin typeface="+mn-ea"/>
              <a:cs typeface="+mn-lt"/>
            </a:endParaRPr>
          </a:p>
          <a:p>
            <a:pPr marL="0" indent="0" fontAlgn="auto">
              <a:spcAft>
                <a:spcPts val="0"/>
              </a:spcAft>
              <a:buNone/>
            </a:pPr>
            <a:r>
              <a:rPr lang="ja-JP" altLang="en-US" sz="1600" dirty="0" smtClean="0">
                <a:latin typeface="+mn-ea"/>
              </a:rPr>
              <a:t>売上本数</a:t>
            </a:r>
            <a:r>
              <a:rPr lang="en-US" altLang="ja-JP" sz="1600" dirty="0" smtClean="0">
                <a:latin typeface="+mn-ea"/>
              </a:rPr>
              <a:t>27</a:t>
            </a:r>
            <a:r>
              <a:rPr lang="ja-JP" altLang="en-US" sz="1600" dirty="0" smtClean="0">
                <a:latin typeface="+mn-ea"/>
              </a:rPr>
              <a:t>本  売上</a:t>
            </a:r>
            <a:r>
              <a:rPr lang="en-US" altLang="ja-JP" sz="1600" dirty="0" smtClean="0">
                <a:latin typeface="+mn-ea"/>
              </a:rPr>
              <a:t>667</a:t>
            </a:r>
            <a:r>
              <a:rPr lang="ja-JP" altLang="en-US" sz="1600" dirty="0" smtClean="0">
                <a:latin typeface="+mn-ea"/>
              </a:rPr>
              <a:t>万円   利益</a:t>
            </a:r>
            <a:r>
              <a:rPr lang="en-US" altLang="ja-JP" sz="1600" dirty="0" smtClean="0">
                <a:latin typeface="+mn-ea"/>
              </a:rPr>
              <a:t>372</a:t>
            </a:r>
            <a:r>
              <a:rPr lang="ja-JP" altLang="en-US" sz="1600" dirty="0" smtClean="0">
                <a:latin typeface="+mn-ea"/>
              </a:rPr>
              <a:t>万円</a:t>
            </a:r>
            <a:r>
              <a:rPr lang="en-US" altLang="ja-JP" sz="1600" dirty="0" smtClean="0">
                <a:latin typeface="+mn-ea"/>
              </a:rPr>
              <a:t>(</a:t>
            </a:r>
            <a:r>
              <a:rPr lang="ja-JP" altLang="en-US" sz="1600" dirty="0" smtClean="0">
                <a:latin typeface="+mn-ea"/>
              </a:rPr>
              <a:t>目標</a:t>
            </a:r>
            <a:r>
              <a:rPr lang="en-US" altLang="ja-JP" sz="1600" dirty="0" smtClean="0">
                <a:latin typeface="+mn-ea"/>
              </a:rPr>
              <a:t>744%)</a:t>
            </a:r>
            <a:r>
              <a:rPr lang="ja-JP" altLang="en-US" sz="1600" dirty="0" smtClean="0">
                <a:latin typeface="+mn-ea"/>
              </a:rPr>
              <a:t> 　</a:t>
            </a:r>
            <a:endParaRPr lang="en-US" altLang="ja-JP" sz="1600" dirty="0" smtClean="0">
              <a:latin typeface="+mn-ea"/>
            </a:endParaRPr>
          </a:p>
          <a:p>
            <a:pPr marL="0" indent="0" fontAlgn="auto">
              <a:spcAft>
                <a:spcPts val="0"/>
              </a:spcAft>
              <a:buNone/>
            </a:pPr>
            <a:r>
              <a:rPr lang="ja-JP" altLang="en-US" sz="1600" dirty="0">
                <a:latin typeface="+mn-ea"/>
              </a:rPr>
              <a:t>一般</a:t>
            </a:r>
            <a:r>
              <a:rPr lang="ja-JP" altLang="en-US" sz="1600" dirty="0" smtClean="0">
                <a:latin typeface="+mn-ea"/>
              </a:rPr>
              <a:t>の中古</a:t>
            </a:r>
            <a:r>
              <a:rPr lang="en-US" altLang="ja-JP" sz="1600" dirty="0" smtClean="0">
                <a:latin typeface="+mn-ea"/>
              </a:rPr>
              <a:t>van</a:t>
            </a:r>
            <a:r>
              <a:rPr lang="ja-JP" altLang="en-US" sz="1600" dirty="0" smtClean="0">
                <a:latin typeface="+mn-ea"/>
              </a:rPr>
              <a:t>売却は秋田　富山　苫小牧　博多等　地方港メインで</a:t>
            </a:r>
            <a:r>
              <a:rPr lang="en-US" altLang="ja-JP" sz="1600" dirty="0" smtClean="0">
                <a:latin typeface="+mn-ea"/>
              </a:rPr>
              <a:t>9</a:t>
            </a:r>
            <a:r>
              <a:rPr lang="ja-JP" altLang="en-US" sz="1600" dirty="0" smtClean="0">
                <a:latin typeface="+mn-ea"/>
              </a:rPr>
              <a:t>本　収益</a:t>
            </a:r>
            <a:r>
              <a:rPr lang="en-US" altLang="ja-JP" sz="1600" dirty="0" smtClean="0">
                <a:latin typeface="+mn-ea"/>
              </a:rPr>
              <a:t>46</a:t>
            </a:r>
            <a:r>
              <a:rPr lang="ja-JP" altLang="en-US" sz="1600" dirty="0" smtClean="0">
                <a:latin typeface="+mn-ea"/>
              </a:rPr>
              <a:t>万円</a:t>
            </a:r>
            <a:r>
              <a:rPr lang="en-US" altLang="ja-JP" sz="1600" dirty="0" smtClean="0">
                <a:latin typeface="+mn-ea"/>
              </a:rPr>
              <a:t>(92%)</a:t>
            </a:r>
          </a:p>
          <a:p>
            <a:pPr marL="0" indent="0" fontAlgn="auto">
              <a:spcAft>
                <a:spcPts val="0"/>
              </a:spcAft>
              <a:buNone/>
            </a:pPr>
            <a:r>
              <a:rPr lang="ja-JP" altLang="en-US" sz="1600" dirty="0" smtClean="0">
                <a:latin typeface="+mn-ea"/>
              </a:rPr>
              <a:t>自社</a:t>
            </a:r>
            <a:r>
              <a:rPr lang="en-US" altLang="ja-JP" sz="1600" dirty="0" smtClean="0">
                <a:latin typeface="+mn-ea"/>
              </a:rPr>
              <a:t>NSJ van18</a:t>
            </a:r>
            <a:r>
              <a:rPr lang="ja-JP" altLang="en-US" sz="1600" dirty="0" smtClean="0">
                <a:latin typeface="+mn-ea"/>
              </a:rPr>
              <a:t>本　</a:t>
            </a:r>
            <a:r>
              <a:rPr lang="en-US" altLang="ja-JP" sz="1600" dirty="0" smtClean="0">
                <a:latin typeface="+mn-ea"/>
              </a:rPr>
              <a:t>326</a:t>
            </a:r>
            <a:r>
              <a:rPr lang="ja-JP" altLang="en-US" sz="1600" dirty="0" smtClean="0">
                <a:latin typeface="+mn-ea"/>
              </a:rPr>
              <a:t>万円</a:t>
            </a:r>
            <a:r>
              <a:rPr lang="en-US" altLang="ja-JP" sz="1600" dirty="0" smtClean="0">
                <a:latin typeface="+mn-ea"/>
              </a:rPr>
              <a:t>(</a:t>
            </a:r>
            <a:r>
              <a:rPr lang="ja-JP" altLang="en-US" sz="1600" dirty="0" smtClean="0">
                <a:latin typeface="+mn-ea"/>
              </a:rPr>
              <a:t>平均</a:t>
            </a:r>
            <a:r>
              <a:rPr lang="en-US" altLang="ja-JP" sz="1600" dirty="0" smtClean="0">
                <a:latin typeface="+mn-ea"/>
              </a:rPr>
              <a:t>18</a:t>
            </a:r>
            <a:r>
              <a:rPr lang="ja-JP" altLang="en-US" sz="1600" dirty="0" smtClean="0">
                <a:latin typeface="+mn-ea"/>
              </a:rPr>
              <a:t>万円</a:t>
            </a:r>
            <a:r>
              <a:rPr lang="en-US" altLang="ja-JP" sz="1600" dirty="0" smtClean="0">
                <a:latin typeface="+mn-ea"/>
              </a:rPr>
              <a:t>)</a:t>
            </a:r>
            <a:r>
              <a:rPr lang="ja-JP" altLang="en-US" sz="1600" dirty="0" smtClean="0">
                <a:latin typeface="+mn-ea"/>
              </a:rPr>
              <a:t>販売のため２月目標達成しております。</a:t>
            </a:r>
            <a:endParaRPr lang="en-US" altLang="ja-JP" sz="1600" dirty="0" smtClean="0">
              <a:latin typeface="+mn-ea"/>
            </a:endParaRPr>
          </a:p>
          <a:p>
            <a:pPr marL="0" indent="0" fontAlgn="auto">
              <a:spcAft>
                <a:spcPts val="0"/>
              </a:spcAft>
              <a:buNone/>
            </a:pPr>
            <a:endParaRPr lang="en-US" altLang="ja-JP" sz="1600" dirty="0" smtClean="0">
              <a:latin typeface="+mn-ea"/>
            </a:endParaRPr>
          </a:p>
          <a:p>
            <a:pPr marL="0" indent="0" fontAlgn="auto">
              <a:spcAft>
                <a:spcPts val="0"/>
              </a:spcAft>
              <a:buNone/>
            </a:pPr>
            <a:r>
              <a:rPr lang="ja-JP" altLang="en-US" sz="1600" dirty="0" smtClean="0">
                <a:latin typeface="+mn-ea"/>
              </a:rPr>
              <a:t> </a:t>
            </a:r>
            <a:r>
              <a:rPr lang="ja-JP" altLang="en-US" sz="1600" b="1" dirty="0" smtClean="0">
                <a:latin typeface="+mn-ea"/>
                <a:cs typeface="+mn-lt"/>
              </a:rPr>
              <a:t>〇</a:t>
            </a:r>
            <a:r>
              <a:rPr lang="en-US" altLang="ja-JP" sz="1600" b="1" dirty="0" smtClean="0">
                <a:latin typeface="+mn-ea"/>
                <a:cs typeface="+mn-lt"/>
              </a:rPr>
              <a:t>3</a:t>
            </a:r>
            <a:r>
              <a:rPr lang="ja-JP" altLang="en-US" sz="1600" b="1" dirty="0" smtClean="0">
                <a:latin typeface="+mn-ea"/>
                <a:cs typeface="+mn-lt"/>
              </a:rPr>
              <a:t>月以降</a:t>
            </a:r>
            <a:r>
              <a:rPr lang="ja-JP" altLang="en-US" sz="1600" dirty="0">
                <a:latin typeface="+mn-ea"/>
                <a:cs typeface="+mn-lt"/>
              </a:rPr>
              <a:t>　</a:t>
            </a:r>
            <a:endParaRPr lang="en-US" altLang="ja-JP" sz="1600" dirty="0">
              <a:latin typeface="+mn-ea"/>
              <a:cs typeface="+mn-lt"/>
            </a:endParaRPr>
          </a:p>
          <a:p>
            <a:pPr marL="0" indent="0" fontAlgn="auto">
              <a:spcAft>
                <a:spcPts val="0"/>
              </a:spcAft>
              <a:buNone/>
            </a:pPr>
            <a:r>
              <a:rPr lang="en-US" altLang="ja-JP" sz="1600" dirty="0" smtClean="0">
                <a:latin typeface="+mn-ea"/>
                <a:cs typeface="+mn-lt"/>
              </a:rPr>
              <a:t>3</a:t>
            </a:r>
            <a:r>
              <a:rPr lang="ja-JP" altLang="en-US" sz="1600" dirty="0" smtClean="0">
                <a:latin typeface="+mn-ea"/>
                <a:cs typeface="+mn-lt"/>
              </a:rPr>
              <a:t>月</a:t>
            </a:r>
            <a:r>
              <a:rPr lang="en-US" altLang="ja-JP" sz="1600" dirty="0" smtClean="0">
                <a:latin typeface="+mn-ea"/>
                <a:cs typeface="+mn-lt"/>
              </a:rPr>
              <a:t>18</a:t>
            </a:r>
            <a:r>
              <a:rPr lang="ja-JP" altLang="en-US" sz="1600" dirty="0" smtClean="0">
                <a:latin typeface="+mn-ea"/>
                <a:cs typeface="+mn-lt"/>
              </a:rPr>
              <a:t>日現在、一般コンテナ</a:t>
            </a:r>
            <a:r>
              <a:rPr lang="en-US" altLang="ja-JP" sz="1600" dirty="0" smtClean="0">
                <a:latin typeface="+mn-ea"/>
                <a:cs typeface="+mn-lt"/>
              </a:rPr>
              <a:t>3</a:t>
            </a:r>
            <a:r>
              <a:rPr lang="ja-JP" altLang="en-US" sz="1600" dirty="0" smtClean="0">
                <a:latin typeface="+mn-ea"/>
                <a:cs typeface="+mn-lt"/>
              </a:rPr>
              <a:t>本、自社</a:t>
            </a:r>
            <a:r>
              <a:rPr lang="en-US" altLang="ja-JP" sz="1600" dirty="0" smtClean="0">
                <a:latin typeface="+mn-ea"/>
                <a:cs typeface="+mn-lt"/>
              </a:rPr>
              <a:t>van7</a:t>
            </a:r>
            <a:r>
              <a:rPr lang="ja-JP" altLang="en-US" sz="1600" dirty="0" smtClean="0">
                <a:latin typeface="+mn-ea"/>
                <a:cs typeface="+mn-lt"/>
              </a:rPr>
              <a:t>本の販売完了の為　</a:t>
            </a:r>
            <a:r>
              <a:rPr lang="en-US" altLang="ja-JP" sz="1600" dirty="0" smtClean="0">
                <a:latin typeface="+mn-ea"/>
                <a:cs typeface="+mn-lt"/>
              </a:rPr>
              <a:t>3</a:t>
            </a:r>
            <a:r>
              <a:rPr lang="ja-JP" altLang="en-US" sz="1600" dirty="0" smtClean="0">
                <a:latin typeface="+mn-ea"/>
                <a:cs typeface="+mn-lt"/>
              </a:rPr>
              <a:t>月の収益目標達成予定です。</a:t>
            </a:r>
            <a:endParaRPr lang="en-US" altLang="ja-JP" sz="1600" dirty="0" smtClean="0">
              <a:latin typeface="+mn-ea"/>
              <a:cs typeface="+mn-lt"/>
            </a:endParaRPr>
          </a:p>
          <a:p>
            <a:pPr marL="0" indent="0" fontAlgn="auto">
              <a:spcAft>
                <a:spcPts val="0"/>
              </a:spcAft>
              <a:buNone/>
            </a:pPr>
            <a:r>
              <a:rPr lang="en-US" altLang="ja-JP" sz="1600" dirty="0" smtClean="0">
                <a:latin typeface="+mn-ea"/>
                <a:cs typeface="+mn-lt"/>
              </a:rPr>
              <a:t>1-3</a:t>
            </a:r>
            <a:r>
              <a:rPr lang="ja-JP" altLang="en-US" sz="1600" dirty="0" smtClean="0">
                <a:latin typeface="+mn-ea"/>
                <a:cs typeface="+mn-lt"/>
              </a:rPr>
              <a:t>月（</a:t>
            </a:r>
            <a:r>
              <a:rPr lang="en-US" altLang="ja-JP" sz="1600" dirty="0" smtClean="0">
                <a:latin typeface="+mn-ea"/>
                <a:cs typeface="+mn-lt"/>
              </a:rPr>
              <a:t>3/18</a:t>
            </a:r>
            <a:r>
              <a:rPr lang="ja-JP" altLang="en-US" sz="1600" dirty="0" smtClean="0">
                <a:latin typeface="+mn-ea"/>
                <a:cs typeface="+mn-lt"/>
              </a:rPr>
              <a:t>現在）営業利益累計は</a:t>
            </a:r>
            <a:r>
              <a:rPr lang="en-US" altLang="ja-JP" sz="1600" dirty="0" smtClean="0">
                <a:latin typeface="+mn-ea"/>
                <a:cs typeface="+mn-lt"/>
              </a:rPr>
              <a:t>496</a:t>
            </a:r>
            <a:r>
              <a:rPr lang="ja-JP" altLang="en-US" sz="1600" dirty="0" smtClean="0">
                <a:latin typeface="+mn-ea"/>
                <a:cs typeface="+mn-lt"/>
              </a:rPr>
              <a:t>万円</a:t>
            </a:r>
            <a:r>
              <a:rPr lang="en-US" altLang="ja-JP" sz="1600" dirty="0" smtClean="0">
                <a:latin typeface="+mn-ea"/>
                <a:cs typeface="+mn-lt"/>
              </a:rPr>
              <a:t>(</a:t>
            </a:r>
            <a:r>
              <a:rPr lang="ja-JP" altLang="en-US" sz="1600" dirty="0" smtClean="0">
                <a:latin typeface="+mn-ea"/>
                <a:cs typeface="+mn-lt"/>
              </a:rPr>
              <a:t>年間目標</a:t>
            </a:r>
            <a:r>
              <a:rPr lang="en-US" altLang="ja-JP" sz="1600" dirty="0" smtClean="0">
                <a:latin typeface="+mn-ea"/>
                <a:cs typeface="+mn-lt"/>
              </a:rPr>
              <a:t>600</a:t>
            </a:r>
            <a:r>
              <a:rPr lang="ja-JP" altLang="en-US" sz="1600" dirty="0" smtClean="0">
                <a:latin typeface="+mn-ea"/>
                <a:cs typeface="+mn-lt"/>
              </a:rPr>
              <a:t>万円に対し</a:t>
            </a:r>
            <a:r>
              <a:rPr lang="en-US" altLang="ja-JP" sz="1600" dirty="0" smtClean="0">
                <a:latin typeface="+mn-ea"/>
                <a:cs typeface="+mn-lt"/>
              </a:rPr>
              <a:t>83%</a:t>
            </a:r>
            <a:r>
              <a:rPr lang="ja-JP" altLang="en-US" sz="1600" dirty="0" smtClean="0">
                <a:latin typeface="+mn-ea"/>
                <a:cs typeface="+mn-lt"/>
              </a:rPr>
              <a:t>）に達しました。</a:t>
            </a:r>
            <a:endParaRPr lang="ja-JP" altLang="en-US" sz="1600" dirty="0">
              <a:latin typeface="MS Mincho"/>
              <a:ea typeface="MS Mincho"/>
            </a:endParaRPr>
          </a:p>
          <a:p>
            <a:pPr marL="0" indent="0" fontAlgn="auto">
              <a:spcAft>
                <a:spcPts val="0"/>
              </a:spcAft>
              <a:buNone/>
            </a:pPr>
            <a:endParaRPr lang="ja-JP" altLang="en-US" sz="1600" dirty="0">
              <a:latin typeface="MS Mincho"/>
              <a:ea typeface="MS Mincho"/>
            </a:endParaRPr>
          </a:p>
        </p:txBody>
      </p:sp>
      <p:sp>
        <p:nvSpPr>
          <p:cNvPr id="2" name="スライド番号プレースホルダー 1"/>
          <p:cNvSpPr>
            <a:spLocks noGrp="1"/>
          </p:cNvSpPr>
          <p:nvPr>
            <p:ph type="sldNum" sz="quarter" idx="10"/>
          </p:nvPr>
        </p:nvSpPr>
        <p:spPr/>
        <p:txBody>
          <a:bodyPr/>
          <a:lstStyle/>
          <a:p>
            <a:fld id="{17DB97F5-D030-4A96-A351-AB02769B6959}" type="slidenum">
              <a:rPr lang="ko-KR" altLang="en-US" smtClean="0"/>
              <a:pPr/>
              <a:t>13</a:t>
            </a:fld>
            <a:endParaRPr lang="ko-KR" altLang="en-US" dirty="0"/>
          </a:p>
        </p:txBody>
      </p:sp>
      <p:pic>
        <p:nvPicPr>
          <p:cNvPr id="6" name="図 5"/>
          <p:cNvPicPr>
            <a:picLocks noChangeAspect="1"/>
          </p:cNvPicPr>
          <p:nvPr/>
        </p:nvPicPr>
        <p:blipFill>
          <a:blip r:embed="rId2"/>
          <a:stretch>
            <a:fillRect/>
          </a:stretch>
        </p:blipFill>
        <p:spPr>
          <a:xfrm>
            <a:off x="567397" y="761746"/>
            <a:ext cx="8891664" cy="1803158"/>
          </a:xfrm>
          <a:prstGeom prst="rect">
            <a:avLst/>
          </a:prstGeom>
        </p:spPr>
      </p:pic>
      <p:sp>
        <p:nvSpPr>
          <p:cNvPr id="7" name="正方形/長方形 6"/>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5. </a:t>
            </a:r>
            <a:r>
              <a:rPr lang="ja-JP" altLang="en-US" b="1" dirty="0" smtClean="0">
                <a:latin typeface="ＭＳ Ｐゴシック" panose="020B0600070205080204" pitchFamily="50" charset="-128"/>
                <a:ea typeface="ＭＳ Ｐゴシック" panose="020B0600070205080204" pitchFamily="50" charset="-128"/>
              </a:rPr>
              <a:t>コンテナ販売事業 </a:t>
            </a:r>
            <a:r>
              <a:rPr lang="en-US" altLang="ja-JP" b="1" dirty="0" smtClean="0">
                <a:latin typeface="ＭＳ Ｐゴシック" panose="020B0600070205080204" pitchFamily="50" charset="-128"/>
                <a:ea typeface="ＭＳ Ｐゴシック" panose="020B0600070205080204" pitchFamily="50" charset="-128"/>
              </a:rPr>
              <a:t>(1/1)</a:t>
            </a:r>
            <a:endParaRPr lang="ja-JP" altLang="en-US"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16038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338560" y="2420632"/>
            <a:ext cx="65" cy="276999"/>
          </a:xfrm>
          <a:prstGeom prst="rect">
            <a:avLst/>
          </a:prstGeom>
          <a:solidFill>
            <a:srgbClr val="FBFC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ja-JP" altLang="en-US"/>
          </a:p>
        </p:txBody>
      </p:sp>
      <p:sp>
        <p:nvSpPr>
          <p:cNvPr id="8" name="Rectangle 4"/>
          <p:cNvSpPr>
            <a:spLocks noChangeArrowheads="1"/>
          </p:cNvSpPr>
          <p:nvPr/>
        </p:nvSpPr>
        <p:spPr bwMode="auto">
          <a:xfrm>
            <a:off x="338560" y="2376925"/>
            <a:ext cx="65" cy="3502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defTabSz="742950" eaLnBrk="0" latinLnBrk="0" hangingPunct="0"/>
            <a:r>
              <a:rPr kumimoji="0" lang="ja-JP" altLang="ja-JP" sz="813">
                <a:solidFill>
                  <a:srgbClr val="333333"/>
                </a:solidFill>
                <a:latin typeface="Arial" panose="020B0604020202020204" pitchFamily="34" charset="0"/>
                <a:cs typeface="Arial" panose="020B0604020202020204" pitchFamily="34" charset="0"/>
              </a:rPr>
              <a:t/>
            </a:r>
            <a:br>
              <a:rPr kumimoji="0" lang="ja-JP" altLang="ja-JP" sz="813">
                <a:solidFill>
                  <a:srgbClr val="333333"/>
                </a:solidFill>
                <a:latin typeface="Arial" panose="020B0604020202020204" pitchFamily="34" charset="0"/>
                <a:cs typeface="Arial" panose="020B0604020202020204" pitchFamily="34" charset="0"/>
              </a:rPr>
            </a:br>
            <a:endParaRPr kumimoji="0" lang="ja-JP" altLang="ja-JP" sz="1463">
              <a:latin typeface="Arial" panose="020B0604020202020204" pitchFamily="34" charset="0"/>
            </a:endParaRPr>
          </a:p>
        </p:txBody>
      </p:sp>
      <p:sp>
        <p:nvSpPr>
          <p:cNvPr id="4" name="正方形/長方形 3"/>
          <p:cNvSpPr/>
          <p:nvPr/>
        </p:nvSpPr>
        <p:spPr>
          <a:xfrm>
            <a:off x="186781" y="657090"/>
            <a:ext cx="1420582" cy="369332"/>
          </a:xfrm>
          <a:prstGeom prst="rect">
            <a:avLst/>
          </a:prstGeom>
        </p:spPr>
        <p:txBody>
          <a:bodyPr wrap="none">
            <a:spAutoFit/>
          </a:bodyPr>
          <a:lstStyle/>
          <a:p>
            <a:r>
              <a:rPr kumimoji="1" lang="en-US" altLang="ja-JP" b="1">
                <a:solidFill>
                  <a:schemeClr val="bg1"/>
                </a:solidFill>
                <a:latin typeface="Meiryo UI" panose="020B0604030504040204" pitchFamily="50" charset="-128"/>
                <a:ea typeface="Meiryo UI" panose="020B0604030504040204" pitchFamily="50" charset="-128"/>
              </a:rPr>
              <a:t>1.</a:t>
            </a:r>
            <a:r>
              <a:rPr kumimoji="1" lang="ja-JP" altLang="en-US" b="1">
                <a:solidFill>
                  <a:schemeClr val="bg1"/>
                </a:solidFill>
                <a:latin typeface="Meiryo UI" panose="020B0604030504040204" pitchFamily="50" charset="-128"/>
                <a:ea typeface="Meiryo UI" panose="020B0604030504040204" pitchFamily="50" charset="-128"/>
              </a:rPr>
              <a:t> 経理報告</a:t>
            </a:r>
            <a:endParaRPr lang="ja-JP" altLang="en-US" b="1">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1.</a:t>
            </a:r>
            <a:r>
              <a:rPr lang="ja-JP" altLang="en-US" b="1" dirty="0" smtClean="0">
                <a:latin typeface="ＭＳ Ｐゴシック" panose="020B0600070205080204" pitchFamily="50" charset="-128"/>
                <a:ea typeface="ＭＳ Ｐゴシック" panose="020B0600070205080204" pitchFamily="50" charset="-128"/>
              </a:rPr>
              <a:t> 経理</a:t>
            </a:r>
            <a:r>
              <a:rPr lang="ja-JP" altLang="en-US" b="1" dirty="0">
                <a:latin typeface="ＭＳ Ｐゴシック" panose="020B0600070205080204" pitchFamily="50" charset="-128"/>
                <a:ea typeface="ＭＳ Ｐゴシック" panose="020B0600070205080204" pitchFamily="50" charset="-128"/>
              </a:rPr>
              <a:t>報告</a:t>
            </a:r>
          </a:p>
        </p:txBody>
      </p:sp>
      <p:sp>
        <p:nvSpPr>
          <p:cNvPr id="5" name="スライド番号プレースホルダー 4"/>
          <p:cNvSpPr>
            <a:spLocks noGrp="1"/>
          </p:cNvSpPr>
          <p:nvPr>
            <p:ph type="sldNum" sz="quarter" idx="10"/>
          </p:nvPr>
        </p:nvSpPr>
        <p:spPr/>
        <p:txBody>
          <a:bodyPr/>
          <a:lstStyle/>
          <a:p>
            <a:fld id="{17DB97F5-D030-4A96-A351-AB02769B6959}" type="slidenum">
              <a:rPr lang="ko-KR" altLang="en-US" smtClean="0"/>
              <a:pPr/>
              <a:t>2</a:t>
            </a:fld>
            <a:endParaRPr lang="ko-KR" altLang="en-US" dirty="0"/>
          </a:p>
        </p:txBody>
      </p:sp>
      <p:graphicFrame>
        <p:nvGraphicFramePr>
          <p:cNvPr id="3" name="オブジェクト 2"/>
          <p:cNvGraphicFramePr>
            <a:graphicFrameLocks noChangeAspect="1"/>
          </p:cNvGraphicFramePr>
          <p:nvPr>
            <p:extLst/>
          </p:nvPr>
        </p:nvGraphicFramePr>
        <p:xfrm>
          <a:off x="186781" y="836712"/>
          <a:ext cx="9518747" cy="5760640"/>
        </p:xfrm>
        <a:graphic>
          <a:graphicData uri="http://schemas.openxmlformats.org/presentationml/2006/ole">
            <mc:AlternateContent xmlns:mc="http://schemas.openxmlformats.org/markup-compatibility/2006">
              <mc:Choice xmlns:v="urn:schemas-microsoft-com:vml" Requires="v">
                <p:oleObj spid="_x0000_s1031" name="ワークシート" r:id="rId3" imgW="13563702" imgH="9715568" progId="Excel.Sheet.12">
                  <p:embed/>
                </p:oleObj>
              </mc:Choice>
              <mc:Fallback>
                <p:oleObj name="ワークシート" r:id="rId3" imgW="13563702" imgH="9715568" progId="Excel.Sheet.12">
                  <p:embed/>
                  <p:pic>
                    <p:nvPicPr>
                      <p:cNvPr id="3" name="オブジェクト 2"/>
                      <p:cNvPicPr/>
                      <p:nvPr/>
                    </p:nvPicPr>
                    <p:blipFill>
                      <a:blip r:embed="rId4"/>
                      <a:stretch>
                        <a:fillRect/>
                      </a:stretch>
                    </p:blipFill>
                    <p:spPr>
                      <a:xfrm>
                        <a:off x="186781" y="836712"/>
                        <a:ext cx="9518747" cy="5760640"/>
                      </a:xfrm>
                      <a:prstGeom prst="rect">
                        <a:avLst/>
                      </a:prstGeom>
                    </p:spPr>
                  </p:pic>
                </p:oleObj>
              </mc:Fallback>
            </mc:AlternateContent>
          </a:graphicData>
        </a:graphic>
      </p:graphicFrame>
    </p:spTree>
    <p:extLst>
      <p:ext uri="{BB962C8B-B14F-4D97-AF65-F5344CB8AC3E}">
        <p14:creationId xmlns:p14="http://schemas.microsoft.com/office/powerpoint/2010/main" val="313752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17DB97F5-D030-4A96-A351-AB02769B6959}" type="slidenum">
              <a:rPr lang="ko-KR" altLang="en-US" smtClean="0"/>
              <a:pPr/>
              <a:t>3</a:t>
            </a:fld>
            <a:endParaRPr lang="ko-KR" altLang="en-US" dirty="0"/>
          </a:p>
        </p:txBody>
      </p:sp>
      <p:graphicFrame>
        <p:nvGraphicFramePr>
          <p:cNvPr id="3" name="オブジェクト 2"/>
          <p:cNvGraphicFramePr>
            <a:graphicFrameLocks noChangeAspect="1"/>
          </p:cNvGraphicFramePr>
          <p:nvPr>
            <p:extLst/>
          </p:nvPr>
        </p:nvGraphicFramePr>
        <p:xfrm>
          <a:off x="200472" y="836712"/>
          <a:ext cx="9505056" cy="5688632"/>
        </p:xfrm>
        <a:graphic>
          <a:graphicData uri="http://schemas.openxmlformats.org/presentationml/2006/ole">
            <mc:AlternateContent xmlns:mc="http://schemas.openxmlformats.org/markup-compatibility/2006">
              <mc:Choice xmlns:v="urn:schemas-microsoft-com:vml" Requires="v">
                <p:oleObj spid="_x0000_s2055" name="ワークシート" r:id="rId3" imgW="10172776" imgH="9839195" progId="Excel.Sheet.12">
                  <p:embed/>
                </p:oleObj>
              </mc:Choice>
              <mc:Fallback>
                <p:oleObj name="ワークシート" r:id="rId3" imgW="10172776" imgH="9839195" progId="Excel.Sheet.12">
                  <p:embed/>
                  <p:pic>
                    <p:nvPicPr>
                      <p:cNvPr id="3" name="オブジェクト 2"/>
                      <p:cNvPicPr/>
                      <p:nvPr/>
                    </p:nvPicPr>
                    <p:blipFill>
                      <a:blip r:embed="rId4"/>
                      <a:stretch>
                        <a:fillRect/>
                      </a:stretch>
                    </p:blipFill>
                    <p:spPr>
                      <a:xfrm>
                        <a:off x="200472" y="836712"/>
                        <a:ext cx="9505056" cy="5688632"/>
                      </a:xfrm>
                      <a:prstGeom prst="rect">
                        <a:avLst/>
                      </a:prstGeom>
                    </p:spPr>
                  </p:pic>
                </p:oleObj>
              </mc:Fallback>
            </mc:AlternateContent>
          </a:graphicData>
        </a:graphic>
      </p:graphicFrame>
      <p:sp>
        <p:nvSpPr>
          <p:cNvPr id="4" name="正方形/長方形 3"/>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1.</a:t>
            </a:r>
            <a:r>
              <a:rPr lang="ja-JP" altLang="en-US" b="1" dirty="0" smtClean="0">
                <a:latin typeface="ＭＳ Ｐゴシック" panose="020B0600070205080204" pitchFamily="50" charset="-128"/>
                <a:ea typeface="ＭＳ Ｐゴシック" panose="020B0600070205080204" pitchFamily="50" charset="-128"/>
              </a:rPr>
              <a:t> 経理</a:t>
            </a:r>
            <a:r>
              <a:rPr lang="ja-JP" altLang="en-US" b="1" dirty="0">
                <a:latin typeface="ＭＳ Ｐゴシック" panose="020B0600070205080204" pitchFamily="50" charset="-128"/>
                <a:ea typeface="ＭＳ Ｐゴシック" panose="020B0600070205080204" pitchFamily="50" charset="-128"/>
              </a:rPr>
              <a:t>報告</a:t>
            </a:r>
          </a:p>
        </p:txBody>
      </p:sp>
    </p:spTree>
    <p:extLst>
      <p:ext uri="{BB962C8B-B14F-4D97-AF65-F5344CB8AC3E}">
        <p14:creationId xmlns:p14="http://schemas.microsoft.com/office/powerpoint/2010/main" val="43603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4294967295"/>
          </p:nvPr>
        </p:nvSpPr>
        <p:spPr>
          <a:xfrm>
            <a:off x="1362075" y="1114424"/>
            <a:ext cx="7767389" cy="5531396"/>
          </a:xfrm>
          <a:ln>
            <a:solidFill>
              <a:schemeClr val="bg1"/>
            </a:solidFill>
          </a:ln>
        </p:spPr>
        <p:txBody>
          <a:bodyPr>
            <a:noAutofit/>
          </a:bodyPr>
          <a:lstStyle/>
          <a:p>
            <a:pPr marL="92869" indent="0">
              <a:buNone/>
            </a:pPr>
            <a:r>
              <a:rPr kumimoji="1" lang="en-US" altLang="ja-JP" sz="1138" dirty="0">
                <a:latin typeface="Meiryo UI" panose="020B0604030504040204" pitchFamily="50" charset="-128"/>
                <a:ea typeface="Meiryo UI" panose="020B0604030504040204" pitchFamily="50" charset="-128"/>
              </a:rPr>
              <a:t>1</a:t>
            </a:r>
            <a:r>
              <a:rPr kumimoji="1" lang="ja-JP" altLang="en-US" sz="1138" dirty="0">
                <a:latin typeface="Meiryo UI" panose="020B0604030504040204" pitchFamily="50" charset="-128"/>
                <a:ea typeface="Meiryo UI" panose="020B0604030504040204" pitchFamily="50" charset="-128"/>
              </a:rPr>
              <a:t>）</a:t>
            </a:r>
            <a:r>
              <a:rPr kumimoji="1" lang="en-US" altLang="ja-JP" sz="1138" dirty="0" smtClean="0">
                <a:latin typeface="Meiryo UI" panose="020B0604030504040204" pitchFamily="50" charset="-128"/>
                <a:ea typeface="Meiryo UI" panose="020B0604030504040204" pitchFamily="50" charset="-128"/>
              </a:rPr>
              <a:t>2024</a:t>
            </a:r>
            <a:r>
              <a:rPr kumimoji="1" lang="ja-JP" altLang="en-US" sz="1138" dirty="0" smtClean="0">
                <a:latin typeface="Meiryo UI" panose="020B0604030504040204" pitchFamily="50" charset="-128"/>
                <a:ea typeface="Meiryo UI" panose="020B0604030504040204" pitchFamily="50" charset="-128"/>
              </a:rPr>
              <a:t>年</a:t>
            </a:r>
            <a:r>
              <a:rPr kumimoji="1" lang="en-US" altLang="ja-JP" sz="1138" dirty="0" smtClean="0">
                <a:latin typeface="Meiryo UI" panose="020B0604030504040204" pitchFamily="50" charset="-128"/>
                <a:ea typeface="Meiryo UI" panose="020B0604030504040204" pitchFamily="50" charset="-128"/>
              </a:rPr>
              <a:t>2</a:t>
            </a:r>
            <a:r>
              <a:rPr kumimoji="1" lang="ja-JP" altLang="en-US" sz="1138" dirty="0" smtClean="0">
                <a:latin typeface="Meiryo UI" panose="020B0604030504040204" pitchFamily="50" charset="-128"/>
                <a:ea typeface="Meiryo UI" panose="020B0604030504040204" pitchFamily="50" charset="-128"/>
              </a:rPr>
              <a:t>月度</a:t>
            </a:r>
            <a:r>
              <a:rPr kumimoji="1" lang="ja-JP" altLang="en-US" sz="1138" dirty="0">
                <a:latin typeface="Meiryo UI" panose="020B0604030504040204" pitchFamily="50" charset="-128"/>
                <a:ea typeface="Meiryo UI" panose="020B0604030504040204" pitchFamily="50" charset="-128"/>
              </a:rPr>
              <a:t>月次収支</a:t>
            </a:r>
          </a:p>
          <a:p>
            <a:pPr marL="92869" indent="0">
              <a:buNone/>
            </a:pPr>
            <a:r>
              <a:rPr kumimoji="1" lang="ja-JP" altLang="en-US" sz="1138" dirty="0" smtClean="0">
                <a:latin typeface="Meiryo UI" panose="020B0604030504040204" pitchFamily="50" charset="-128"/>
                <a:ea typeface="Meiryo UI" panose="020B0604030504040204" pitchFamily="50" charset="-128"/>
              </a:rPr>
              <a:t> ・</a:t>
            </a:r>
            <a:r>
              <a:rPr kumimoji="1" lang="en-US" altLang="ja-JP" sz="1138" dirty="0" smtClean="0">
                <a:latin typeface="Meiryo UI" panose="020B0604030504040204" pitchFamily="50" charset="-128"/>
                <a:ea typeface="Meiryo UI" panose="020B0604030504040204" pitchFamily="50" charset="-128"/>
              </a:rPr>
              <a:t>2</a:t>
            </a:r>
            <a:r>
              <a:rPr kumimoji="1" lang="ja-JP" altLang="en-US" sz="1138" dirty="0" smtClean="0">
                <a:latin typeface="Meiryo UI" panose="020B0604030504040204" pitchFamily="50" charset="-128"/>
                <a:ea typeface="Meiryo UI" panose="020B0604030504040204" pitchFamily="50" charset="-128"/>
              </a:rPr>
              <a:t>月度</a:t>
            </a:r>
            <a:r>
              <a:rPr kumimoji="1" lang="ja-JP" altLang="en-US" sz="1138" dirty="0">
                <a:latin typeface="Meiryo UI" panose="020B0604030504040204" pitchFamily="50" charset="-128"/>
                <a:ea typeface="Meiryo UI" panose="020B0604030504040204" pitchFamily="50" charset="-128"/>
              </a:rPr>
              <a:t>経常利益は</a:t>
            </a:r>
            <a:r>
              <a:rPr kumimoji="1" lang="ja-JP" altLang="en-US" sz="1138" dirty="0" smtClean="0">
                <a:latin typeface="Meiryo UI" panose="020B0604030504040204" pitchFamily="50" charset="-128"/>
                <a:ea typeface="Meiryo UI" panose="020B0604030504040204" pitchFamily="50" charset="-128"/>
              </a:rPr>
              <a:t>△</a:t>
            </a:r>
            <a:r>
              <a:rPr kumimoji="1" lang="en-US" altLang="ja-JP" sz="1138" dirty="0" smtClean="0">
                <a:latin typeface="Meiryo UI" panose="020B0604030504040204" pitchFamily="50" charset="-128"/>
                <a:ea typeface="Meiryo UI" panose="020B0604030504040204" pitchFamily="50" charset="-128"/>
              </a:rPr>
              <a:t>2,985</a:t>
            </a:r>
            <a:r>
              <a:rPr kumimoji="1" lang="ja-JP" altLang="en-US" sz="1138" dirty="0" smtClean="0">
                <a:latin typeface="Meiryo UI" panose="020B0604030504040204" pitchFamily="50" charset="-128"/>
                <a:ea typeface="Meiryo UI" panose="020B0604030504040204" pitchFamily="50" charset="-128"/>
              </a:rPr>
              <a:t>千円</a:t>
            </a:r>
            <a:r>
              <a:rPr kumimoji="1" lang="ja-JP" altLang="en-US" sz="1138" dirty="0">
                <a:latin typeface="Meiryo UI" panose="020B0604030504040204" pitchFamily="50" charset="-128"/>
                <a:ea typeface="Meiryo UI" panose="020B0604030504040204" pitchFamily="50" charset="-128"/>
              </a:rPr>
              <a:t>となりました。</a:t>
            </a:r>
          </a:p>
          <a:p>
            <a:pPr marL="92869" indent="0">
              <a:buNone/>
            </a:pPr>
            <a:r>
              <a:rPr kumimoji="1" lang="ja-JP" altLang="en-US" sz="1138" dirty="0">
                <a:latin typeface="Meiryo UI" panose="020B0604030504040204" pitchFamily="50" charset="-128"/>
                <a:ea typeface="Meiryo UI" panose="020B0604030504040204" pitchFamily="50" charset="-128"/>
              </a:rPr>
              <a:t>　　</a:t>
            </a:r>
            <a:r>
              <a:rPr kumimoji="1" lang="en-US" altLang="ja-JP" sz="1138" dirty="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予算</a:t>
            </a:r>
            <a:r>
              <a:rPr lang="ja-JP" altLang="en-US" sz="1138" dirty="0" smtClean="0">
                <a:latin typeface="Meiryo UI" panose="020B0604030504040204" pitchFamily="50" charset="-128"/>
                <a:ea typeface="Meiryo UI" panose="020B0604030504040204" pitchFamily="50" charset="-128"/>
              </a:rPr>
              <a:t>比率△</a:t>
            </a:r>
            <a:r>
              <a:rPr lang="en-US" altLang="ja-JP" sz="1138" dirty="0" smtClean="0">
                <a:latin typeface="Meiryo UI" panose="020B0604030504040204" pitchFamily="50" charset="-128"/>
                <a:ea typeface="Meiryo UI" panose="020B0604030504040204" pitchFamily="50" charset="-128"/>
              </a:rPr>
              <a:t>140</a:t>
            </a:r>
            <a:r>
              <a:rPr kumimoji="1" lang="ja-JP" altLang="en-US" sz="1138" dirty="0" smtClean="0">
                <a:latin typeface="Meiryo UI" panose="020B0604030504040204" pitchFamily="50" charset="-128"/>
                <a:ea typeface="Meiryo UI" panose="020B0604030504040204" pitchFamily="50" charset="-128"/>
              </a:rPr>
              <a:t>％</a:t>
            </a:r>
            <a:r>
              <a:rPr kumimoji="1" lang="en-US" altLang="ja-JP" sz="1138" dirty="0">
                <a:latin typeface="Meiryo UI" panose="020B0604030504040204" pitchFamily="50" charset="-128"/>
                <a:ea typeface="Meiryo UI" panose="020B0604030504040204" pitchFamily="50" charset="-128"/>
              </a:rPr>
              <a:t>) </a:t>
            </a:r>
          </a:p>
          <a:p>
            <a:pPr marL="92869" indent="0">
              <a:buNone/>
            </a:pPr>
            <a:r>
              <a:rPr kumimoji="1" lang="en-US" altLang="ja-JP" sz="1138" dirty="0">
                <a:latin typeface="Meiryo UI" panose="020B0604030504040204" pitchFamily="50" charset="-128"/>
                <a:ea typeface="Meiryo UI" panose="020B0604030504040204" pitchFamily="50" charset="-128"/>
              </a:rPr>
              <a:t>  </a:t>
            </a:r>
            <a:r>
              <a:rPr kumimoji="1" lang="ja-JP" altLang="en-US" sz="1138" dirty="0">
                <a:latin typeface="Meiryo UI" panose="020B0604030504040204" pitchFamily="50" charset="-128"/>
                <a:ea typeface="Meiryo UI" panose="020B0604030504040204" pitchFamily="50" charset="-128"/>
              </a:rPr>
              <a:t>　</a:t>
            </a:r>
            <a:r>
              <a:rPr kumimoji="1" lang="en-US" altLang="ja-JP" sz="1138" dirty="0">
                <a:latin typeface="Meiryo UI" panose="020B0604030504040204" pitchFamily="50" charset="-128"/>
                <a:ea typeface="Meiryo UI" panose="020B0604030504040204" pitchFamily="50" charset="-128"/>
              </a:rPr>
              <a:t>FRT COMM</a:t>
            </a:r>
            <a:r>
              <a:rPr kumimoji="1" lang="ja-JP" altLang="en-US" sz="1138" dirty="0">
                <a:latin typeface="Meiryo UI" panose="020B0604030504040204" pitchFamily="50" charset="-128"/>
                <a:ea typeface="Meiryo UI" panose="020B0604030504040204" pitchFamily="50" charset="-128"/>
              </a:rPr>
              <a:t>収入に関しては、</a:t>
            </a:r>
          </a:p>
          <a:p>
            <a:pPr marL="92869" indent="0">
              <a:buNone/>
            </a:pPr>
            <a:r>
              <a:rPr kumimoji="1" lang="ja-JP" altLang="en-US" sz="1138" dirty="0">
                <a:latin typeface="Meiryo UI" panose="020B0604030504040204" pitchFamily="50" charset="-128"/>
                <a:ea typeface="Meiryo UI" panose="020B0604030504040204" pitchFamily="50" charset="-128"/>
              </a:rPr>
              <a:t>　　</a:t>
            </a:r>
            <a:r>
              <a:rPr kumimoji="1" lang="en-US" altLang="ja-JP" sz="1138" dirty="0" smtClean="0">
                <a:latin typeface="Meiryo UI" panose="020B0604030504040204" pitchFamily="50" charset="-128"/>
                <a:ea typeface="Meiryo UI" panose="020B0604030504040204" pitchFamily="50" charset="-128"/>
              </a:rPr>
              <a:t>WESTBOUND </a:t>
            </a:r>
            <a:r>
              <a:rPr kumimoji="1" lang="en-US" altLang="ja-JP" sz="1138" dirty="0">
                <a:latin typeface="Meiryo UI" panose="020B0604030504040204" pitchFamily="50" charset="-128"/>
                <a:ea typeface="Meiryo UI" panose="020B0604030504040204" pitchFamily="50" charset="-128"/>
              </a:rPr>
              <a:t>NS</a:t>
            </a:r>
            <a:r>
              <a:rPr kumimoji="1" lang="ja-JP" altLang="en-US" sz="1138" dirty="0" smtClean="0">
                <a:latin typeface="Meiryo UI" panose="020B0604030504040204" pitchFamily="50" charset="-128"/>
                <a:ea typeface="Meiryo UI" panose="020B0604030504040204" pitchFamily="50" charset="-128"/>
              </a:rPr>
              <a:t>予算比</a:t>
            </a:r>
            <a:r>
              <a:rPr kumimoji="1" lang="en-US" altLang="ja-JP" sz="1138" dirty="0" smtClean="0">
                <a:latin typeface="Meiryo UI" panose="020B0604030504040204" pitchFamily="50" charset="-128"/>
                <a:ea typeface="Meiryo UI" panose="020B0604030504040204" pitchFamily="50" charset="-128"/>
              </a:rPr>
              <a:t>83</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a:t>
            </a:r>
            <a:r>
              <a:rPr kumimoji="1" lang="en-US" altLang="ja-JP" sz="1138" dirty="0">
                <a:latin typeface="Meiryo UI" panose="020B0604030504040204" pitchFamily="50" charset="-128"/>
                <a:ea typeface="Meiryo UI" panose="020B0604030504040204" pitchFamily="50" charset="-128"/>
              </a:rPr>
              <a:t>DY</a:t>
            </a:r>
            <a:r>
              <a:rPr kumimoji="1" lang="ja-JP" altLang="en-US" sz="1138" dirty="0" smtClean="0">
                <a:latin typeface="Meiryo UI" panose="020B0604030504040204" pitchFamily="50" charset="-128"/>
                <a:ea typeface="Meiryo UI" panose="020B0604030504040204" pitchFamily="50" charset="-128"/>
              </a:rPr>
              <a:t>予算比</a:t>
            </a:r>
            <a:r>
              <a:rPr kumimoji="1" lang="en-US" altLang="ja-JP" sz="1138" dirty="0" smtClean="0">
                <a:latin typeface="Meiryo UI" panose="020B0604030504040204" pitchFamily="50" charset="-128"/>
                <a:ea typeface="Meiryo UI" panose="020B0604030504040204" pitchFamily="50" charset="-128"/>
              </a:rPr>
              <a:t>72</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a:t>
            </a:r>
            <a:r>
              <a:rPr kumimoji="1" lang="ja-JP" altLang="en-US" sz="1138" dirty="0" smtClean="0">
                <a:latin typeface="Meiryo UI" panose="020B0604030504040204" pitchFamily="50" charset="-128"/>
                <a:ea typeface="Meiryo UI" panose="020B0604030504040204" pitchFamily="50" charset="-128"/>
              </a:rPr>
              <a:t>あわせて</a:t>
            </a:r>
            <a:r>
              <a:rPr kumimoji="1" lang="en-US" altLang="ja-JP" sz="1138" dirty="0" smtClean="0">
                <a:latin typeface="Meiryo UI" panose="020B0604030504040204" pitchFamily="50" charset="-128"/>
                <a:ea typeface="Meiryo UI" panose="020B0604030504040204" pitchFamily="50" charset="-128"/>
              </a:rPr>
              <a:t>80</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となりました。</a:t>
            </a:r>
          </a:p>
          <a:p>
            <a:pPr marL="92869" indent="0">
              <a:buNone/>
            </a:pPr>
            <a:r>
              <a:rPr kumimoji="1" lang="ja-JP" altLang="en-US" sz="1138" dirty="0">
                <a:latin typeface="Meiryo UI" panose="020B0604030504040204" pitchFamily="50" charset="-128"/>
                <a:ea typeface="Meiryo UI" panose="020B0604030504040204" pitchFamily="50" charset="-128"/>
              </a:rPr>
              <a:t>　　</a:t>
            </a:r>
            <a:r>
              <a:rPr kumimoji="1" lang="en-US" altLang="ja-JP" sz="1138" dirty="0">
                <a:latin typeface="Meiryo UI" panose="020B0604030504040204" pitchFamily="50" charset="-128"/>
                <a:ea typeface="Meiryo UI" panose="020B0604030504040204" pitchFamily="50" charset="-128"/>
              </a:rPr>
              <a:t>EASTBOUND NS</a:t>
            </a:r>
            <a:r>
              <a:rPr kumimoji="1" lang="ja-JP" altLang="en-US" sz="1138" dirty="0" smtClean="0">
                <a:latin typeface="Meiryo UI" panose="020B0604030504040204" pitchFamily="50" charset="-128"/>
                <a:ea typeface="Meiryo UI" panose="020B0604030504040204" pitchFamily="50" charset="-128"/>
              </a:rPr>
              <a:t>予算比</a:t>
            </a:r>
            <a:r>
              <a:rPr kumimoji="1" lang="en-US" altLang="ja-JP" sz="1138" dirty="0" smtClean="0">
                <a:latin typeface="Meiryo UI" panose="020B0604030504040204" pitchFamily="50" charset="-128"/>
                <a:ea typeface="Meiryo UI" panose="020B0604030504040204" pitchFamily="50" charset="-128"/>
              </a:rPr>
              <a:t>76</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a:t>
            </a:r>
            <a:r>
              <a:rPr kumimoji="1" lang="en-US" altLang="ja-JP" sz="1138" dirty="0">
                <a:latin typeface="Meiryo UI" panose="020B0604030504040204" pitchFamily="50" charset="-128"/>
                <a:ea typeface="Meiryo UI" panose="020B0604030504040204" pitchFamily="50" charset="-128"/>
              </a:rPr>
              <a:t>DY</a:t>
            </a:r>
            <a:r>
              <a:rPr kumimoji="1" lang="ja-JP" altLang="en-US" sz="1138" dirty="0" smtClean="0">
                <a:latin typeface="Meiryo UI" panose="020B0604030504040204" pitchFamily="50" charset="-128"/>
                <a:ea typeface="Meiryo UI" panose="020B0604030504040204" pitchFamily="50" charset="-128"/>
              </a:rPr>
              <a:t>予算比</a:t>
            </a:r>
            <a:r>
              <a:rPr kumimoji="1" lang="en-US" altLang="ja-JP" sz="1138" dirty="0" smtClean="0">
                <a:latin typeface="Meiryo UI" panose="020B0604030504040204" pitchFamily="50" charset="-128"/>
                <a:ea typeface="Meiryo UI" panose="020B0604030504040204" pitchFamily="50" charset="-128"/>
              </a:rPr>
              <a:t>65</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a:t>
            </a:r>
            <a:r>
              <a:rPr kumimoji="1" lang="ja-JP" altLang="en-US" sz="1138" dirty="0" smtClean="0">
                <a:latin typeface="Meiryo UI" panose="020B0604030504040204" pitchFamily="50" charset="-128"/>
                <a:ea typeface="Meiryo UI" panose="020B0604030504040204" pitchFamily="50" charset="-128"/>
              </a:rPr>
              <a:t>あわせて</a:t>
            </a:r>
            <a:r>
              <a:rPr kumimoji="1" lang="en-US" altLang="ja-JP" sz="1138" dirty="0" smtClean="0">
                <a:latin typeface="Meiryo UI" panose="020B0604030504040204" pitchFamily="50" charset="-128"/>
                <a:ea typeface="Meiryo UI" panose="020B0604030504040204" pitchFamily="50" charset="-128"/>
              </a:rPr>
              <a:t>75</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となりました。　　</a:t>
            </a:r>
          </a:p>
          <a:p>
            <a:pPr marL="92869" indent="0">
              <a:buNone/>
            </a:pPr>
            <a:r>
              <a:rPr kumimoji="1" lang="ja-JP" altLang="en-US" sz="1138" dirty="0">
                <a:latin typeface="Meiryo UI" panose="020B0604030504040204" pitchFamily="50" charset="-128"/>
                <a:ea typeface="Meiryo UI" panose="020B0604030504040204" pitchFamily="50" charset="-128"/>
              </a:rPr>
              <a:t>　　</a:t>
            </a:r>
            <a:r>
              <a:rPr kumimoji="1" lang="en-US" altLang="ja-JP" sz="1138" dirty="0" smtClean="0">
                <a:latin typeface="Meiryo UI" panose="020B0604030504040204" pitchFamily="50" charset="-128"/>
                <a:ea typeface="Meiryo UI" panose="020B0604030504040204" pitchFamily="50" charset="-128"/>
              </a:rPr>
              <a:t>2</a:t>
            </a:r>
            <a:r>
              <a:rPr kumimoji="1" lang="ja-JP" altLang="en-US" sz="1138" dirty="0" smtClean="0">
                <a:latin typeface="Meiryo UI" panose="020B0604030504040204" pitchFamily="50" charset="-128"/>
                <a:ea typeface="Meiryo UI" panose="020B0604030504040204" pitchFamily="50" charset="-128"/>
              </a:rPr>
              <a:t>月</a:t>
            </a:r>
            <a:r>
              <a:rPr kumimoji="1" lang="ja-JP" altLang="en-US" sz="1138" dirty="0">
                <a:latin typeface="Meiryo UI" panose="020B0604030504040204" pitchFamily="50" charset="-128"/>
                <a:ea typeface="Meiryo UI" panose="020B0604030504040204" pitchFamily="50" charset="-128"/>
              </a:rPr>
              <a:t>の月間為替</a:t>
            </a:r>
            <a:r>
              <a:rPr kumimoji="1" lang="ja-JP" altLang="en-US" sz="1138" dirty="0" smtClean="0">
                <a:latin typeface="Meiryo UI" panose="020B0604030504040204" pitchFamily="50" charset="-128"/>
                <a:ea typeface="Meiryo UI" panose="020B0604030504040204" pitchFamily="50" charset="-128"/>
              </a:rPr>
              <a:t>は前月より約</a:t>
            </a:r>
            <a:r>
              <a:rPr kumimoji="1" lang="en-US" altLang="ja-JP" sz="1138" dirty="0" smtClean="0">
                <a:latin typeface="Meiryo UI" panose="020B0604030504040204" pitchFamily="50" charset="-128"/>
                <a:ea typeface="Meiryo UI" panose="020B0604030504040204" pitchFamily="50" charset="-128"/>
              </a:rPr>
              <a:t>2.5</a:t>
            </a:r>
            <a:r>
              <a:rPr kumimoji="1" lang="ja-JP" altLang="en-US" sz="1138" dirty="0" smtClean="0">
                <a:latin typeface="Meiryo UI" panose="020B0604030504040204" pitchFamily="50" charset="-128"/>
                <a:ea typeface="Meiryo UI" panose="020B0604030504040204" pitchFamily="50" charset="-128"/>
              </a:rPr>
              <a:t>円 円安の＠</a:t>
            </a:r>
            <a:r>
              <a:rPr kumimoji="1" lang="en-US" altLang="ja-JP" sz="1138" dirty="0" smtClean="0">
                <a:latin typeface="Meiryo UI" panose="020B0604030504040204" pitchFamily="50" charset="-128"/>
                <a:ea typeface="Meiryo UI" panose="020B0604030504040204" pitchFamily="50" charset="-128"/>
              </a:rPr>
              <a:t>150.49</a:t>
            </a:r>
            <a:r>
              <a:rPr kumimoji="1" lang="ja-JP" altLang="en-US" sz="1138" dirty="0" smtClean="0">
                <a:latin typeface="Meiryo UI" panose="020B0604030504040204" pitchFamily="50" charset="-128"/>
                <a:ea typeface="Meiryo UI" panose="020B0604030504040204" pitchFamily="50" charset="-128"/>
              </a:rPr>
              <a:t>円</a:t>
            </a:r>
            <a:r>
              <a:rPr kumimoji="1" lang="ja-JP" altLang="en-US" sz="1138" dirty="0">
                <a:latin typeface="Meiryo UI" panose="020B0604030504040204" pitchFamily="50" charset="-128"/>
                <a:ea typeface="Meiryo UI" panose="020B0604030504040204" pitchFamily="50" charset="-128"/>
              </a:rPr>
              <a:t>でした。</a:t>
            </a:r>
          </a:p>
          <a:p>
            <a:pPr marL="92869" indent="0">
              <a:buNone/>
            </a:pPr>
            <a:r>
              <a:rPr kumimoji="1" lang="ja-JP" altLang="en-US" sz="1138" dirty="0">
                <a:latin typeface="Meiryo UI" panose="020B0604030504040204" pitchFamily="50" charset="-128"/>
                <a:ea typeface="Meiryo UI" panose="020B0604030504040204" pitchFamily="50" charset="-128"/>
              </a:rPr>
              <a:t>　　</a:t>
            </a:r>
            <a:r>
              <a:rPr kumimoji="1" lang="en-US" altLang="ja-JP" sz="1138" dirty="0">
                <a:latin typeface="Meiryo UI" panose="020B0604030504040204" pitchFamily="50" charset="-128"/>
                <a:ea typeface="Meiryo UI" panose="020B0604030504040204" pitchFamily="50" charset="-128"/>
              </a:rPr>
              <a:t>HUSBANDING</a:t>
            </a:r>
            <a:r>
              <a:rPr kumimoji="1" lang="ja-JP" altLang="en-US" sz="1138" dirty="0">
                <a:latin typeface="Meiryo UI" panose="020B0604030504040204" pitchFamily="50" charset="-128"/>
                <a:ea typeface="Meiryo UI" panose="020B0604030504040204" pitchFamily="50" charset="-128"/>
              </a:rPr>
              <a:t>収入に関して</a:t>
            </a:r>
            <a:r>
              <a:rPr kumimoji="1" lang="ja-JP" altLang="en-US" sz="1138" dirty="0" smtClean="0">
                <a:latin typeface="Meiryo UI" panose="020B0604030504040204" pitchFamily="50" charset="-128"/>
                <a:ea typeface="Meiryo UI" panose="020B0604030504040204" pitchFamily="50" charset="-128"/>
              </a:rPr>
              <a:t>は予算比</a:t>
            </a:r>
            <a:r>
              <a:rPr kumimoji="1" lang="en-US" altLang="ja-JP" sz="1138" dirty="0" smtClean="0">
                <a:latin typeface="Meiryo UI" panose="020B0604030504040204" pitchFamily="50" charset="-128"/>
                <a:ea typeface="Meiryo UI" panose="020B0604030504040204" pitchFamily="50" charset="-128"/>
              </a:rPr>
              <a:t>93</a:t>
            </a:r>
            <a:r>
              <a:rPr kumimoji="1" lang="ja-JP" altLang="en-US" sz="1138" dirty="0" smtClean="0">
                <a:latin typeface="Meiryo UI" panose="020B0604030504040204" pitchFamily="50" charset="-128"/>
                <a:ea typeface="Meiryo UI" panose="020B0604030504040204" pitchFamily="50" charset="-128"/>
              </a:rPr>
              <a:t>％、</a:t>
            </a:r>
            <a:r>
              <a:rPr kumimoji="1" lang="en-US" altLang="ja-JP" sz="1138" dirty="0" smtClean="0">
                <a:latin typeface="Meiryo UI" panose="020B0604030504040204" pitchFamily="50" charset="-128"/>
                <a:ea typeface="Meiryo UI" panose="020B0604030504040204" pitchFamily="50" charset="-128"/>
              </a:rPr>
              <a:t>CNTR FEE</a:t>
            </a:r>
            <a:r>
              <a:rPr kumimoji="1" lang="ja-JP" altLang="en-US" sz="1138" dirty="0" smtClean="0">
                <a:latin typeface="Meiryo UI" panose="020B0604030504040204" pitchFamily="50" charset="-128"/>
                <a:ea typeface="Meiryo UI" panose="020B0604030504040204" pitchFamily="50" charset="-128"/>
              </a:rPr>
              <a:t>収入は予算比</a:t>
            </a:r>
            <a:r>
              <a:rPr kumimoji="1" lang="en-US" altLang="ja-JP" sz="1138" dirty="0" smtClean="0">
                <a:latin typeface="Meiryo UI" panose="020B0604030504040204" pitchFamily="50" charset="-128"/>
                <a:ea typeface="Meiryo UI" panose="020B0604030504040204" pitchFamily="50" charset="-128"/>
              </a:rPr>
              <a:t>74%</a:t>
            </a:r>
            <a:r>
              <a:rPr kumimoji="1" lang="ja-JP" altLang="en-US" sz="1138" dirty="0" smtClean="0">
                <a:latin typeface="Meiryo UI" panose="020B0604030504040204" pitchFamily="50" charset="-128"/>
                <a:ea typeface="Meiryo UI" panose="020B0604030504040204" pitchFamily="50" charset="-128"/>
              </a:rPr>
              <a:t>となりました。</a:t>
            </a:r>
            <a:endParaRPr kumimoji="1" lang="ja-JP" altLang="en-US" sz="1138" dirty="0">
              <a:latin typeface="Meiryo UI" panose="020B0604030504040204" pitchFamily="50" charset="-128"/>
              <a:ea typeface="Meiryo UI" panose="020B0604030504040204" pitchFamily="50" charset="-128"/>
            </a:endParaRPr>
          </a:p>
          <a:p>
            <a:pPr marL="92869" indent="0">
              <a:buNone/>
            </a:pPr>
            <a:r>
              <a:rPr kumimoji="1" lang="ja-JP" altLang="en-US" sz="1138" dirty="0">
                <a:latin typeface="Meiryo UI" panose="020B0604030504040204" pitchFamily="50" charset="-128"/>
                <a:ea typeface="Meiryo UI" panose="020B0604030504040204" pitchFamily="50" charset="-128"/>
              </a:rPr>
              <a:t>　　代理店料費用について</a:t>
            </a:r>
            <a:r>
              <a:rPr kumimoji="1" lang="ja-JP" altLang="en-US" sz="1138" dirty="0" smtClean="0">
                <a:latin typeface="Meiryo UI" panose="020B0604030504040204" pitchFamily="50" charset="-128"/>
                <a:ea typeface="Meiryo UI" panose="020B0604030504040204" pitchFamily="50" charset="-128"/>
              </a:rPr>
              <a:t>は予算比</a:t>
            </a:r>
            <a:r>
              <a:rPr kumimoji="1" lang="en-US" altLang="ja-JP" sz="1138" dirty="0" smtClean="0">
                <a:latin typeface="Meiryo UI" panose="020B0604030504040204" pitchFamily="50" charset="-128"/>
                <a:ea typeface="Meiryo UI" panose="020B0604030504040204" pitchFamily="50" charset="-128"/>
              </a:rPr>
              <a:t>88</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、営業収支全体では</a:t>
            </a:r>
            <a:r>
              <a:rPr kumimoji="1" lang="ja-JP" altLang="en-US" sz="1138" dirty="0" smtClean="0">
                <a:latin typeface="Meiryo UI" panose="020B0604030504040204" pitchFamily="50" charset="-128"/>
                <a:ea typeface="Meiryo UI" panose="020B0604030504040204" pitchFamily="50" charset="-128"/>
              </a:rPr>
              <a:t>予算比</a:t>
            </a:r>
            <a:r>
              <a:rPr kumimoji="1" lang="en-US" altLang="ja-JP" sz="1138" dirty="0" smtClean="0">
                <a:latin typeface="Meiryo UI" panose="020B0604030504040204" pitchFamily="50" charset="-128"/>
                <a:ea typeface="Meiryo UI" panose="020B0604030504040204" pitchFamily="50" charset="-128"/>
              </a:rPr>
              <a:t>82</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となりました。</a:t>
            </a:r>
          </a:p>
          <a:p>
            <a:pPr marL="92869" indent="0">
              <a:buNone/>
            </a:pPr>
            <a:r>
              <a:rPr kumimoji="1" lang="ja-JP" altLang="en-US" sz="1138" dirty="0">
                <a:latin typeface="Meiryo UI" panose="020B0604030504040204" pitchFamily="50" charset="-128"/>
                <a:ea typeface="Meiryo UI" panose="020B0604030504040204" pitchFamily="50" charset="-128"/>
              </a:rPr>
              <a:t>　　人件費、物件費については</a:t>
            </a:r>
            <a:r>
              <a:rPr kumimoji="1" lang="ja-JP" altLang="en-US" sz="1138" dirty="0" smtClean="0">
                <a:latin typeface="Meiryo UI" panose="020B0604030504040204" pitchFamily="50" charset="-128"/>
                <a:ea typeface="Meiryo UI" panose="020B0604030504040204" pitchFamily="50" charset="-128"/>
              </a:rPr>
              <a:t>それぞれ予算比</a:t>
            </a:r>
            <a:r>
              <a:rPr kumimoji="1" lang="en-US" altLang="ja-JP" sz="1138" dirty="0" smtClean="0">
                <a:latin typeface="Meiryo UI" panose="020B0604030504040204" pitchFamily="50" charset="-128"/>
                <a:ea typeface="Meiryo UI" panose="020B0604030504040204" pitchFamily="50" charset="-128"/>
              </a:rPr>
              <a:t>100 </a:t>
            </a:r>
            <a:r>
              <a:rPr kumimoji="1" lang="ja-JP" altLang="en-US" sz="1138" dirty="0">
                <a:latin typeface="Meiryo UI" panose="020B0604030504040204" pitchFamily="50" charset="-128"/>
                <a:ea typeface="Meiryo UI" panose="020B0604030504040204" pitchFamily="50" charset="-128"/>
              </a:rPr>
              <a:t>％</a:t>
            </a:r>
            <a:r>
              <a:rPr kumimoji="1" lang="ja-JP" altLang="en-US" sz="1138" dirty="0" smtClean="0">
                <a:latin typeface="Meiryo UI" panose="020B0604030504040204" pitchFamily="50" charset="-128"/>
                <a:ea typeface="Meiryo UI" panose="020B0604030504040204" pitchFamily="50" charset="-128"/>
              </a:rPr>
              <a:t>、</a:t>
            </a:r>
            <a:r>
              <a:rPr kumimoji="1" lang="en-US" altLang="ja-JP" sz="1138" dirty="0" smtClean="0">
                <a:latin typeface="Meiryo UI" panose="020B0604030504040204" pitchFamily="50" charset="-128"/>
                <a:ea typeface="Meiryo UI" panose="020B0604030504040204" pitchFamily="50" charset="-128"/>
              </a:rPr>
              <a:t>89</a:t>
            </a:r>
            <a:r>
              <a:rPr kumimoji="1" lang="ja-JP" altLang="en-US" sz="1138" dirty="0" smtClean="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、一般</a:t>
            </a:r>
            <a:r>
              <a:rPr kumimoji="1" lang="ja-JP" altLang="en-US" sz="1138" dirty="0" smtClean="0">
                <a:latin typeface="Meiryo UI" panose="020B0604030504040204" pitchFamily="50" charset="-128"/>
                <a:ea typeface="Meiryo UI" panose="020B0604030504040204" pitchFamily="50" charset="-128"/>
              </a:rPr>
              <a:t>管理費計予算比は</a:t>
            </a:r>
            <a:r>
              <a:rPr kumimoji="1" lang="en-US" altLang="ja-JP" sz="1138" dirty="0" smtClean="0">
                <a:latin typeface="Meiryo UI" panose="020B0604030504040204" pitchFamily="50" charset="-128"/>
                <a:ea typeface="Meiryo UI" panose="020B0604030504040204" pitchFamily="50" charset="-128"/>
              </a:rPr>
              <a:t>98</a:t>
            </a:r>
            <a:r>
              <a:rPr kumimoji="1" lang="ja-JP" altLang="en-US" sz="1138" dirty="0" smtClean="0">
                <a:latin typeface="Meiryo UI" panose="020B0604030504040204" pitchFamily="50" charset="-128"/>
                <a:ea typeface="Meiryo UI" panose="020B0604030504040204" pitchFamily="50" charset="-128"/>
              </a:rPr>
              <a:t>％と</a:t>
            </a:r>
            <a:r>
              <a:rPr kumimoji="1" lang="ja-JP" altLang="en-US" sz="1138" dirty="0">
                <a:latin typeface="Meiryo UI" panose="020B0604030504040204" pitchFamily="50" charset="-128"/>
                <a:ea typeface="Meiryo UI" panose="020B0604030504040204" pitchFamily="50" charset="-128"/>
              </a:rPr>
              <a:t>なりました</a:t>
            </a:r>
            <a:r>
              <a:rPr kumimoji="1" lang="ja-JP" altLang="en-US" sz="1138" dirty="0" smtClean="0">
                <a:latin typeface="Meiryo UI" panose="020B0604030504040204" pitchFamily="50" charset="-128"/>
                <a:ea typeface="Meiryo UI" panose="020B0604030504040204" pitchFamily="50" charset="-128"/>
              </a:rPr>
              <a:t>。</a:t>
            </a:r>
            <a:endParaRPr kumimoji="1" lang="en-US" altLang="ja-JP" sz="1138" dirty="0" smtClean="0">
              <a:latin typeface="Meiryo UI" panose="020B0604030504040204" pitchFamily="50" charset="-128"/>
              <a:ea typeface="Meiryo UI" panose="020B0604030504040204" pitchFamily="50" charset="-128"/>
            </a:endParaRPr>
          </a:p>
          <a:p>
            <a:pPr marL="92869" indent="0">
              <a:buNone/>
            </a:pPr>
            <a:r>
              <a:rPr lang="ja-JP" altLang="en-US" sz="1138" dirty="0">
                <a:latin typeface="Meiryo UI" panose="020B0604030504040204" pitchFamily="50" charset="-128"/>
                <a:ea typeface="Meiryo UI" panose="020B0604030504040204" pitchFamily="50" charset="-128"/>
              </a:rPr>
              <a:t>　</a:t>
            </a:r>
            <a:endParaRPr kumimoji="1" lang="ja-JP" altLang="en-US" sz="1138" dirty="0">
              <a:latin typeface="Meiryo UI" panose="020B0604030504040204" pitchFamily="50" charset="-128"/>
              <a:ea typeface="Meiryo UI" panose="020B0604030504040204" pitchFamily="50" charset="-128"/>
            </a:endParaRPr>
          </a:p>
          <a:p>
            <a:pPr marL="92869" indent="0">
              <a:buNone/>
            </a:pPr>
            <a:r>
              <a:rPr kumimoji="1" lang="en-US" altLang="ja-JP" sz="1138" dirty="0">
                <a:latin typeface="Meiryo UI" panose="020B0604030504040204" pitchFamily="50" charset="-128"/>
                <a:ea typeface="Meiryo UI" panose="020B0604030504040204" pitchFamily="50" charset="-128"/>
              </a:rPr>
              <a:t>2</a:t>
            </a:r>
            <a:r>
              <a:rPr kumimoji="1" lang="ja-JP" altLang="en-US" sz="1138" dirty="0">
                <a:latin typeface="Meiryo UI" panose="020B0604030504040204" pitchFamily="50" charset="-128"/>
                <a:ea typeface="Meiryo UI" panose="020B0604030504040204" pitchFamily="50" charset="-128"/>
              </a:rPr>
              <a:t>）</a:t>
            </a:r>
            <a:r>
              <a:rPr kumimoji="1" lang="en-US" altLang="ja-JP" sz="1138" dirty="0" smtClean="0">
                <a:latin typeface="Meiryo UI" panose="020B0604030504040204" pitchFamily="50" charset="-128"/>
                <a:ea typeface="Meiryo UI" panose="020B0604030504040204" pitchFamily="50" charset="-128"/>
              </a:rPr>
              <a:t>2024</a:t>
            </a:r>
            <a:r>
              <a:rPr kumimoji="1" lang="ja-JP" altLang="en-US" sz="1138" dirty="0" smtClean="0">
                <a:latin typeface="Meiryo UI" panose="020B0604030504040204" pitchFamily="50" charset="-128"/>
                <a:ea typeface="Meiryo UI" panose="020B0604030504040204" pitchFamily="50" charset="-128"/>
              </a:rPr>
              <a:t>年</a:t>
            </a:r>
            <a:r>
              <a:rPr kumimoji="1" lang="ja-JP" altLang="en-US" sz="1138" dirty="0">
                <a:latin typeface="Meiryo UI" panose="020B0604030504040204" pitchFamily="50" charset="-128"/>
                <a:ea typeface="Meiryo UI" panose="020B0604030504040204" pitchFamily="50" charset="-128"/>
              </a:rPr>
              <a:t>通年（決算予想）</a:t>
            </a:r>
          </a:p>
          <a:p>
            <a:pPr marL="92869" indent="0">
              <a:buNone/>
            </a:pPr>
            <a:r>
              <a:rPr kumimoji="1" lang="ja-JP" altLang="en-US" sz="1138" dirty="0">
                <a:latin typeface="Meiryo UI" panose="020B0604030504040204" pitchFamily="50" charset="-128"/>
                <a:ea typeface="Meiryo UI" panose="020B0604030504040204" pitchFamily="50" charset="-128"/>
              </a:rPr>
              <a:t>　・通年</a:t>
            </a:r>
            <a:r>
              <a:rPr kumimoji="1" lang="ja-JP" altLang="en-US" sz="1138" dirty="0" smtClean="0">
                <a:latin typeface="Meiryo UI" panose="020B0604030504040204" pitchFamily="50" charset="-128"/>
                <a:ea typeface="Meiryo UI" panose="020B0604030504040204" pitchFamily="50" charset="-128"/>
              </a:rPr>
              <a:t>で</a:t>
            </a:r>
            <a:r>
              <a:rPr lang="en-US" altLang="ja-JP" sz="1138" dirty="0" smtClean="0">
                <a:latin typeface="Meiryo UI" panose="020B0604030504040204" pitchFamily="50" charset="-128"/>
                <a:ea typeface="Meiryo UI" panose="020B0604030504040204" pitchFamily="50" charset="-128"/>
              </a:rPr>
              <a:t>12</a:t>
            </a:r>
            <a:r>
              <a:rPr kumimoji="1" lang="en-US" altLang="ja-JP" sz="1138" dirty="0" smtClean="0">
                <a:latin typeface="Meiryo UI" panose="020B0604030504040204" pitchFamily="50" charset="-128"/>
                <a:ea typeface="Meiryo UI" panose="020B0604030504040204" pitchFamily="50" charset="-128"/>
              </a:rPr>
              <a:t>,354</a:t>
            </a:r>
            <a:r>
              <a:rPr kumimoji="1" lang="ja-JP" altLang="en-US" sz="1138" dirty="0" smtClean="0">
                <a:latin typeface="Meiryo UI" panose="020B0604030504040204" pitchFamily="50" charset="-128"/>
                <a:ea typeface="Meiryo UI" panose="020B0604030504040204" pitchFamily="50" charset="-128"/>
              </a:rPr>
              <a:t>千円</a:t>
            </a:r>
            <a:r>
              <a:rPr kumimoji="1" lang="ja-JP" altLang="en-US" sz="1138" dirty="0">
                <a:latin typeface="Meiryo UI" panose="020B0604030504040204" pitchFamily="50" charset="-128"/>
                <a:ea typeface="Meiryo UI" panose="020B0604030504040204" pitchFamily="50" charset="-128"/>
              </a:rPr>
              <a:t>となりました</a:t>
            </a:r>
            <a:r>
              <a:rPr kumimoji="1" lang="ja-JP" altLang="en-US" sz="1138" dirty="0" smtClean="0">
                <a:latin typeface="Meiryo UI" panose="020B0604030504040204" pitchFamily="50" charset="-128"/>
                <a:ea typeface="Meiryo UI" panose="020B0604030504040204" pitchFamily="50" charset="-128"/>
              </a:rPr>
              <a:t>。</a:t>
            </a:r>
            <a:endParaRPr kumimoji="1" lang="en-US" altLang="ja-JP" sz="1138" dirty="0" smtClean="0">
              <a:latin typeface="Meiryo UI" panose="020B0604030504040204" pitchFamily="50" charset="-128"/>
              <a:ea typeface="Meiryo UI" panose="020B0604030504040204" pitchFamily="50" charset="-128"/>
            </a:endParaRPr>
          </a:p>
          <a:p>
            <a:pPr marL="92869" indent="0">
              <a:buNone/>
            </a:pPr>
            <a:r>
              <a:rPr lang="ja-JP" altLang="en-US" sz="1138" dirty="0">
                <a:latin typeface="Meiryo UI" panose="020B0604030504040204" pitchFamily="50" charset="-128"/>
                <a:ea typeface="Meiryo UI" panose="020B0604030504040204" pitchFamily="50" charset="-128"/>
              </a:rPr>
              <a:t>　</a:t>
            </a:r>
            <a:r>
              <a:rPr lang="ja-JP" altLang="en-US" sz="1138" dirty="0" smtClean="0">
                <a:latin typeface="Meiryo UI" panose="020B0604030504040204" pitchFamily="50" charset="-128"/>
                <a:ea typeface="Meiryo UI" panose="020B0604030504040204" pitchFamily="50" charset="-128"/>
              </a:rPr>
              <a:t>　</a:t>
            </a:r>
            <a:r>
              <a:rPr kumimoji="1" lang="ja-JP" altLang="en-US" sz="1138" dirty="0">
                <a:latin typeface="Meiryo UI" panose="020B0604030504040204" pitchFamily="50" charset="-128"/>
                <a:ea typeface="Meiryo UI" panose="020B0604030504040204" pitchFamily="50" charset="-128"/>
              </a:rPr>
              <a:t>　 </a:t>
            </a:r>
            <a:endParaRPr kumimoji="1" lang="en-US" altLang="ja-JP" sz="1138" dirty="0">
              <a:latin typeface="Meiryo UI" panose="020B0604030504040204" pitchFamily="50" charset="-128"/>
              <a:ea typeface="Meiryo UI" panose="020B0604030504040204" pitchFamily="50" charset="-128"/>
            </a:endParaRPr>
          </a:p>
          <a:p>
            <a:pPr marL="92869" indent="0">
              <a:buNone/>
            </a:pPr>
            <a:r>
              <a:rPr kumimoji="1" lang="en-US" altLang="ja-JP" sz="1138" dirty="0">
                <a:latin typeface="Meiryo UI" panose="020B0604030504040204" pitchFamily="50" charset="-128"/>
                <a:ea typeface="Meiryo UI" panose="020B0604030504040204" pitchFamily="50" charset="-128"/>
              </a:rPr>
              <a:t>3) </a:t>
            </a:r>
            <a:r>
              <a:rPr kumimoji="1" lang="ja-JP" altLang="en-US" sz="1138" dirty="0">
                <a:latin typeface="Meiryo UI" panose="020B0604030504040204" pitchFamily="50" charset="-128"/>
                <a:ea typeface="Meiryo UI" panose="020B0604030504040204" pitchFamily="50" charset="-128"/>
              </a:rPr>
              <a:t>今月の本社送金額</a:t>
            </a:r>
          </a:p>
          <a:p>
            <a:pPr marL="92869" indent="0">
              <a:buNone/>
            </a:pPr>
            <a:r>
              <a:rPr kumimoji="1" lang="ja-JP" altLang="en-US" sz="1138" dirty="0">
                <a:latin typeface="Meiryo UI" panose="020B0604030504040204" pitchFamily="50" charset="-128"/>
                <a:ea typeface="Meiryo UI" panose="020B0604030504040204" pitchFamily="50" charset="-128"/>
              </a:rPr>
              <a:t>　 南星海運</a:t>
            </a:r>
            <a:r>
              <a:rPr lang="ja-JP" altLang="en-US" sz="1138" dirty="0">
                <a:latin typeface="Meiryo UI" panose="020B0604030504040204" pitchFamily="50" charset="-128"/>
                <a:ea typeface="Meiryo UI" panose="020B0604030504040204" pitchFamily="50" charset="-128"/>
              </a:rPr>
              <a:t>－円貨：</a:t>
            </a:r>
            <a:r>
              <a:rPr lang="en-US" altLang="ja-JP" sz="1138" dirty="0">
                <a:latin typeface="Meiryo UI" panose="020B0604030504040204" pitchFamily="50" charset="-128"/>
                <a:ea typeface="Meiryo UI" panose="020B0604030504040204" pitchFamily="50" charset="-128"/>
              </a:rPr>
              <a:t>5</a:t>
            </a:r>
            <a:r>
              <a:rPr lang="ja-JP" altLang="en-US" sz="1138" dirty="0">
                <a:latin typeface="Meiryo UI" panose="020B0604030504040204" pitchFamily="50" charset="-128"/>
                <a:ea typeface="Meiryo UI" panose="020B0604030504040204" pitchFamily="50" charset="-128"/>
              </a:rPr>
              <a:t>億円</a:t>
            </a:r>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ドル貨</a:t>
            </a:r>
            <a:r>
              <a:rPr lang="ja-JP" altLang="en-US" sz="1138" dirty="0" smtClean="0">
                <a:latin typeface="Meiryo UI" panose="020B0604030504040204" pitchFamily="50" charset="-128"/>
                <a:ea typeface="Meiryo UI" panose="020B0604030504040204" pitchFamily="50" charset="-128"/>
              </a:rPr>
              <a:t>：</a:t>
            </a:r>
            <a:r>
              <a:rPr lang="en-US" altLang="ja-JP" sz="1138" dirty="0" smtClean="0">
                <a:latin typeface="Meiryo UI" panose="020B0604030504040204" pitchFamily="50" charset="-128"/>
                <a:ea typeface="Meiryo UI" panose="020B0604030504040204" pitchFamily="50" charset="-128"/>
              </a:rPr>
              <a:t>18</a:t>
            </a:r>
            <a:r>
              <a:rPr lang="ja-JP" altLang="en-US" sz="1138" dirty="0" smtClean="0">
                <a:latin typeface="Meiryo UI" panose="020B0604030504040204" pitchFamily="50" charset="-128"/>
                <a:ea typeface="Meiryo UI" panose="020B0604030504040204" pitchFamily="50" charset="-128"/>
              </a:rPr>
              <a:t>万</a:t>
            </a:r>
            <a:r>
              <a:rPr lang="ja-JP" altLang="en-US" sz="1138" dirty="0">
                <a:latin typeface="Meiryo UI" panose="020B0604030504040204" pitchFamily="50" charset="-128"/>
                <a:ea typeface="Meiryo UI" panose="020B0604030504040204" pitchFamily="50" charset="-128"/>
              </a:rPr>
              <a:t>ドル</a:t>
            </a:r>
          </a:p>
          <a:p>
            <a:pPr marL="92869" indent="0">
              <a:buNone/>
            </a:pPr>
            <a:r>
              <a:rPr kumimoji="1" lang="ja-JP" altLang="en-US" sz="1138" dirty="0">
                <a:latin typeface="Meiryo UI" panose="020B0604030504040204" pitchFamily="50" charset="-128"/>
                <a:ea typeface="Meiryo UI" panose="020B0604030504040204" pitchFamily="50" charset="-128"/>
              </a:rPr>
              <a:t>　 東暎海運－円貨</a:t>
            </a:r>
            <a:r>
              <a:rPr kumimoji="1" lang="ja-JP" altLang="en-US" sz="1138" dirty="0" smtClean="0">
                <a:latin typeface="Meiryo UI" panose="020B0604030504040204" pitchFamily="50" charset="-128"/>
                <a:ea typeface="Meiryo UI" panose="020B0604030504040204" pitchFamily="50" charset="-128"/>
              </a:rPr>
              <a:t>：</a:t>
            </a:r>
            <a:r>
              <a:rPr kumimoji="1" lang="en-US" altLang="ja-JP" sz="1138" dirty="0" smtClean="0">
                <a:latin typeface="Meiryo UI" panose="020B0604030504040204" pitchFamily="50" charset="-128"/>
                <a:ea typeface="Meiryo UI" panose="020B0604030504040204" pitchFamily="50" charset="-128"/>
              </a:rPr>
              <a:t>5</a:t>
            </a:r>
            <a:r>
              <a:rPr kumimoji="1" lang="ja-JP" altLang="en-US" sz="1138" dirty="0" smtClean="0">
                <a:latin typeface="Meiryo UI" panose="020B0604030504040204" pitchFamily="50" charset="-128"/>
                <a:ea typeface="Meiryo UI" panose="020B0604030504040204" pitchFamily="50" charset="-128"/>
              </a:rPr>
              <a:t>千万円</a:t>
            </a:r>
            <a:endParaRPr kumimoji="1" lang="ja-JP" altLang="en-US" sz="1138" dirty="0">
              <a:latin typeface="Meiryo UI" panose="020B0604030504040204" pitchFamily="50" charset="-128"/>
              <a:ea typeface="Meiryo UI" panose="020B0604030504040204" pitchFamily="50" charset="-128"/>
            </a:endParaRPr>
          </a:p>
          <a:p>
            <a:pPr marL="92869" indent="0">
              <a:buNone/>
            </a:pPr>
            <a:endParaRPr kumimoji="1" lang="ja-JP" altLang="en-US" sz="1138" dirty="0">
              <a:latin typeface="Meiryo UI" panose="020B0604030504040204" pitchFamily="50" charset="-128"/>
              <a:ea typeface="Meiryo UI" panose="020B0604030504040204" pitchFamily="50" charset="-128"/>
            </a:endParaRPr>
          </a:p>
        </p:txBody>
      </p:sp>
      <p:sp>
        <p:nvSpPr>
          <p:cNvPr id="5" name="Google Shape;84;p13"/>
          <p:cNvSpPr txBox="1">
            <a:spLocks/>
          </p:cNvSpPr>
          <p:nvPr/>
        </p:nvSpPr>
        <p:spPr>
          <a:xfrm>
            <a:off x="338560" y="616992"/>
            <a:ext cx="7840663" cy="471195"/>
          </a:xfrm>
          <a:prstGeom prst="rect">
            <a:avLst/>
          </a:prstGeom>
          <a:noFill/>
          <a:ln>
            <a:noFill/>
          </a:ln>
        </p:spPr>
        <p:txBody>
          <a:bodyPr spcFirstLastPara="1" wrap="square" lIns="74283" tIns="37131" rIns="74283" bIns="37131"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000"/>
            </a:pPr>
            <a:endParaRPr lang="ja-JP" altLang="en-US" sz="1463">
              <a:latin typeface="ＭＳ Ｐゴシック" panose="020B0600070205080204" pitchFamily="50" charset="-128"/>
              <a:ea typeface="ＭＳ Ｐゴシック" panose="020B0600070205080204" pitchFamily="50" charset="-128"/>
              <a:cs typeface="MS Mincho"/>
              <a:sym typeface="MS Mincho"/>
            </a:endParaRPr>
          </a:p>
        </p:txBody>
      </p:sp>
      <p:sp>
        <p:nvSpPr>
          <p:cNvPr id="7" name="Rectangle 3"/>
          <p:cNvSpPr>
            <a:spLocks noChangeArrowheads="1"/>
          </p:cNvSpPr>
          <p:nvPr/>
        </p:nvSpPr>
        <p:spPr bwMode="auto">
          <a:xfrm>
            <a:off x="338560" y="2420632"/>
            <a:ext cx="65" cy="276999"/>
          </a:xfrm>
          <a:prstGeom prst="rect">
            <a:avLst/>
          </a:prstGeom>
          <a:solidFill>
            <a:srgbClr val="FBFC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ja-JP" altLang="en-US"/>
          </a:p>
        </p:txBody>
      </p:sp>
      <p:sp>
        <p:nvSpPr>
          <p:cNvPr id="8" name="Rectangle 4"/>
          <p:cNvSpPr>
            <a:spLocks noChangeArrowheads="1"/>
          </p:cNvSpPr>
          <p:nvPr/>
        </p:nvSpPr>
        <p:spPr bwMode="auto">
          <a:xfrm>
            <a:off x="338560" y="2376925"/>
            <a:ext cx="65" cy="3502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defTabSz="742950" eaLnBrk="0" latinLnBrk="0" hangingPunct="0"/>
            <a:r>
              <a:rPr kumimoji="0" lang="ja-JP" altLang="ja-JP" sz="813">
                <a:solidFill>
                  <a:srgbClr val="333333"/>
                </a:solidFill>
                <a:latin typeface="Arial" panose="020B0604020202020204" pitchFamily="34" charset="0"/>
                <a:cs typeface="Arial" panose="020B0604020202020204" pitchFamily="34" charset="0"/>
              </a:rPr>
              <a:t/>
            </a:r>
            <a:br>
              <a:rPr kumimoji="0" lang="ja-JP" altLang="ja-JP" sz="813">
                <a:solidFill>
                  <a:srgbClr val="333333"/>
                </a:solidFill>
                <a:latin typeface="Arial" panose="020B0604020202020204" pitchFamily="34" charset="0"/>
                <a:cs typeface="Arial" panose="020B0604020202020204" pitchFamily="34" charset="0"/>
              </a:rPr>
            </a:br>
            <a:endParaRPr kumimoji="0" lang="ja-JP" altLang="ja-JP" sz="1463">
              <a:latin typeface="Arial" panose="020B0604020202020204" pitchFamily="34" charset="0"/>
            </a:endParaRPr>
          </a:p>
        </p:txBody>
      </p:sp>
      <p:sp>
        <p:nvSpPr>
          <p:cNvPr id="13" name="正方形/長方形 12"/>
          <p:cNvSpPr/>
          <p:nvPr/>
        </p:nvSpPr>
        <p:spPr>
          <a:xfrm>
            <a:off x="186781" y="657090"/>
            <a:ext cx="1420582" cy="369332"/>
          </a:xfrm>
          <a:prstGeom prst="rect">
            <a:avLst/>
          </a:prstGeom>
        </p:spPr>
        <p:txBody>
          <a:bodyPr wrap="none">
            <a:spAutoFit/>
          </a:bodyPr>
          <a:lstStyle/>
          <a:p>
            <a:r>
              <a:rPr kumimoji="1" lang="en-US" altLang="ja-JP" b="1">
                <a:solidFill>
                  <a:schemeClr val="bg1"/>
                </a:solidFill>
                <a:latin typeface="Meiryo UI" panose="020B0604030504040204" pitchFamily="50" charset="-128"/>
                <a:ea typeface="Meiryo UI" panose="020B0604030504040204" pitchFamily="50" charset="-128"/>
              </a:rPr>
              <a:t>1.</a:t>
            </a:r>
            <a:r>
              <a:rPr kumimoji="1" lang="ja-JP" altLang="en-US" b="1">
                <a:solidFill>
                  <a:schemeClr val="bg1"/>
                </a:solidFill>
                <a:latin typeface="Meiryo UI" panose="020B0604030504040204" pitchFamily="50" charset="-128"/>
                <a:ea typeface="Meiryo UI" panose="020B0604030504040204" pitchFamily="50" charset="-128"/>
              </a:rPr>
              <a:t> 経理報告</a:t>
            </a:r>
            <a:endParaRPr lang="ja-JP" altLang="en-US">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1.</a:t>
            </a:r>
            <a:r>
              <a:rPr lang="ja-JP" altLang="en-US" b="1" dirty="0" smtClean="0">
                <a:latin typeface="ＭＳ Ｐゴシック" panose="020B0600070205080204" pitchFamily="50" charset="-128"/>
                <a:ea typeface="ＭＳ Ｐゴシック" panose="020B0600070205080204" pitchFamily="50" charset="-128"/>
              </a:rPr>
              <a:t> 経理</a:t>
            </a:r>
            <a:r>
              <a:rPr lang="ja-JP" altLang="en-US" b="1" dirty="0">
                <a:latin typeface="ＭＳ Ｐゴシック" panose="020B0600070205080204" pitchFamily="50" charset="-128"/>
                <a:ea typeface="ＭＳ Ｐゴシック" panose="020B0600070205080204" pitchFamily="50" charset="-128"/>
              </a:rPr>
              <a:t>報告</a:t>
            </a:r>
          </a:p>
        </p:txBody>
      </p:sp>
      <p:sp>
        <p:nvSpPr>
          <p:cNvPr id="4" name="スライド番号プレースホルダー 3"/>
          <p:cNvSpPr>
            <a:spLocks noGrp="1"/>
          </p:cNvSpPr>
          <p:nvPr>
            <p:ph type="sldNum" sz="quarter" idx="10"/>
          </p:nvPr>
        </p:nvSpPr>
        <p:spPr/>
        <p:txBody>
          <a:bodyPr/>
          <a:lstStyle/>
          <a:p>
            <a:fld id="{17DB97F5-D030-4A96-A351-AB02769B6959}" type="slidenum">
              <a:rPr lang="ko-KR" altLang="en-US" smtClean="0"/>
              <a:pPr/>
              <a:t>4</a:t>
            </a:fld>
            <a:endParaRPr lang="ko-KR" altLang="en-US" dirty="0"/>
          </a:p>
        </p:txBody>
      </p:sp>
    </p:spTree>
    <p:extLst>
      <p:ext uri="{BB962C8B-B14F-4D97-AF65-F5344CB8AC3E}">
        <p14:creationId xmlns:p14="http://schemas.microsoft.com/office/powerpoint/2010/main" val="712756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026013538"/>
              </p:ext>
            </p:extLst>
          </p:nvPr>
        </p:nvGraphicFramePr>
        <p:xfrm>
          <a:off x="120048" y="1482622"/>
          <a:ext cx="9656216" cy="2378426"/>
        </p:xfrm>
        <a:graphic>
          <a:graphicData uri="http://schemas.openxmlformats.org/drawingml/2006/table">
            <a:tbl>
              <a:tblPr firstRow="1">
                <a:tableStyleId>{F2DE63D5-997A-4646-A377-4702673A728D}</a:tableStyleId>
              </a:tblPr>
              <a:tblGrid>
                <a:gridCol w="576064">
                  <a:extLst>
                    <a:ext uri="{9D8B030D-6E8A-4147-A177-3AD203B41FA5}">
                      <a16:colId xmlns:a16="http://schemas.microsoft.com/office/drawing/2014/main" val="3095511502"/>
                    </a:ext>
                  </a:extLst>
                </a:gridCol>
                <a:gridCol w="4608512">
                  <a:extLst>
                    <a:ext uri="{9D8B030D-6E8A-4147-A177-3AD203B41FA5}">
                      <a16:colId xmlns:a16="http://schemas.microsoft.com/office/drawing/2014/main" val="648480177"/>
                    </a:ext>
                  </a:extLst>
                </a:gridCol>
                <a:gridCol w="2592288">
                  <a:extLst>
                    <a:ext uri="{9D8B030D-6E8A-4147-A177-3AD203B41FA5}">
                      <a16:colId xmlns:a16="http://schemas.microsoft.com/office/drawing/2014/main" val="3164792214"/>
                    </a:ext>
                  </a:extLst>
                </a:gridCol>
                <a:gridCol w="1879352">
                  <a:extLst>
                    <a:ext uri="{9D8B030D-6E8A-4147-A177-3AD203B41FA5}">
                      <a16:colId xmlns:a16="http://schemas.microsoft.com/office/drawing/2014/main" val="1781547434"/>
                    </a:ext>
                  </a:extLst>
                </a:gridCol>
              </a:tblGrid>
              <a:tr h="0">
                <a:tc grid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smtClean="0">
                          <a:latin typeface="Meiryo UI" panose="020B0604030504040204" pitchFamily="50" charset="-128"/>
                          <a:ea typeface="Meiryo UI" panose="020B0604030504040204" pitchFamily="50" charset="-128"/>
                        </a:rPr>
                        <a:t>目的：顧客の利便性・満足度を向上させるともに、社内有人対応の削減を目指す</a:t>
                      </a:r>
                      <a:endParaRPr kumimoji="1" lang="en-US" altLang="ja-JP" sz="900" b="0" u="none"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sz="9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en-US" altLang="ja-JP" sz="900" b="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586645527"/>
                  </a:ext>
                </a:extLst>
              </a:tr>
              <a:tr h="0">
                <a:tc>
                  <a:txBody>
                    <a:bodyPr/>
                    <a:lstStyle/>
                    <a:p>
                      <a:r>
                        <a:rPr kumimoji="1" lang="ja-JP" altLang="en-US" sz="900" dirty="0" smtClean="0">
                          <a:latin typeface="Meiryo UI" panose="020B0604030504040204" pitchFamily="50" charset="-128"/>
                          <a:ea typeface="Meiryo UI" panose="020B0604030504040204" pitchFamily="50" charset="-128"/>
                        </a:rPr>
                        <a:t>担当者</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進行状況 </a:t>
                      </a:r>
                      <a:r>
                        <a:rPr kumimoji="1" lang="en-US" altLang="ja-JP" sz="900" dirty="0" smtClean="0">
                          <a:latin typeface="Meiryo UI" panose="020B0604030504040204" pitchFamily="50" charset="-128"/>
                          <a:ea typeface="Meiryo UI" panose="020B0604030504040204" pitchFamily="50" charset="-128"/>
                        </a:rPr>
                        <a:t>2-3</a:t>
                      </a:r>
                      <a:r>
                        <a:rPr kumimoji="1" lang="ja-JP" altLang="en-US" sz="900" dirty="0" smtClean="0">
                          <a:latin typeface="Meiryo UI" panose="020B0604030504040204" pitchFamily="50" charset="-128"/>
                          <a:ea typeface="Meiryo UI" panose="020B0604030504040204" pitchFamily="50" charset="-128"/>
                        </a:rPr>
                        <a:t>月 </a:t>
                      </a:r>
                      <a:r>
                        <a:rPr kumimoji="1" lang="en-US" altLang="ja-JP" sz="900" dirty="0" smtClean="0">
                          <a:latin typeface="Meiryo UI" panose="020B0604030504040204" pitchFamily="50" charset="-128"/>
                          <a:ea typeface="Meiryo UI" panose="020B0604030504040204" pitchFamily="50" charset="-128"/>
                        </a:rPr>
                        <a:t>(3/12</a:t>
                      </a:r>
                      <a:r>
                        <a:rPr kumimoji="1" lang="ja-JP" altLang="en-US" sz="900" dirty="0" smtClean="0">
                          <a:latin typeface="Meiryo UI" panose="020B0604030504040204" pitchFamily="50" charset="-128"/>
                          <a:ea typeface="Meiryo UI" panose="020B0604030504040204" pitchFamily="50" charset="-128"/>
                        </a:rPr>
                        <a:t>時点</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実施内容</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予定・備考</a:t>
                      </a:r>
                      <a:endParaRPr kumimoji="1" lang="en-US" altLang="ja-JP" sz="900" b="0" dirty="0" smtClean="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878196"/>
                  </a:ext>
                </a:extLst>
              </a:tr>
              <a:tr h="1921226">
                <a:tc>
                  <a:txBody>
                    <a:bodyPr/>
                    <a:lstStyle/>
                    <a:p>
                      <a:r>
                        <a:rPr kumimoji="1" lang="ja-JP" altLang="en-US" sz="800" dirty="0" smtClean="0">
                          <a:latin typeface="Meiryo UI" panose="020B0604030504040204" pitchFamily="50" charset="-128"/>
                          <a:ea typeface="Meiryo UI" panose="020B0604030504040204" pitchFamily="50" charset="-128"/>
                        </a:rPr>
                        <a:t>中居林</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岡野</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US" altLang="ja-JP" sz="800" b="0" baseline="0" dirty="0" smtClean="0">
                        <a:solidFill>
                          <a:srgbClr val="0000FF"/>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rPr>
                        <a:t>▼各種自動配信メール整備</a:t>
                      </a: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rPr>
                        <a:t>・輸出および</a:t>
                      </a:r>
                      <a:r>
                        <a:rPr lang="en-US" altLang="ja-JP" sz="900" dirty="0" smtClean="0">
                          <a:latin typeface="Meiryo UI" panose="020B0604030504040204" pitchFamily="50" charset="-128"/>
                          <a:ea typeface="Meiryo UI" panose="020B0604030504040204" pitchFamily="50" charset="-128"/>
                        </a:rPr>
                        <a:t>BKG</a:t>
                      </a:r>
                      <a:r>
                        <a:rPr lang="ja-JP" altLang="en-US" sz="900" dirty="0" smtClean="0">
                          <a:latin typeface="Meiryo UI" panose="020B0604030504040204" pitchFamily="50" charset="-128"/>
                          <a:ea typeface="Meiryo UI" panose="020B0604030504040204" pitchFamily="50" charset="-128"/>
                        </a:rPr>
                        <a:t>パート：完了</a:t>
                      </a:r>
                      <a:endParaRPr lang="en-US" altLang="ja-JP" sz="90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B/L</a:t>
                      </a:r>
                      <a:r>
                        <a:rPr lang="ja-JP" altLang="en-US" sz="900" dirty="0" smtClean="0">
                          <a:latin typeface="Meiryo UI" panose="020B0604030504040204" pitchFamily="50" charset="-128"/>
                          <a:ea typeface="Meiryo UI" panose="020B0604030504040204" pitchFamily="50" charset="-128"/>
                        </a:rPr>
                        <a:t>パート：</a:t>
                      </a:r>
                      <a:endParaRPr lang="en-US" altLang="ja-JP" sz="90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①</a:t>
                      </a:r>
                      <a:r>
                        <a:rPr lang="en-US" altLang="ja-JP" sz="900" baseline="0" dirty="0" smtClean="0">
                          <a:latin typeface="Meiryo UI" panose="020B0604030504040204" pitchFamily="50" charset="-128"/>
                          <a:ea typeface="Meiryo UI" panose="020B0604030504040204" pitchFamily="50" charset="-128"/>
                        </a:rPr>
                        <a:t>B/L</a:t>
                      </a:r>
                      <a:r>
                        <a:rPr lang="ja-JP" altLang="en-US" sz="900" baseline="0" dirty="0" smtClean="0">
                          <a:latin typeface="Meiryo UI" panose="020B0604030504040204" pitchFamily="50" charset="-128"/>
                          <a:ea typeface="Meiryo UI" panose="020B0604030504040204" pitchFamily="50" charset="-128"/>
                        </a:rPr>
                        <a:t>訂正完了通知メール和訳 </a:t>
                      </a:r>
                      <a:r>
                        <a:rPr lang="en-US" altLang="ja-JP" sz="900" baseline="0" dirty="0" smtClean="0">
                          <a:latin typeface="Meiryo UI" panose="020B0604030504040204" pitchFamily="50" charset="-128"/>
                          <a:ea typeface="Meiryo UI" panose="020B0604030504040204" pitchFamily="50" charset="-128"/>
                        </a:rPr>
                        <a:t>(</a:t>
                      </a:r>
                      <a:r>
                        <a:rPr lang="ja-JP" altLang="en-US" sz="900" baseline="0" dirty="0" smtClean="0">
                          <a:latin typeface="Meiryo UI" panose="020B0604030504040204" pitchFamily="50" charset="-128"/>
                          <a:ea typeface="Meiryo UI" panose="020B0604030504040204" pitchFamily="50" charset="-128"/>
                        </a:rPr>
                        <a:t>完了</a:t>
                      </a:r>
                      <a:r>
                        <a:rPr lang="en-US" altLang="ja-JP" sz="900" baseline="0" dirty="0" smtClean="0">
                          <a:latin typeface="Meiryo UI" panose="020B0604030504040204" pitchFamily="50" charset="-128"/>
                          <a:ea typeface="Meiryo UI" panose="020B0604030504040204" pitchFamily="50" charset="-128"/>
                        </a:rPr>
                        <a:t>)</a:t>
                      </a: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②</a:t>
                      </a:r>
                      <a:r>
                        <a:rPr lang="en-US" altLang="ja-JP" sz="900" baseline="0" dirty="0" smtClean="0">
                          <a:latin typeface="Meiryo UI" panose="020B0604030504040204" pitchFamily="50" charset="-128"/>
                          <a:ea typeface="Meiryo UI" panose="020B0604030504040204" pitchFamily="50" charset="-128"/>
                        </a:rPr>
                        <a:t>B/L</a:t>
                      </a:r>
                      <a:r>
                        <a:rPr lang="ja-JP" altLang="en-US" sz="900" baseline="0" dirty="0" smtClean="0">
                          <a:latin typeface="Meiryo UI" panose="020B0604030504040204" pitchFamily="50" charset="-128"/>
                          <a:ea typeface="Meiryo UI" panose="020B0604030504040204" pitchFamily="50" charset="-128"/>
                        </a:rPr>
                        <a:t>訂正受付完了通知メール開発</a:t>
                      </a:r>
                      <a:endParaRPr lang="en-US" altLang="ja-JP" sz="900" baseline="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③</a:t>
                      </a:r>
                      <a:r>
                        <a:rPr lang="en-US" altLang="ja-JP" sz="900" baseline="0" dirty="0" smtClean="0">
                          <a:latin typeface="Meiryo UI" panose="020B0604030504040204" pitchFamily="50" charset="-128"/>
                          <a:ea typeface="Meiryo UI" panose="020B0604030504040204" pitchFamily="50" charset="-128"/>
                        </a:rPr>
                        <a:t>B/L</a:t>
                      </a:r>
                      <a:r>
                        <a:rPr lang="ja-JP" altLang="en-US" sz="900" baseline="0" dirty="0" smtClean="0">
                          <a:latin typeface="Meiryo UI" panose="020B0604030504040204" pitchFamily="50" charset="-128"/>
                          <a:ea typeface="Meiryo UI" panose="020B0604030504040204" pitchFamily="50" charset="-128"/>
                        </a:rPr>
                        <a:t>発行要請受付完了通知メール開発</a:t>
                      </a:r>
                      <a:endParaRPr lang="en-US" altLang="ja-JP" sz="900" baseline="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④サレンダー処理完了通知メール開発</a:t>
                      </a:r>
                      <a:endParaRPr lang="en-US" altLang="ja-JP" sz="900" baseline="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lang="en-US" altLang="ja-JP" sz="900" baseline="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 ②③④については当面</a:t>
                      </a:r>
                      <a:r>
                        <a:rPr lang="en-US" altLang="ja-JP" sz="900" baseline="0" dirty="0" smtClean="0">
                          <a:latin typeface="Meiryo UI" panose="020B0604030504040204" pitchFamily="50" charset="-128"/>
                          <a:ea typeface="Meiryo UI" panose="020B0604030504040204" pitchFamily="50" charset="-128"/>
                        </a:rPr>
                        <a:t>ICON</a:t>
                      </a:r>
                      <a:r>
                        <a:rPr lang="ja-JP" altLang="en-US" sz="900" baseline="0" dirty="0" smtClean="0">
                          <a:latin typeface="Meiryo UI" panose="020B0604030504040204" pitchFamily="50" charset="-128"/>
                          <a:ea typeface="Meiryo UI" panose="020B0604030504040204" pitchFamily="50" charset="-128"/>
                        </a:rPr>
                        <a:t>機能を活用し、</a:t>
                      </a:r>
                      <a:endParaRPr lang="en-US" altLang="ja-JP" sz="900" baseline="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メール配信開発については一時見送り。</a:t>
                      </a:r>
                      <a:endParaRPr lang="en-US" altLang="ja-JP" sz="900" baseline="0" dirty="0" smtClean="0">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aseline="0" dirty="0" smtClean="0">
                          <a:latin typeface="Meiryo UI" panose="020B0604030504040204" pitchFamily="50" charset="-128"/>
                          <a:ea typeface="Meiryo UI" panose="020B0604030504040204" pitchFamily="50" charset="-128"/>
                        </a:rPr>
                        <a:t>詳細は下記のとおり。</a:t>
                      </a:r>
                      <a:endParaRPr lang="en-US" altLang="ja-JP" sz="900" b="0" baseline="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▼各種自動配信メール整備　</a:t>
                      </a: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baseline="0" dirty="0" smtClean="0">
                          <a:latin typeface="Meiryo UI" panose="020B0604030504040204" pitchFamily="50" charset="-128"/>
                          <a:ea typeface="Meiryo UI" panose="020B0604030504040204" pitchFamily="50" charset="-128"/>
                        </a:rPr>
                        <a:t>・</a:t>
                      </a:r>
                      <a:r>
                        <a:rPr kumimoji="1" lang="en-US" altLang="ja-JP" sz="900" baseline="0" dirty="0" smtClean="0">
                          <a:latin typeface="Meiryo UI" panose="020B0604030504040204" pitchFamily="50" charset="-128"/>
                          <a:ea typeface="Meiryo UI" panose="020B0604030504040204" pitchFamily="50" charset="-128"/>
                        </a:rPr>
                        <a:t>F/T</a:t>
                      </a:r>
                      <a:r>
                        <a:rPr kumimoji="1" lang="ja-JP" altLang="en-US" sz="900" baseline="0" dirty="0" smtClean="0">
                          <a:latin typeface="Meiryo UI" panose="020B0604030504040204" pitchFamily="50" charset="-128"/>
                          <a:ea typeface="Meiryo UI" panose="020B0604030504040204" pitchFamily="50" charset="-128"/>
                        </a:rPr>
                        <a:t>パート、</a:t>
                      </a:r>
                      <a:r>
                        <a:rPr kumimoji="1" lang="en-US" altLang="ja-JP" sz="900" baseline="0" dirty="0" smtClean="0">
                          <a:latin typeface="Meiryo UI" panose="020B0604030504040204" pitchFamily="50" charset="-128"/>
                          <a:ea typeface="Meiryo UI" panose="020B0604030504040204" pitchFamily="50" charset="-128"/>
                        </a:rPr>
                        <a:t>T/S</a:t>
                      </a:r>
                      <a:r>
                        <a:rPr kumimoji="1" lang="ja-JP" altLang="en-US" sz="900" baseline="0" dirty="0" smtClean="0">
                          <a:latin typeface="Meiryo UI" panose="020B0604030504040204" pitchFamily="50" charset="-128"/>
                          <a:ea typeface="Meiryo UI" panose="020B0604030504040204" pitchFamily="50" charset="-128"/>
                        </a:rPr>
                        <a:t>パート検証予定</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526818"/>
                  </a:ext>
                </a:extLst>
              </a:tr>
            </a:tbl>
          </a:graphicData>
        </a:graphic>
      </p:graphicFrame>
      <p:sp>
        <p:nvSpPr>
          <p:cNvPr id="19" name="正方形/長方形 18"/>
          <p:cNvSpPr/>
          <p:nvPr/>
        </p:nvSpPr>
        <p:spPr>
          <a:xfrm>
            <a:off x="128464" y="116632"/>
            <a:ext cx="9656216" cy="369332"/>
          </a:xfrm>
          <a:prstGeom prst="rect">
            <a:avLst/>
          </a:prstGeom>
        </p:spPr>
        <p:txBody>
          <a:bodyPr wrap="square">
            <a:spAutoFit/>
          </a:bodyPr>
          <a:lstStyle/>
          <a:p>
            <a:r>
              <a:rPr lang="en-US" altLang="ja-JP" b="1" dirty="0">
                <a:latin typeface="ＭＳ Ｐゴシック" panose="020B0600070205080204" pitchFamily="50" charset="-128"/>
                <a:ea typeface="ＭＳ Ｐゴシック" panose="020B0600070205080204" pitchFamily="50" charset="-128"/>
              </a:rPr>
              <a:t>2</a:t>
            </a:r>
            <a:r>
              <a:rPr lang="en-US" altLang="ja-JP" b="1" dirty="0" smtClean="0">
                <a:latin typeface="ＭＳ Ｐゴシック" panose="020B0600070205080204" pitchFamily="50" charset="-128"/>
                <a:ea typeface="ＭＳ Ｐゴシック" panose="020B0600070205080204" pitchFamily="50" charset="-128"/>
              </a:rPr>
              <a:t>. </a:t>
            </a:r>
            <a:r>
              <a:rPr lang="en-US" altLang="ja-JP" b="1" dirty="0">
                <a:latin typeface="ＭＳ Ｐゴシック" panose="020B0600070205080204" pitchFamily="50" charset="-128"/>
                <a:ea typeface="ＭＳ Ｐゴシック" panose="020B0600070205080204" pitchFamily="50" charset="-128"/>
              </a:rPr>
              <a:t>CS</a:t>
            </a:r>
            <a:r>
              <a:rPr lang="ja-JP" altLang="en-US" b="1" dirty="0">
                <a:latin typeface="ＭＳ Ｐゴシック" panose="020B0600070205080204" pitchFamily="50" charset="-128"/>
                <a:ea typeface="ＭＳ Ｐゴシック" panose="020B0600070205080204" pitchFamily="50" charset="-128"/>
              </a:rPr>
              <a:t>報告 － </a:t>
            </a:r>
            <a:r>
              <a:rPr lang="en-US" altLang="ja-JP" sz="1700" b="1" dirty="0" smtClean="0">
                <a:latin typeface="ＭＳ Ｐゴシック" panose="020B0600070205080204" pitchFamily="50" charset="-128"/>
                <a:ea typeface="ＭＳ Ｐゴシック" panose="020B0600070205080204" pitchFamily="50" charset="-128"/>
              </a:rPr>
              <a:t>2024</a:t>
            </a:r>
            <a:r>
              <a:rPr lang="ja-JP" altLang="en-US" sz="1700" b="1" dirty="0" smtClean="0">
                <a:latin typeface="ＭＳ Ｐゴシック" panose="020B0600070205080204" pitchFamily="50" charset="-128"/>
                <a:ea typeface="ＭＳ Ｐゴシック" panose="020B0600070205080204" pitchFamily="50" charset="-128"/>
              </a:rPr>
              <a:t>年</a:t>
            </a:r>
            <a:r>
              <a:rPr lang="en-US" altLang="ja-JP" sz="1700" b="1" dirty="0" smtClean="0">
                <a:latin typeface="ＭＳ Ｐゴシック" panose="020B0600070205080204" pitchFamily="50" charset="-128"/>
                <a:ea typeface="ＭＳ Ｐゴシック" panose="020B0600070205080204" pitchFamily="50" charset="-128"/>
              </a:rPr>
              <a:t>3</a:t>
            </a:r>
            <a:r>
              <a:rPr lang="ja-JP" altLang="en-US" sz="1700" b="1" dirty="0" smtClean="0">
                <a:latin typeface="ＭＳ Ｐゴシック" panose="020B0600070205080204" pitchFamily="50" charset="-128"/>
                <a:ea typeface="ＭＳ Ｐゴシック" panose="020B0600070205080204" pitchFamily="50" charset="-128"/>
              </a:rPr>
              <a:t>月 </a:t>
            </a:r>
            <a:r>
              <a:rPr lang="en-US" altLang="ja-JP" sz="1700" b="1" dirty="0">
                <a:latin typeface="ＭＳ Ｐゴシック" panose="020B0600070205080204" pitchFamily="50" charset="-128"/>
                <a:ea typeface="ＭＳ Ｐゴシック" panose="020B0600070205080204" pitchFamily="50" charset="-128"/>
              </a:rPr>
              <a:t>ICT</a:t>
            </a:r>
            <a:r>
              <a:rPr lang="ja-JP" altLang="en-US" sz="1700" b="1" dirty="0">
                <a:latin typeface="ＭＳ Ｐゴシック" panose="020B0600070205080204" pitchFamily="50" charset="-128"/>
                <a:ea typeface="ＭＳ Ｐゴシック" panose="020B0600070205080204" pitchFamily="50" charset="-128"/>
              </a:rPr>
              <a:t>利活用 </a:t>
            </a:r>
            <a:r>
              <a:rPr lang="en-US" altLang="ja-JP" sz="1700" b="1" dirty="0">
                <a:latin typeface="ＭＳ Ｐゴシック" panose="020B0600070205080204" pitchFamily="50" charset="-128"/>
                <a:ea typeface="ＭＳ Ｐゴシック" panose="020B0600070205080204" pitchFamily="50" charset="-128"/>
              </a:rPr>
              <a:t>/ e-Service+ </a:t>
            </a:r>
            <a:r>
              <a:rPr lang="ja-JP" altLang="en-US" sz="1700" b="1" dirty="0" smtClean="0">
                <a:latin typeface="ＭＳ Ｐゴシック" panose="020B0600070205080204" pitchFamily="50" charset="-128"/>
                <a:ea typeface="ＭＳ Ｐゴシック" panose="020B0600070205080204" pitchFamily="50" charset="-128"/>
              </a:rPr>
              <a:t>最適化</a:t>
            </a:r>
            <a:endParaRPr lang="ja-JP" altLang="en-US" sz="1700" b="1" dirty="0">
              <a:latin typeface="ＭＳ Ｐゴシック" panose="020B0600070205080204" pitchFamily="50" charset="-128"/>
              <a:ea typeface="ＭＳ Ｐゴシック" panose="020B0600070205080204" pitchFamily="50" charset="-128"/>
            </a:endParaRPr>
          </a:p>
        </p:txBody>
      </p:sp>
      <p:sp>
        <p:nvSpPr>
          <p:cNvPr id="9" name="スライド番号プレースホルダー 8"/>
          <p:cNvSpPr>
            <a:spLocks noGrp="1"/>
          </p:cNvSpPr>
          <p:nvPr>
            <p:ph type="sldNum" sz="quarter" idx="10"/>
          </p:nvPr>
        </p:nvSpPr>
        <p:spPr/>
        <p:txBody>
          <a:bodyPr/>
          <a:lstStyle/>
          <a:p>
            <a:fld id="{17DB97F5-D030-4A96-A351-AB02769B6959}" type="slidenum">
              <a:rPr lang="ko-KR" altLang="en-US" smtClean="0"/>
              <a:pPr/>
              <a:t>5</a:t>
            </a:fld>
            <a:endParaRPr lang="ko-KR" altLang="en-US" dirty="0"/>
          </a:p>
        </p:txBody>
      </p:sp>
      <p:graphicFrame>
        <p:nvGraphicFramePr>
          <p:cNvPr id="15" name="表 14"/>
          <p:cNvGraphicFramePr>
            <a:graphicFrameLocks noGrp="1"/>
          </p:cNvGraphicFramePr>
          <p:nvPr>
            <p:extLst>
              <p:ext uri="{D42A27DB-BD31-4B8C-83A1-F6EECF244321}">
                <p14:modId xmlns:p14="http://schemas.microsoft.com/office/powerpoint/2010/main" val="3409553664"/>
              </p:ext>
            </p:extLst>
          </p:nvPr>
        </p:nvGraphicFramePr>
        <p:xfrm>
          <a:off x="723361" y="3020990"/>
          <a:ext cx="4229639" cy="768050"/>
        </p:xfrm>
        <a:graphic>
          <a:graphicData uri="http://schemas.openxmlformats.org/drawingml/2006/table">
            <a:tbl>
              <a:tblPr firstRow="1">
                <a:tableStyleId>{F5AB1C69-6EDB-4FF4-983F-18BD219EF322}</a:tableStyleId>
              </a:tblPr>
              <a:tblGrid>
                <a:gridCol w="620552">
                  <a:extLst>
                    <a:ext uri="{9D8B030D-6E8A-4147-A177-3AD203B41FA5}">
                      <a16:colId xmlns:a16="http://schemas.microsoft.com/office/drawing/2014/main" val="2001491999"/>
                    </a:ext>
                  </a:extLst>
                </a:gridCol>
                <a:gridCol w="1583800">
                  <a:extLst>
                    <a:ext uri="{9D8B030D-6E8A-4147-A177-3AD203B41FA5}">
                      <a16:colId xmlns:a16="http://schemas.microsoft.com/office/drawing/2014/main" val="462640814"/>
                    </a:ext>
                  </a:extLst>
                </a:gridCol>
                <a:gridCol w="790356">
                  <a:extLst>
                    <a:ext uri="{9D8B030D-6E8A-4147-A177-3AD203B41FA5}">
                      <a16:colId xmlns:a16="http://schemas.microsoft.com/office/drawing/2014/main" val="4163962612"/>
                    </a:ext>
                  </a:extLst>
                </a:gridCol>
                <a:gridCol w="1234931">
                  <a:extLst>
                    <a:ext uri="{9D8B030D-6E8A-4147-A177-3AD203B41FA5}">
                      <a16:colId xmlns:a16="http://schemas.microsoft.com/office/drawing/2014/main" val="4973882"/>
                    </a:ext>
                  </a:extLst>
                </a:gridCol>
              </a:tblGrid>
              <a:tr h="153610">
                <a:tc>
                  <a:txBody>
                    <a:bodyPr/>
                    <a:lstStyle/>
                    <a:p>
                      <a:pPr algn="ctr" fontAlgn="ctr"/>
                      <a:r>
                        <a:rPr lang="en-US" sz="800" u="none" strike="noStrike">
                          <a:effectLst/>
                          <a:latin typeface="Meiryo UI" panose="020B0604030504040204" pitchFamily="50" charset="-128"/>
                          <a:ea typeface="Meiryo UI" panose="020B0604030504040204" pitchFamily="50" charset="-128"/>
                        </a:rPr>
                        <a:t>Team</a:t>
                      </a:r>
                      <a:endParaRPr lang="en-US" sz="800" b="1" i="0" u="none" strike="noStrike">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800" u="none" strike="noStrike" dirty="0">
                          <a:effectLst/>
                          <a:latin typeface="Meiryo UI" panose="020B0604030504040204" pitchFamily="50" charset="-128"/>
                          <a:ea typeface="Meiryo UI" panose="020B0604030504040204" pitchFamily="50" charset="-128"/>
                        </a:rPr>
                        <a:t>Category</a:t>
                      </a:r>
                      <a:endParaRPr lang="en-US" sz="8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800" u="none" strike="noStrike" dirty="0">
                          <a:effectLst/>
                          <a:latin typeface="Meiryo UI" panose="020B0604030504040204" pitchFamily="50" charset="-128"/>
                          <a:ea typeface="Meiryo UI" panose="020B0604030504040204" pitchFamily="50" charset="-128"/>
                        </a:rPr>
                        <a:t>Total count</a:t>
                      </a:r>
                      <a:endParaRPr lang="en-US" sz="8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800" u="none" strike="noStrike" dirty="0">
                          <a:effectLst/>
                          <a:latin typeface="Meiryo UI" panose="020B0604030504040204" pitchFamily="50" charset="-128"/>
                          <a:ea typeface="Meiryo UI" panose="020B0604030504040204" pitchFamily="50" charset="-128"/>
                        </a:rPr>
                        <a:t>Results</a:t>
                      </a:r>
                      <a:endParaRPr lang="en-US" sz="8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441601009"/>
                  </a:ext>
                </a:extLst>
              </a:tr>
              <a:tr h="153610">
                <a:tc>
                  <a:txBody>
                    <a:bodyPr/>
                    <a:lstStyle/>
                    <a:p>
                      <a:pPr algn="ctr" fontAlgn="ctr"/>
                      <a:r>
                        <a:rPr lang="en-US" sz="800" u="none" strike="noStrike">
                          <a:effectLst/>
                          <a:latin typeface="Meiryo UI" panose="020B0604030504040204" pitchFamily="50" charset="-128"/>
                          <a:ea typeface="Meiryo UI" panose="020B0604030504040204" pitchFamily="50" charset="-128"/>
                        </a:rPr>
                        <a:t>CS EXP</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en-US" sz="800" u="none" strike="noStrike" dirty="0">
                          <a:effectLst/>
                          <a:latin typeface="Meiryo UI" panose="020B0604030504040204" pitchFamily="50" charset="-128"/>
                          <a:ea typeface="Meiryo UI" panose="020B0604030504040204" pitchFamily="50" charset="-128"/>
                        </a:rPr>
                        <a:t>Membership, BKG, Export</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smtClean="0">
                          <a:effectLst/>
                          <a:latin typeface="Meiryo UI" panose="020B0604030504040204" pitchFamily="50" charset="-128"/>
                          <a:ea typeface="Meiryo UI" panose="020B0604030504040204" pitchFamily="50" charset="-128"/>
                        </a:rPr>
                        <a:t>85(±0)</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完了</a:t>
                      </a:r>
                      <a:r>
                        <a:rPr lang="en-US" altLang="ja-JP" sz="800" u="none" strike="noStrike" dirty="0" smtClean="0">
                          <a:effectLst/>
                          <a:latin typeface="Meiryo UI" panose="020B0604030504040204" pitchFamily="50" charset="-128"/>
                          <a:ea typeface="Meiryo UI" panose="020B0604030504040204" pitchFamily="50" charset="-128"/>
                        </a:rPr>
                        <a:t>78, </a:t>
                      </a:r>
                      <a:r>
                        <a:rPr lang="ja-JP" altLang="en-US" sz="800" u="none" strike="noStrike" dirty="0">
                          <a:effectLst/>
                          <a:latin typeface="Meiryo UI" panose="020B0604030504040204" pitchFamily="50" charset="-128"/>
                          <a:ea typeface="Meiryo UI" panose="020B0604030504040204" pitchFamily="50" charset="-128"/>
                        </a:rPr>
                        <a:t>不可</a:t>
                      </a:r>
                      <a:r>
                        <a:rPr lang="en-US" altLang="ja-JP" sz="800" u="none" strike="noStrike" dirty="0">
                          <a:effectLst/>
                          <a:latin typeface="Meiryo UI" panose="020B0604030504040204" pitchFamily="50" charset="-128"/>
                          <a:ea typeface="Meiryo UI" panose="020B0604030504040204" pitchFamily="50" charset="-128"/>
                        </a:rPr>
                        <a:t>2, </a:t>
                      </a:r>
                      <a:r>
                        <a:rPr lang="ja-JP" altLang="en-US" sz="800" u="none" strike="noStrike" dirty="0" smtClean="0">
                          <a:effectLst/>
                          <a:latin typeface="Meiryo UI" panose="020B0604030504040204" pitchFamily="50" charset="-128"/>
                          <a:ea typeface="Meiryo UI" panose="020B0604030504040204" pitchFamily="50" charset="-128"/>
                        </a:rPr>
                        <a:t>継続</a:t>
                      </a:r>
                      <a:r>
                        <a:rPr lang="en-US" altLang="ja-JP" sz="800" u="none" strike="noStrike" dirty="0" smtClean="0">
                          <a:effectLst/>
                          <a:latin typeface="Meiryo UI" panose="020B0604030504040204" pitchFamily="50" charset="-128"/>
                          <a:ea typeface="Meiryo UI" panose="020B0604030504040204" pitchFamily="50" charset="-128"/>
                        </a:rPr>
                        <a:t>5</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235257529"/>
                  </a:ext>
                </a:extLst>
              </a:tr>
              <a:tr h="153610">
                <a:tc>
                  <a:txBody>
                    <a:bodyPr/>
                    <a:lstStyle/>
                    <a:p>
                      <a:pPr algn="ctr" fontAlgn="ctr"/>
                      <a:r>
                        <a:rPr lang="en-US" sz="800" u="none" strike="noStrike">
                          <a:effectLst/>
                          <a:latin typeface="Meiryo UI" panose="020B0604030504040204" pitchFamily="50" charset="-128"/>
                          <a:ea typeface="Meiryo UI" panose="020B0604030504040204" pitchFamily="50" charset="-128"/>
                        </a:rPr>
                        <a:t>CS IMP</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en-US" sz="800" u="none" strike="noStrike" dirty="0">
                          <a:effectLst/>
                          <a:latin typeface="Meiryo UI" panose="020B0604030504040204" pitchFamily="50" charset="-128"/>
                          <a:ea typeface="Meiryo UI" panose="020B0604030504040204" pitchFamily="50" charset="-128"/>
                        </a:rPr>
                        <a:t>B/L, Import</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smtClean="0">
                          <a:effectLst/>
                          <a:latin typeface="Meiryo UI" panose="020B0604030504040204" pitchFamily="50" charset="-128"/>
                          <a:ea typeface="Meiryo UI" panose="020B0604030504040204" pitchFamily="50" charset="-128"/>
                        </a:rPr>
                        <a:t>14(+3)</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rPr>
                        <a:t>完了</a:t>
                      </a:r>
                      <a:r>
                        <a:rPr lang="en-US" altLang="ja-JP" sz="800" u="none" strike="noStrike" dirty="0" smtClean="0">
                          <a:effectLst/>
                          <a:latin typeface="Meiryo UI" panose="020B0604030504040204" pitchFamily="50" charset="-128"/>
                          <a:ea typeface="Meiryo UI" panose="020B0604030504040204" pitchFamily="50" charset="-128"/>
                        </a:rPr>
                        <a:t>10, </a:t>
                      </a:r>
                      <a:r>
                        <a:rPr lang="ja-JP" altLang="en-US" sz="800" u="none" strike="noStrike" dirty="0">
                          <a:effectLst/>
                          <a:latin typeface="Meiryo UI" panose="020B0604030504040204" pitchFamily="50" charset="-128"/>
                          <a:ea typeface="Meiryo UI" panose="020B0604030504040204" pitchFamily="50" charset="-128"/>
                        </a:rPr>
                        <a:t>不可</a:t>
                      </a:r>
                      <a:r>
                        <a:rPr lang="en-US" altLang="ja-JP" sz="800" u="none" strike="noStrike" dirty="0" smtClean="0">
                          <a:effectLst/>
                          <a:latin typeface="Meiryo UI" panose="020B0604030504040204" pitchFamily="50" charset="-128"/>
                          <a:ea typeface="Meiryo UI" panose="020B0604030504040204" pitchFamily="50" charset="-128"/>
                        </a:rPr>
                        <a:t>1, </a:t>
                      </a:r>
                      <a:r>
                        <a:rPr lang="ja-JP" altLang="en-US" sz="800" u="none" strike="noStrike" dirty="0" smtClean="0">
                          <a:effectLst/>
                          <a:latin typeface="Meiryo UI" panose="020B0604030504040204" pitchFamily="50" charset="-128"/>
                          <a:ea typeface="Meiryo UI" panose="020B0604030504040204" pitchFamily="50" charset="-128"/>
                        </a:rPr>
                        <a:t>継続</a:t>
                      </a:r>
                      <a:r>
                        <a:rPr lang="en-US" altLang="ja-JP" sz="800" u="none" strike="noStrike" dirty="0" smtClean="0">
                          <a:effectLst/>
                          <a:latin typeface="Meiryo UI" panose="020B0604030504040204" pitchFamily="50" charset="-128"/>
                          <a:ea typeface="Meiryo UI" panose="020B0604030504040204" pitchFamily="50" charset="-128"/>
                        </a:rPr>
                        <a:t>3</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985899642"/>
                  </a:ext>
                </a:extLst>
              </a:tr>
              <a:tr h="153610">
                <a:tc>
                  <a:txBody>
                    <a:bodyPr/>
                    <a:lstStyle/>
                    <a:p>
                      <a:pPr algn="ctr" fontAlgn="ctr"/>
                      <a:r>
                        <a:rPr lang="en-US" sz="800" u="none" strike="noStrike">
                          <a:effectLst/>
                          <a:latin typeface="Meiryo UI" panose="020B0604030504040204" pitchFamily="50" charset="-128"/>
                          <a:ea typeface="Meiryo UI" panose="020B0604030504040204" pitchFamily="50" charset="-128"/>
                        </a:rPr>
                        <a:t>SALES</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en-US" sz="800" u="none" strike="noStrike" dirty="0">
                          <a:effectLst/>
                          <a:latin typeface="Meiryo UI" panose="020B0604030504040204" pitchFamily="50" charset="-128"/>
                          <a:ea typeface="Meiryo UI" panose="020B0604030504040204" pitchFamily="50" charset="-128"/>
                        </a:rPr>
                        <a:t>F/T, Cargo Tracking</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4(±0)</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完了</a:t>
                      </a:r>
                      <a:r>
                        <a:rPr lang="en-US" altLang="ja-JP" sz="800" u="none" strike="noStrike" dirty="0">
                          <a:effectLst/>
                          <a:latin typeface="Meiryo UI" panose="020B0604030504040204" pitchFamily="50" charset="-128"/>
                          <a:ea typeface="Meiryo UI" panose="020B0604030504040204" pitchFamily="50" charset="-128"/>
                        </a:rPr>
                        <a:t>4</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48543885"/>
                  </a:ext>
                </a:extLst>
              </a:tr>
              <a:tr h="153610">
                <a:tc>
                  <a:txBody>
                    <a:bodyPr/>
                    <a:lstStyle/>
                    <a:p>
                      <a:pPr algn="ctr" fontAlgn="ctr"/>
                      <a:r>
                        <a:rPr lang="en-US" sz="800" u="none" strike="noStrike" dirty="0">
                          <a:effectLst/>
                          <a:latin typeface="Meiryo UI" panose="020B0604030504040204" pitchFamily="50" charset="-128"/>
                          <a:ea typeface="Meiryo UI" panose="020B0604030504040204" pitchFamily="50" charset="-128"/>
                        </a:rPr>
                        <a:t>YOK DOC</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en-US" sz="800" u="none" strike="noStrike" dirty="0">
                          <a:effectLst/>
                          <a:latin typeface="Meiryo UI" panose="020B0604030504040204" pitchFamily="50" charset="-128"/>
                          <a:ea typeface="Meiryo UI" panose="020B0604030504040204" pitchFamily="50" charset="-128"/>
                        </a:rPr>
                        <a:t>e-S/R</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2(±0)</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完了</a:t>
                      </a:r>
                      <a:r>
                        <a:rPr lang="en-US" altLang="ja-JP" sz="800" u="none" strike="noStrike" dirty="0">
                          <a:effectLst/>
                          <a:latin typeface="Meiryo UI" panose="020B0604030504040204" pitchFamily="50" charset="-128"/>
                          <a:ea typeface="Meiryo UI" panose="020B0604030504040204" pitchFamily="50" charset="-128"/>
                        </a:rPr>
                        <a:t>2</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136287112"/>
                  </a:ext>
                </a:extLst>
              </a:tr>
            </a:tbl>
          </a:graphicData>
        </a:graphic>
      </p:graphicFrame>
      <p:sp>
        <p:nvSpPr>
          <p:cNvPr id="2" name="正方形/長方形 1"/>
          <p:cNvSpPr/>
          <p:nvPr/>
        </p:nvSpPr>
        <p:spPr>
          <a:xfrm>
            <a:off x="627033" y="2826184"/>
            <a:ext cx="3996443" cy="230832"/>
          </a:xfrm>
          <a:prstGeom prst="rect">
            <a:avLst/>
          </a:prstGeom>
        </p:spPr>
        <p:txBody>
          <a:bodyPr wrap="square">
            <a:spAutoFit/>
          </a:bodyPr>
          <a:lstStyle/>
          <a:p>
            <a:pPr defTabSz="742950" fontAlgn="auto" latinLnBrk="0">
              <a:spcBef>
                <a:spcPts val="0"/>
              </a:spcBef>
              <a:spcAft>
                <a:spcPts val="0"/>
              </a:spcAft>
              <a:defRPr/>
            </a:pPr>
            <a:r>
              <a:rPr lang="ja-JP" altLang="en-US" sz="900" dirty="0" smtClean="0">
                <a:latin typeface="Meiryo UI" panose="020B0604030504040204" pitchFamily="50" charset="-128"/>
                <a:ea typeface="Meiryo UI" panose="020B0604030504040204" pitchFamily="50" charset="-128"/>
              </a:rPr>
              <a:t>▼安定化・改善・開発 実施状況</a:t>
            </a:r>
            <a:r>
              <a:rPr lang="en-US" altLang="ja-JP" sz="900" dirty="0" smtClean="0">
                <a:latin typeface="Meiryo UI" panose="020B0604030504040204" pitchFamily="50" charset="-128"/>
                <a:ea typeface="Meiryo UI" panose="020B0604030504040204" pitchFamily="50" charset="-128"/>
              </a:rPr>
              <a:t>(2023</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rPr>
              <a:t>月</a:t>
            </a:r>
            <a:r>
              <a:rPr lang="en-US" altLang="ja-JP" sz="900" dirty="0" smtClean="0">
                <a:latin typeface="Meiryo UI" panose="020B0604030504040204" pitchFamily="50" charset="-128"/>
                <a:ea typeface="Meiryo UI" panose="020B0604030504040204" pitchFamily="50" charset="-128"/>
              </a:rPr>
              <a:t>~) </a:t>
            </a:r>
            <a:r>
              <a:rPr lang="ja-JP" altLang="en-US" sz="900" dirty="0" smtClean="0">
                <a:solidFill>
                  <a:srgbClr val="0000FF"/>
                </a:solidFill>
                <a:latin typeface="Meiryo UI" panose="020B0604030504040204" pitchFamily="50" charset="-128"/>
                <a:ea typeface="Meiryo UI" panose="020B0604030504040204" pitchFamily="50" charset="-128"/>
              </a:rPr>
              <a:t>✔</a:t>
            </a:r>
            <a:r>
              <a:rPr lang="en-US" altLang="ja-JP" sz="900" dirty="0" smtClean="0">
                <a:solidFill>
                  <a:srgbClr val="0000FF"/>
                </a:solidFill>
                <a:latin typeface="Meiryo UI" panose="020B0604030504040204" pitchFamily="50" charset="-128"/>
                <a:ea typeface="Meiryo UI" panose="020B0604030504040204" pitchFamily="50" charset="-128"/>
              </a:rPr>
              <a:t>3</a:t>
            </a:r>
            <a:r>
              <a:rPr lang="ja-JP" altLang="en-US" sz="900" dirty="0" smtClean="0">
                <a:solidFill>
                  <a:srgbClr val="0000FF"/>
                </a:solidFill>
                <a:latin typeface="Meiryo UI" panose="020B0604030504040204" pitchFamily="50" charset="-128"/>
                <a:ea typeface="Meiryo UI" panose="020B0604030504040204" pitchFamily="50" charset="-128"/>
              </a:rPr>
              <a:t>件新規開発リクエスト</a:t>
            </a:r>
            <a:endParaRPr lang="en-US" altLang="ja-JP" sz="900" b="1" dirty="0">
              <a:solidFill>
                <a:srgbClr val="0000FF"/>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632520" y="1916832"/>
            <a:ext cx="3996443" cy="230832"/>
          </a:xfrm>
          <a:prstGeom prst="rect">
            <a:avLst/>
          </a:prstGeom>
        </p:spPr>
        <p:txBody>
          <a:bodyPr wrap="square">
            <a:spAutoFit/>
          </a:bodyPr>
          <a:lstStyle/>
          <a:p>
            <a:pPr defTabSz="742950" fontAlgn="auto" latinLnBrk="0">
              <a:spcBef>
                <a:spcPts val="0"/>
              </a:spcBef>
              <a:spcAft>
                <a:spcPts val="0"/>
              </a:spcAft>
              <a:defRPr/>
            </a:pPr>
            <a:r>
              <a:rPr lang="ja-JP" altLang="en-US" sz="900" dirty="0" smtClean="0">
                <a:latin typeface="Meiryo UI" panose="020B0604030504040204" pitchFamily="50" charset="-128"/>
                <a:ea typeface="Meiryo UI" panose="020B0604030504040204" pitchFamily="50" charset="-128"/>
              </a:rPr>
              <a:t>▼</a:t>
            </a:r>
            <a:r>
              <a:rPr lang="en-US" altLang="ja-JP" sz="900" dirty="0" smtClean="0">
                <a:ln w="0"/>
                <a:latin typeface="Meiryo UI" panose="020B0604030504040204" pitchFamily="50" charset="-128"/>
                <a:ea typeface="Meiryo UI" panose="020B0604030504040204" pitchFamily="50" charset="-128"/>
              </a:rPr>
              <a:t>e-SERVICE</a:t>
            </a:r>
            <a:r>
              <a:rPr lang="ja-JP" altLang="en-US" sz="900" dirty="0">
                <a:ln w="0"/>
                <a:latin typeface="Meiryo UI" panose="020B0604030504040204" pitchFamily="50" charset="-128"/>
                <a:ea typeface="Meiryo UI" panose="020B0604030504040204" pitchFamily="50" charset="-128"/>
              </a:rPr>
              <a:t>会員数 </a:t>
            </a:r>
            <a:r>
              <a:rPr lang="ja-JP" altLang="en-US" sz="900" dirty="0" smtClean="0">
                <a:ln w="0"/>
                <a:latin typeface="Meiryo UI" panose="020B0604030504040204" pitchFamily="50" charset="-128"/>
                <a:ea typeface="Meiryo UI" panose="020B0604030504040204" pitchFamily="50" charset="-128"/>
              </a:rPr>
              <a:t>推移 </a:t>
            </a:r>
            <a:r>
              <a:rPr lang="en-US" altLang="ja-JP" sz="900" dirty="0">
                <a:ln w="0"/>
                <a:latin typeface="Meiryo UI" panose="020B0604030504040204" pitchFamily="50" charset="-128"/>
                <a:ea typeface="Meiryo UI" panose="020B0604030504040204" pitchFamily="50" charset="-128"/>
              </a:rPr>
              <a:t>(Total : </a:t>
            </a:r>
            <a:r>
              <a:rPr lang="en-US" altLang="ja-JP" sz="900" dirty="0" smtClean="0">
                <a:ln w="0"/>
                <a:latin typeface="Meiryo UI" panose="020B0604030504040204" pitchFamily="50" charset="-128"/>
                <a:ea typeface="Meiryo UI" panose="020B0604030504040204" pitchFamily="50" charset="-128"/>
              </a:rPr>
              <a:t>4,735 </a:t>
            </a:r>
            <a:r>
              <a:rPr lang="en-US" altLang="ja-JP" sz="900" dirty="0">
                <a:ln w="0"/>
                <a:latin typeface="Meiryo UI" panose="020B0604030504040204" pitchFamily="50" charset="-128"/>
                <a:ea typeface="Meiryo UI" panose="020B0604030504040204" pitchFamily="50" charset="-128"/>
              </a:rPr>
              <a:t>/ </a:t>
            </a:r>
            <a:r>
              <a:rPr lang="ja-JP" altLang="en-US" sz="900" dirty="0">
                <a:ln w="0"/>
                <a:latin typeface="Meiryo UI" panose="020B0604030504040204" pitchFamily="50" charset="-128"/>
                <a:ea typeface="Meiryo UI" panose="020B0604030504040204" pitchFamily="50" charset="-128"/>
              </a:rPr>
              <a:t>前月比：</a:t>
            </a:r>
            <a:r>
              <a:rPr lang="en-US" altLang="ja-JP" sz="900" dirty="0" smtClean="0">
                <a:ln w="0"/>
                <a:solidFill>
                  <a:srgbClr val="0000FF"/>
                </a:solidFill>
                <a:latin typeface="Meiryo UI" panose="020B0604030504040204" pitchFamily="50" charset="-128"/>
                <a:ea typeface="Meiryo UI" panose="020B0604030504040204" pitchFamily="50" charset="-128"/>
              </a:rPr>
              <a:t>+45</a:t>
            </a:r>
            <a:r>
              <a:rPr lang="en-US" altLang="ja-JP" sz="900" dirty="0" smtClean="0">
                <a:ln w="0"/>
                <a:latin typeface="Meiryo UI" panose="020B0604030504040204" pitchFamily="50" charset="-128"/>
                <a:ea typeface="Meiryo UI" panose="020B0604030504040204" pitchFamily="50" charset="-128"/>
              </a:rPr>
              <a:t>)</a:t>
            </a:r>
            <a:endParaRPr lang="en-US" altLang="ja-JP" sz="900" dirty="0">
              <a:solidFill>
                <a:srgbClr val="0000FF"/>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09223579"/>
              </p:ext>
            </p:extLst>
          </p:nvPr>
        </p:nvGraphicFramePr>
        <p:xfrm>
          <a:off x="728848" y="2118309"/>
          <a:ext cx="3221528" cy="704820"/>
        </p:xfrm>
        <a:graphic>
          <a:graphicData uri="http://schemas.openxmlformats.org/drawingml/2006/table">
            <a:tbl>
              <a:tblPr firstRow="1">
                <a:tableStyleId>{F5AB1C69-6EDB-4FF4-983F-18BD219EF322}</a:tableStyleId>
              </a:tblPr>
              <a:tblGrid>
                <a:gridCol w="833758">
                  <a:extLst>
                    <a:ext uri="{9D8B030D-6E8A-4147-A177-3AD203B41FA5}">
                      <a16:colId xmlns:a16="http://schemas.microsoft.com/office/drawing/2014/main" val="1242858903"/>
                    </a:ext>
                  </a:extLst>
                </a:gridCol>
                <a:gridCol w="460798">
                  <a:extLst>
                    <a:ext uri="{9D8B030D-6E8A-4147-A177-3AD203B41FA5}">
                      <a16:colId xmlns:a16="http://schemas.microsoft.com/office/drawing/2014/main" val="1167167721"/>
                    </a:ext>
                  </a:extLst>
                </a:gridCol>
                <a:gridCol w="642324">
                  <a:extLst>
                    <a:ext uri="{9D8B030D-6E8A-4147-A177-3AD203B41FA5}">
                      <a16:colId xmlns:a16="http://schemas.microsoft.com/office/drawing/2014/main" val="65163755"/>
                    </a:ext>
                  </a:extLst>
                </a:gridCol>
                <a:gridCol w="642324">
                  <a:extLst>
                    <a:ext uri="{9D8B030D-6E8A-4147-A177-3AD203B41FA5}">
                      <a16:colId xmlns:a16="http://schemas.microsoft.com/office/drawing/2014/main" val="149911950"/>
                    </a:ext>
                  </a:extLst>
                </a:gridCol>
                <a:gridCol w="642324">
                  <a:extLst>
                    <a:ext uri="{9D8B030D-6E8A-4147-A177-3AD203B41FA5}">
                      <a16:colId xmlns:a16="http://schemas.microsoft.com/office/drawing/2014/main" val="3100616092"/>
                    </a:ext>
                  </a:extLst>
                </a:gridCol>
              </a:tblGrid>
              <a:tr h="140964">
                <a:tc gridSpan="2">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#1100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sz="800" u="none" strike="noStrike">
                          <a:effectLst/>
                          <a:latin typeface="Meiryo UI" panose="020B0604030504040204" pitchFamily="50" charset="-128"/>
                          <a:ea typeface="Meiryo UI" panose="020B0604030504040204" pitchFamily="50" charset="-128"/>
                        </a:rPr>
                        <a:t>Dec.23</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800" u="none" strike="noStrike">
                          <a:effectLst/>
                          <a:latin typeface="Meiryo UI" panose="020B0604030504040204" pitchFamily="50" charset="-128"/>
                          <a:ea typeface="Meiryo UI" panose="020B0604030504040204" pitchFamily="50" charset="-128"/>
                        </a:rPr>
                        <a:t>Jan.24</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800" u="none" strike="noStrike">
                          <a:effectLst/>
                          <a:latin typeface="Meiryo UI" panose="020B0604030504040204" pitchFamily="50" charset="-128"/>
                          <a:ea typeface="Meiryo UI" panose="020B0604030504040204" pitchFamily="50" charset="-128"/>
                        </a:rPr>
                        <a:t>Feb.24</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793056244"/>
                  </a:ext>
                </a:extLst>
              </a:tr>
              <a:tr h="140964">
                <a:tc gridSpan="2">
                  <a:txBody>
                    <a:bodyPr/>
                    <a:lstStyle/>
                    <a:p>
                      <a:pPr algn="ctr" fontAlgn="ctr"/>
                      <a:r>
                        <a:rPr lang="en-US" sz="800" u="none" strike="noStrike" dirty="0">
                          <a:effectLst/>
                          <a:latin typeface="Meiryo UI" panose="020B0604030504040204" pitchFamily="50" charset="-128"/>
                          <a:ea typeface="Meiryo UI" panose="020B0604030504040204" pitchFamily="50" charset="-128"/>
                        </a:rPr>
                        <a:t>NS</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800" u="none" strike="noStrike">
                          <a:effectLst/>
                          <a:latin typeface="Meiryo UI" panose="020B0604030504040204" pitchFamily="50" charset="-128"/>
                          <a:ea typeface="Meiryo UI" panose="020B0604030504040204" pitchFamily="50" charset="-128"/>
                        </a:rPr>
                        <a:t>3,535</a:t>
                      </a:r>
                      <a:endParaRPr lang="en-US" altLang="ja-JP"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a:effectLst/>
                          <a:latin typeface="Meiryo UI" panose="020B0604030504040204" pitchFamily="50" charset="-128"/>
                          <a:ea typeface="Meiryo UI" panose="020B0604030504040204" pitchFamily="50" charset="-128"/>
                        </a:rPr>
                        <a:t>3,561</a:t>
                      </a:r>
                      <a:endParaRPr lang="en-US" altLang="ja-JP"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a:effectLst/>
                          <a:latin typeface="Meiryo UI" panose="020B0604030504040204" pitchFamily="50" charset="-128"/>
                          <a:ea typeface="Meiryo UI" panose="020B0604030504040204" pitchFamily="50" charset="-128"/>
                        </a:rPr>
                        <a:t>3,590</a:t>
                      </a:r>
                      <a:endParaRPr lang="en-US" altLang="ja-JP"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181949583"/>
                  </a:ext>
                </a:extLst>
              </a:tr>
              <a:tr h="140964">
                <a:tc gridSpan="2">
                  <a:txBody>
                    <a:bodyPr/>
                    <a:lstStyle/>
                    <a:p>
                      <a:pPr algn="ctr" fontAlgn="ctr"/>
                      <a:r>
                        <a:rPr lang="en-US" sz="800" u="none" strike="noStrike" dirty="0">
                          <a:effectLst/>
                          <a:latin typeface="Meiryo UI" panose="020B0604030504040204" pitchFamily="50" charset="-128"/>
                          <a:ea typeface="Meiryo UI" panose="020B0604030504040204" pitchFamily="50" charset="-128"/>
                        </a:rPr>
                        <a:t>DY</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1,123</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1,129</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1,145</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758552799"/>
                  </a:ext>
                </a:extLst>
              </a:tr>
              <a:tr h="140964">
                <a:tc rowSpan="2">
                  <a:txBody>
                    <a:bodyPr/>
                    <a:lstStyle/>
                    <a:p>
                      <a:pPr algn="ctr" fontAlgn="ctr"/>
                      <a:r>
                        <a:rPr lang="en-US" sz="800" u="none" strike="noStrike" dirty="0">
                          <a:effectLst/>
                          <a:latin typeface="Meiryo UI" panose="020B0604030504040204" pitchFamily="50" charset="-128"/>
                          <a:ea typeface="Meiryo UI" panose="020B0604030504040204" pitchFamily="50" charset="-128"/>
                        </a:rPr>
                        <a:t>Fluctuation</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sz="800" u="none" strike="noStrike">
                          <a:effectLst/>
                          <a:latin typeface="Meiryo UI" panose="020B0604030504040204" pitchFamily="50" charset="-128"/>
                          <a:ea typeface="Meiryo UI" panose="020B0604030504040204" pitchFamily="50" charset="-128"/>
                        </a:rPr>
                        <a:t>NS</a:t>
                      </a:r>
                      <a:endParaRPr lang="en-US" sz="8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26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26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29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910807059"/>
                  </a:ext>
                </a:extLst>
              </a:tr>
              <a:tr h="140964">
                <a:tc vMerge="1">
                  <a:txBody>
                    <a:bodyPr/>
                    <a:lstStyle/>
                    <a:p>
                      <a:endParaRPr kumimoji="1" lang="ja-JP" altLang="en-US"/>
                    </a:p>
                  </a:txBody>
                  <a:tcPr/>
                </a:tc>
                <a:tc>
                  <a:txBody>
                    <a:bodyPr/>
                    <a:lstStyle/>
                    <a:p>
                      <a:pPr algn="ctr" fontAlgn="ctr"/>
                      <a:r>
                        <a:rPr lang="en-US" sz="800" u="none" strike="noStrike" dirty="0">
                          <a:effectLst/>
                          <a:latin typeface="Meiryo UI" panose="020B0604030504040204" pitchFamily="50" charset="-128"/>
                          <a:ea typeface="Meiryo UI" panose="020B0604030504040204" pitchFamily="50" charset="-128"/>
                        </a:rPr>
                        <a:t>DY</a:t>
                      </a:r>
                      <a:endParaRPr 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12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6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u="none" strike="noStrike" dirty="0">
                          <a:effectLst/>
                          <a:latin typeface="Meiryo UI" panose="020B0604030504040204" pitchFamily="50" charset="-128"/>
                          <a:ea typeface="Meiryo UI" panose="020B0604030504040204" pitchFamily="50" charset="-128"/>
                        </a:rPr>
                        <a:t>16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14939032"/>
                  </a:ext>
                </a:extLst>
              </a:tr>
            </a:tbl>
          </a:graphicData>
        </a:graphic>
      </p:graphicFrame>
      <p:pic>
        <p:nvPicPr>
          <p:cNvPr id="28" name="図 27"/>
          <p:cNvPicPr>
            <a:picLocks noChangeAspect="1"/>
          </p:cNvPicPr>
          <p:nvPr/>
        </p:nvPicPr>
        <p:blipFill>
          <a:blip r:embed="rId2"/>
          <a:stretch>
            <a:fillRect/>
          </a:stretch>
        </p:blipFill>
        <p:spPr>
          <a:xfrm>
            <a:off x="405651" y="4766828"/>
            <a:ext cx="4341911" cy="1830524"/>
          </a:xfrm>
          <a:prstGeom prst="rect">
            <a:avLst/>
          </a:prstGeom>
        </p:spPr>
      </p:pic>
      <p:pic>
        <p:nvPicPr>
          <p:cNvPr id="6" name="図 5"/>
          <p:cNvPicPr>
            <a:picLocks noChangeAspect="1"/>
          </p:cNvPicPr>
          <p:nvPr/>
        </p:nvPicPr>
        <p:blipFill>
          <a:blip r:embed="rId3"/>
          <a:stretch>
            <a:fillRect/>
          </a:stretch>
        </p:blipFill>
        <p:spPr>
          <a:xfrm>
            <a:off x="5097016" y="4993247"/>
            <a:ext cx="4330618" cy="1629055"/>
          </a:xfrm>
          <a:prstGeom prst="rect">
            <a:avLst/>
          </a:prstGeom>
        </p:spPr>
      </p:pic>
      <p:sp>
        <p:nvSpPr>
          <p:cNvPr id="33" name="正方形/長方形 32"/>
          <p:cNvSpPr/>
          <p:nvPr/>
        </p:nvSpPr>
        <p:spPr>
          <a:xfrm>
            <a:off x="360243" y="4157694"/>
            <a:ext cx="4520749" cy="2511666"/>
          </a:xfrm>
          <a:prstGeom prst="rect">
            <a:avLst/>
          </a:prstGeom>
          <a:noFill/>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900" dirty="0" smtClean="0">
                <a:latin typeface="Meiryo UI" panose="020B0604030504040204" pitchFamily="50" charset="-128"/>
                <a:ea typeface="Meiryo UI" panose="020B0604030504040204" pitchFamily="50" charset="-128"/>
              </a:rPr>
              <a:t>②</a:t>
            </a:r>
            <a:r>
              <a:rPr lang="en-US" altLang="ja-JP" sz="900" dirty="0" smtClean="0">
                <a:latin typeface="Meiryo UI" panose="020B0604030504040204" pitchFamily="50" charset="-128"/>
                <a:ea typeface="Meiryo UI" panose="020B0604030504040204" pitchFamily="50" charset="-128"/>
              </a:rPr>
              <a:t>B/L</a:t>
            </a:r>
            <a:r>
              <a:rPr lang="ja-JP" altLang="en-US" sz="900" dirty="0" smtClean="0">
                <a:latin typeface="Meiryo UI" panose="020B0604030504040204" pitchFamily="50" charset="-128"/>
                <a:ea typeface="Meiryo UI" panose="020B0604030504040204" pitchFamily="50" charset="-128"/>
              </a:rPr>
              <a:t>訂正受付</a:t>
            </a:r>
            <a:r>
              <a:rPr lang="ja-JP" altLang="en-US" sz="900" dirty="0">
                <a:latin typeface="Meiryo UI" panose="020B0604030504040204" pitchFamily="50" charset="-128"/>
                <a:ea typeface="Meiryo UI" panose="020B0604030504040204" pitchFamily="50" charset="-128"/>
              </a:rPr>
              <a:t>アラーム</a:t>
            </a:r>
            <a:r>
              <a:rPr lang="ja-JP" altLang="en-US" sz="900" dirty="0" smtClean="0">
                <a:latin typeface="Meiryo UI" panose="020B0604030504040204" pitchFamily="50" charset="-128"/>
                <a:ea typeface="Meiryo UI" panose="020B0604030504040204" pitchFamily="50" charset="-128"/>
              </a:rPr>
              <a:t> ③</a:t>
            </a:r>
            <a:r>
              <a:rPr lang="en-US" altLang="ja-JP" sz="900" dirty="0" smtClean="0">
                <a:latin typeface="Meiryo UI" panose="020B0604030504040204" pitchFamily="50" charset="-128"/>
                <a:ea typeface="Meiryo UI" panose="020B0604030504040204" pitchFamily="50" charset="-128"/>
              </a:rPr>
              <a:t>B/L</a:t>
            </a:r>
            <a:r>
              <a:rPr lang="ja-JP" altLang="en-US" sz="900" dirty="0" smtClean="0">
                <a:latin typeface="Meiryo UI" panose="020B0604030504040204" pitchFamily="50" charset="-128"/>
                <a:ea typeface="Meiryo UI" panose="020B0604030504040204" pitchFamily="50" charset="-128"/>
              </a:rPr>
              <a:t>発行要請受付アラーム</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IT</a:t>
            </a:r>
            <a:r>
              <a:rPr lang="ja-JP" altLang="en-US" sz="900" dirty="0">
                <a:latin typeface="Meiryo UI" panose="020B0604030504040204" pitchFamily="50" charset="-128"/>
                <a:ea typeface="Meiryo UI" panose="020B0604030504040204" pitchFamily="50" charset="-128"/>
              </a:rPr>
              <a:t>チームより、</a:t>
            </a:r>
            <a:r>
              <a:rPr lang="en-US" altLang="ja-JP" sz="900" dirty="0">
                <a:latin typeface="Meiryo UI" panose="020B0604030504040204" pitchFamily="50" charset="-128"/>
                <a:ea typeface="Meiryo UI" panose="020B0604030504040204" pitchFamily="50" charset="-128"/>
              </a:rPr>
              <a:t>My Dashboard </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My Request </a:t>
            </a:r>
            <a:r>
              <a:rPr lang="ja-JP" altLang="en-US" sz="900" dirty="0" smtClean="0">
                <a:latin typeface="Meiryo UI" panose="020B0604030504040204" pitchFamily="50" charset="-128"/>
                <a:ea typeface="Meiryo UI" panose="020B0604030504040204" pitchFamily="50" charset="-128"/>
              </a:rPr>
              <a:t>機能</a:t>
            </a:r>
            <a:r>
              <a:rPr lang="en-US" altLang="ja-JP" sz="900" dirty="0" smtClean="0">
                <a:latin typeface="Meiryo UI" panose="020B0604030504040204" pitchFamily="50" charset="-128"/>
                <a:ea typeface="Meiryo UI" panose="020B0604030504040204" pitchFamily="50" charset="-128"/>
              </a:rPr>
              <a:t>(Status)</a:t>
            </a:r>
            <a:r>
              <a:rPr lang="ja-JP" altLang="en-US" sz="900" dirty="0" smtClean="0">
                <a:latin typeface="Meiryo UI" panose="020B0604030504040204" pitchFamily="50" charset="-128"/>
                <a:ea typeface="Meiryo UI" panose="020B0604030504040204" pitchFamily="50" charset="-128"/>
              </a:rPr>
              <a:t>活用</a:t>
            </a:r>
            <a:r>
              <a:rPr lang="ja-JP" altLang="en-US" sz="900" dirty="0">
                <a:latin typeface="Meiryo UI" panose="020B0604030504040204" pitchFamily="50" charset="-128"/>
                <a:ea typeface="Meiryo UI" panose="020B0604030504040204" pitchFamily="50" charset="-128"/>
              </a:rPr>
              <a:t>の連絡を受け、</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しばらく検証し利用に問題が無いようで</a:t>
            </a:r>
            <a:r>
              <a:rPr lang="ja-JP" altLang="en-US" sz="900" dirty="0" smtClean="0">
                <a:latin typeface="Meiryo UI" panose="020B0604030504040204" pitchFamily="50" charset="-128"/>
                <a:ea typeface="Meiryo UI" panose="020B0604030504040204" pitchFamily="50" charset="-128"/>
              </a:rPr>
              <a:t>あれば</a:t>
            </a:r>
            <a:r>
              <a:rPr lang="en-US" altLang="ja-JP" sz="900" dirty="0" smtClean="0">
                <a:latin typeface="Meiryo UI" panose="020B0604030504040204" pitchFamily="50" charset="-128"/>
                <a:ea typeface="Meiryo UI" panose="020B0604030504040204" pitchFamily="50" charset="-128"/>
              </a:rPr>
              <a:t>e-SERVICE</a:t>
            </a:r>
            <a:r>
              <a:rPr lang="ja-JP" altLang="en-US" sz="900" dirty="0" smtClean="0">
                <a:latin typeface="Meiryo UI" panose="020B0604030504040204" pitchFamily="50" charset="-128"/>
                <a:ea typeface="Meiryo UI" panose="020B0604030504040204" pitchFamily="50" charset="-128"/>
              </a:rPr>
              <a:t>マニュアル</a:t>
            </a:r>
            <a:r>
              <a:rPr lang="ja-JP" altLang="en-US" sz="900" dirty="0">
                <a:latin typeface="Meiryo UI" panose="020B0604030504040204" pitchFamily="50" charset="-128"/>
                <a:ea typeface="Meiryo UI" panose="020B0604030504040204" pitchFamily="50" charset="-128"/>
              </a:rPr>
              <a:t>へ追加の上、</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荷主への周知を徹底する予定</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a:p>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433832" y="3893732"/>
            <a:ext cx="697627" cy="246221"/>
          </a:xfrm>
          <a:prstGeom prst="rect">
            <a:avLst/>
          </a:prstGeom>
        </p:spPr>
        <p:txBody>
          <a:bodyPr wrap="none">
            <a:spAutoFit/>
          </a:bodyPr>
          <a:lstStyle/>
          <a:p>
            <a:r>
              <a:rPr lang="ja-JP" altLang="en-US" sz="1000" b="1" u="sng" dirty="0" smtClean="0">
                <a:latin typeface="Meiryo UI" panose="020B0604030504040204" pitchFamily="50" charset="-128"/>
                <a:ea typeface="Meiryo UI" panose="020B0604030504040204" pitchFamily="50" charset="-128"/>
              </a:rPr>
              <a:t>検証結果</a:t>
            </a:r>
            <a:endParaRPr lang="ja-JP" altLang="en-US" sz="1000" b="1" u="sng" dirty="0"/>
          </a:p>
        </p:txBody>
      </p:sp>
      <p:sp>
        <p:nvSpPr>
          <p:cNvPr id="22" name="正方形/長方形 21"/>
          <p:cNvSpPr/>
          <p:nvPr/>
        </p:nvSpPr>
        <p:spPr>
          <a:xfrm>
            <a:off x="5001450" y="4157694"/>
            <a:ext cx="4520749" cy="2511666"/>
          </a:xfrm>
          <a:prstGeom prst="rect">
            <a:avLst/>
          </a:prstGeom>
          <a:noFill/>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④サレンダー処理</a:t>
            </a:r>
            <a:r>
              <a:rPr lang="ja-JP" altLang="en-US" sz="900" dirty="0" smtClean="0">
                <a:solidFill>
                  <a:schemeClr val="tx1"/>
                </a:solidFill>
                <a:latin typeface="Meiryo UI" panose="020B0604030504040204" pitchFamily="50" charset="-128"/>
                <a:ea typeface="Meiryo UI" panose="020B0604030504040204" pitchFamily="50" charset="-128"/>
              </a:rPr>
              <a:t>完了アラーム</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cs typeface="Arial" panose="020B0604020202020204" pitchFamily="34" charset="0"/>
              </a:rPr>
              <a:t>IT</a:t>
            </a:r>
            <a:r>
              <a:rPr lang="ja-JP" altLang="en-US" sz="900" dirty="0">
                <a:latin typeface="Meiryo UI" panose="020B0604030504040204" pitchFamily="50" charset="-128"/>
                <a:ea typeface="Meiryo UI" panose="020B0604030504040204" pitchFamily="50" charset="-128"/>
                <a:cs typeface="Arial" panose="020B0604020202020204" pitchFamily="34" charset="0"/>
              </a:rPr>
              <a:t>チームより</a:t>
            </a:r>
            <a:r>
              <a:rPr lang="en-US" altLang="ja-JP" sz="900" dirty="0">
                <a:latin typeface="Meiryo UI" panose="020B0604030504040204" pitchFamily="50" charset="-128"/>
                <a:ea typeface="Meiryo UI" panose="020B0604030504040204" pitchFamily="50" charset="-128"/>
                <a:cs typeface="Arial" panose="020B0604020202020204" pitchFamily="34" charset="0"/>
              </a:rPr>
              <a:t>#3503 </a:t>
            </a:r>
            <a:r>
              <a:rPr lang="ja-JP" altLang="en-US" sz="900" dirty="0">
                <a:latin typeface="Meiryo UI" panose="020B0604030504040204" pitchFamily="50" charset="-128"/>
                <a:ea typeface="Meiryo UI" panose="020B0604030504040204" pitchFamily="50" charset="-128"/>
                <a:cs typeface="Arial" panose="020B0604020202020204" pitchFamily="34" charset="0"/>
              </a:rPr>
              <a:t>メール活用のアドバイスを受け検証実施。</a:t>
            </a:r>
            <a:endParaRPr lang="en-US" altLang="ja-JP" sz="900" dirty="0">
              <a:latin typeface="Meiryo UI" panose="020B0604030504040204" pitchFamily="50" charset="-128"/>
              <a:ea typeface="Meiryo UI" panose="020B0604030504040204" pitchFamily="50" charset="-128"/>
              <a:cs typeface="Arial" panose="020B0604020202020204" pitchFamily="34" charset="0"/>
            </a:endParaRPr>
          </a:p>
          <a:p>
            <a:r>
              <a:rPr lang="ja-JP" altLang="en-US" sz="900" dirty="0">
                <a:latin typeface="Meiryo UI" panose="020B0604030504040204" pitchFamily="50" charset="-128"/>
                <a:ea typeface="Meiryo UI" panose="020B0604030504040204" pitchFamily="50" charset="-128"/>
                <a:cs typeface="Arial" panose="020B0604020202020204" pitchFamily="34" charset="0"/>
              </a:rPr>
              <a:t>現状マニュアル作業が多く、効率的ではない。</a:t>
            </a:r>
            <a:endParaRPr lang="en-US" altLang="ja-JP" sz="900" dirty="0">
              <a:latin typeface="Meiryo UI" panose="020B0604030504040204" pitchFamily="50" charset="-128"/>
              <a:ea typeface="Meiryo UI" panose="020B0604030504040204" pitchFamily="50" charset="-128"/>
              <a:cs typeface="Arial" panose="020B0604020202020204" pitchFamily="34" charset="0"/>
            </a:endParaRPr>
          </a:p>
          <a:p>
            <a:r>
              <a:rPr lang="ja-JP" altLang="en-US" sz="900" dirty="0">
                <a:latin typeface="Meiryo UI" panose="020B0604030504040204" pitchFamily="50" charset="-128"/>
                <a:ea typeface="Meiryo UI" panose="020B0604030504040204" pitchFamily="50" charset="-128"/>
                <a:cs typeface="Arial" panose="020B0604020202020204" pitchFamily="34" charset="0"/>
              </a:rPr>
              <a:t>従って当面「</a:t>
            </a:r>
            <a:r>
              <a:rPr lang="en-US" altLang="ja-JP" sz="900" dirty="0">
                <a:latin typeface="Meiryo UI" panose="020B0604030504040204" pitchFamily="50" charset="-128"/>
                <a:ea typeface="Meiryo UI" panose="020B0604030504040204" pitchFamily="50" charset="-128"/>
                <a:cs typeface="Arial" panose="020B0604020202020204" pitchFamily="34" charset="0"/>
              </a:rPr>
              <a:t>e-SVC+</a:t>
            </a:r>
            <a:r>
              <a:rPr lang="ja-JP" altLang="en-US" sz="900" dirty="0">
                <a:latin typeface="Meiryo UI" panose="020B0604030504040204" pitchFamily="50" charset="-128"/>
                <a:ea typeface="Meiryo UI" panose="020B0604030504040204" pitchFamily="50" charset="-128"/>
                <a:cs typeface="Arial" panose="020B0604020202020204" pitchFamily="34" charset="0"/>
              </a:rPr>
              <a:t>画面上でのステータス確認」を推奨する方向。</a:t>
            </a:r>
            <a:endParaRPr lang="en-US" altLang="ja-JP" sz="900" dirty="0">
              <a:latin typeface="Meiryo UI" panose="020B0604030504040204" pitchFamily="50" charset="-128"/>
              <a:ea typeface="Meiryo UI" panose="020B0604030504040204" pitchFamily="50" charset="-128"/>
              <a:cs typeface="Arial" panose="020B0604020202020204" pitchFamily="34" charset="0"/>
            </a:endParaRPr>
          </a:p>
          <a:p>
            <a:r>
              <a:rPr lang="ja-JP" altLang="en-US" sz="900" dirty="0">
                <a:latin typeface="Meiryo UI" panose="020B0604030504040204" pitchFamily="50" charset="-128"/>
                <a:ea typeface="Meiryo UI" panose="020B0604030504040204" pitchFamily="50" charset="-128"/>
                <a:cs typeface="Arial" panose="020B0604020202020204" pitchFamily="34" charset="0"/>
              </a:rPr>
              <a:t>特定荷主には一部メール機能を活用予定</a:t>
            </a:r>
            <a:r>
              <a:rPr lang="ja-JP" altLang="en-US" sz="900" dirty="0" smtClean="0">
                <a:latin typeface="Meiryo UI" panose="020B0604030504040204" pitchFamily="50" charset="-128"/>
                <a:ea typeface="Meiryo UI" panose="020B0604030504040204" pitchFamily="50" charset="-128"/>
                <a:cs typeface="Arial" panose="020B0604020202020204" pitchFamily="34" charset="0"/>
              </a:rPr>
              <a:t>。</a:t>
            </a:r>
            <a:endParaRPr lang="en-US" altLang="ja-JP" sz="900" dirty="0" smtClean="0">
              <a:latin typeface="Meiryo UI" panose="020B0604030504040204" pitchFamily="50" charset="-128"/>
              <a:ea typeface="Meiryo UI" panose="020B0604030504040204" pitchFamily="50" charset="-128"/>
              <a:cs typeface="Arial" panose="020B0604020202020204" pitchFamily="34" charset="0"/>
            </a:endParaRPr>
          </a:p>
          <a:p>
            <a:endParaRPr lang="en-US" altLang="ja-JP" sz="900" dirty="0">
              <a:latin typeface="Meiryo UI" panose="020B0604030504040204" pitchFamily="50" charset="-128"/>
              <a:ea typeface="Meiryo UI" panose="020B0604030504040204" pitchFamily="50" charset="-128"/>
              <a:cs typeface="Arial" panose="020B0604020202020204" pitchFamily="34" charset="0"/>
            </a:endParaRPr>
          </a:p>
          <a:p>
            <a:endParaRPr lang="ja-JP" altLang="en-US" sz="900" dirty="0">
              <a:latin typeface="Meiryo UI" panose="020B0604030504040204" pitchFamily="50" charset="-128"/>
              <a:ea typeface="Meiryo UI" panose="020B0604030504040204" pitchFamily="50" charset="-128"/>
              <a:cs typeface="Arial" panose="020B0604020202020204" pitchFamily="34" charset="0"/>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a:p>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339065" y="782610"/>
            <a:ext cx="9227869" cy="619924"/>
          </a:xfrm>
          <a:prstGeom prst="roundRect">
            <a:avLst>
              <a:gd name="adj" fmla="val 50000"/>
            </a:avLst>
          </a:prstGeom>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lIns="1080000" rtlCol="0" anchor="ctr"/>
          <a:lstStyle/>
          <a:p>
            <a:r>
              <a:rPr lang="ja-JP" altLang="en-US" sz="1000" dirty="0">
                <a:solidFill>
                  <a:srgbClr val="000000"/>
                </a:solidFill>
                <a:latin typeface="Meiryo UI" panose="020B0604030504040204" pitchFamily="50" charset="-128"/>
                <a:ea typeface="Meiryo UI" panose="020B0604030504040204" pitchFamily="50" charset="-128"/>
              </a:rPr>
              <a:t>✔ メールアラーム整備 「</a:t>
            </a:r>
            <a:r>
              <a:rPr lang="en-US" altLang="ja-JP" sz="1000" dirty="0">
                <a:solidFill>
                  <a:srgbClr val="000000"/>
                </a:solidFill>
                <a:latin typeface="Meiryo UI" panose="020B0604030504040204" pitchFamily="50" charset="-128"/>
                <a:ea typeface="Meiryo UI" panose="020B0604030504040204" pitchFamily="50" charset="-128"/>
              </a:rPr>
              <a:t>B/L</a:t>
            </a:r>
            <a:r>
              <a:rPr lang="ja-JP" altLang="en-US" sz="1000" dirty="0">
                <a:solidFill>
                  <a:srgbClr val="000000"/>
                </a:solidFill>
                <a:latin typeface="Meiryo UI" panose="020B0604030504040204" pitchFamily="50" charset="-128"/>
                <a:ea typeface="Meiryo UI" panose="020B0604030504040204" pitchFamily="50" charset="-128"/>
              </a:rPr>
              <a:t>パート」：</a:t>
            </a:r>
            <a:endParaRPr lang="en-US" altLang="ja-JP" sz="1000" dirty="0">
              <a:solidFill>
                <a:srgbClr val="000000"/>
              </a:solidFill>
              <a:latin typeface="Meiryo UI" panose="020B0604030504040204" pitchFamily="50" charset="-128"/>
              <a:ea typeface="Meiryo UI" panose="020B0604030504040204" pitchFamily="50" charset="-128"/>
            </a:endParaRPr>
          </a:p>
          <a:p>
            <a:r>
              <a:rPr lang="ja-JP" altLang="en-US" sz="1000" dirty="0" smtClean="0">
                <a:solidFill>
                  <a:srgbClr val="000000"/>
                </a:solidFill>
                <a:latin typeface="Meiryo UI" panose="020B0604030504040204" pitchFamily="50" charset="-128"/>
                <a:ea typeface="Meiryo UI" panose="020B0604030504040204" pitchFamily="50" charset="-128"/>
              </a:rPr>
              <a:t>リクエスト</a:t>
            </a:r>
            <a:r>
              <a:rPr lang="en-US" altLang="ja-JP" sz="1000" dirty="0">
                <a:solidFill>
                  <a:srgbClr val="000000"/>
                </a:solidFill>
                <a:latin typeface="Meiryo UI" panose="020B0604030504040204" pitchFamily="50" charset="-128"/>
                <a:ea typeface="Meiryo UI" panose="020B0604030504040204" pitchFamily="50" charset="-128"/>
              </a:rPr>
              <a:t>4</a:t>
            </a:r>
            <a:r>
              <a:rPr lang="ja-JP" altLang="en-US" sz="1000" dirty="0">
                <a:solidFill>
                  <a:srgbClr val="000000"/>
                </a:solidFill>
                <a:latin typeface="Meiryo UI" panose="020B0604030504040204" pitchFamily="50" charset="-128"/>
                <a:ea typeface="Meiryo UI" panose="020B0604030504040204" pitchFamily="50" charset="-128"/>
              </a:rPr>
              <a:t>件中、</a:t>
            </a:r>
            <a:r>
              <a:rPr lang="en-US" altLang="ja-JP" sz="1000" dirty="0">
                <a:solidFill>
                  <a:srgbClr val="000000"/>
                </a:solidFill>
                <a:latin typeface="Meiryo UI" panose="020B0604030504040204" pitchFamily="50" charset="-128"/>
                <a:ea typeface="Meiryo UI" panose="020B0604030504040204" pitchFamily="50" charset="-128"/>
              </a:rPr>
              <a:t>1</a:t>
            </a:r>
            <a:r>
              <a:rPr lang="ja-JP" altLang="en-US" sz="1000" dirty="0">
                <a:solidFill>
                  <a:srgbClr val="000000"/>
                </a:solidFill>
                <a:latin typeface="Meiryo UI" panose="020B0604030504040204" pitchFamily="50" charset="-128"/>
                <a:ea typeface="Meiryo UI" panose="020B0604030504040204" pitchFamily="50" charset="-128"/>
              </a:rPr>
              <a:t>件実装完了。残り</a:t>
            </a:r>
            <a:r>
              <a:rPr lang="en-US" altLang="ja-JP" sz="1000" dirty="0">
                <a:solidFill>
                  <a:srgbClr val="000000"/>
                </a:solidFill>
                <a:latin typeface="Meiryo UI" panose="020B0604030504040204" pitchFamily="50" charset="-128"/>
                <a:ea typeface="Meiryo UI" panose="020B0604030504040204" pitchFamily="50" charset="-128"/>
              </a:rPr>
              <a:t>3</a:t>
            </a:r>
            <a:r>
              <a:rPr lang="ja-JP" altLang="en-US" sz="1000" dirty="0">
                <a:solidFill>
                  <a:srgbClr val="000000"/>
                </a:solidFill>
                <a:latin typeface="Meiryo UI" panose="020B0604030504040204" pitchFamily="50" charset="-128"/>
                <a:ea typeface="Meiryo UI" panose="020B0604030504040204" pitchFamily="50" charset="-128"/>
              </a:rPr>
              <a:t>件については本社と協議の上一時見送り</a:t>
            </a:r>
            <a:r>
              <a:rPr lang="ja-JP" altLang="en-US" sz="1000" dirty="0" smtClean="0">
                <a:solidFill>
                  <a:srgbClr val="000000"/>
                </a:solidFill>
                <a:latin typeface="Meiryo UI" panose="020B0604030504040204" pitchFamily="50" charset="-128"/>
                <a:ea typeface="Meiryo UI" panose="020B0604030504040204" pitchFamily="50" charset="-128"/>
              </a:rPr>
              <a:t>。</a:t>
            </a:r>
            <a:endParaRPr lang="en-US" altLang="ja-JP" sz="1000" dirty="0" smtClean="0">
              <a:solidFill>
                <a:srgbClr val="000000"/>
              </a:solidFill>
              <a:latin typeface="Meiryo UI" panose="020B0604030504040204" pitchFamily="50" charset="-128"/>
              <a:ea typeface="Meiryo UI" panose="020B0604030504040204" pitchFamily="50" charset="-128"/>
            </a:endParaRPr>
          </a:p>
          <a:p>
            <a:r>
              <a:rPr lang="en-US" altLang="ja-JP" sz="1000" dirty="0" smtClean="0">
                <a:solidFill>
                  <a:srgbClr val="000000"/>
                </a:solidFill>
                <a:latin typeface="Meiryo UI" panose="020B0604030504040204" pitchFamily="50" charset="-128"/>
                <a:ea typeface="Meiryo UI" panose="020B0604030504040204" pitchFamily="50" charset="-128"/>
              </a:rPr>
              <a:t>ICON</a:t>
            </a:r>
            <a:r>
              <a:rPr lang="ja-JP" altLang="en-US" sz="1000" dirty="0">
                <a:solidFill>
                  <a:srgbClr val="000000"/>
                </a:solidFill>
                <a:latin typeface="Meiryo UI" panose="020B0604030504040204" pitchFamily="50" charset="-128"/>
                <a:ea typeface="Meiryo UI" panose="020B0604030504040204" pitchFamily="50" charset="-128"/>
              </a:rPr>
              <a:t>および</a:t>
            </a:r>
            <a:r>
              <a:rPr lang="en-US" altLang="ja-JP" sz="1000" dirty="0">
                <a:solidFill>
                  <a:srgbClr val="000000"/>
                </a:solidFill>
                <a:latin typeface="Meiryo UI" panose="020B0604030504040204" pitchFamily="50" charset="-128"/>
                <a:ea typeface="Meiryo UI" panose="020B0604030504040204" pitchFamily="50" charset="-128"/>
              </a:rPr>
              <a:t>e-SERVICE</a:t>
            </a:r>
            <a:r>
              <a:rPr lang="ja-JP" altLang="en-US" sz="1000" dirty="0">
                <a:solidFill>
                  <a:srgbClr val="000000"/>
                </a:solidFill>
                <a:latin typeface="Meiryo UI" panose="020B0604030504040204" pitchFamily="50" charset="-128"/>
                <a:ea typeface="Meiryo UI" panose="020B0604030504040204" pitchFamily="50" charset="-128"/>
              </a:rPr>
              <a:t>の既存機能を活用する方向で荷主へ周知</a:t>
            </a:r>
            <a:r>
              <a:rPr lang="ja-JP" altLang="en-US" sz="1000" dirty="0" smtClean="0">
                <a:solidFill>
                  <a:srgbClr val="000000"/>
                </a:solidFill>
                <a:latin typeface="Meiryo UI" panose="020B0604030504040204" pitchFamily="50" charset="-128"/>
                <a:ea typeface="Meiryo UI" panose="020B0604030504040204" pitchFamily="50" charset="-128"/>
              </a:rPr>
              <a:t>。</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24" name="円/楕円 12"/>
          <p:cNvSpPr/>
          <p:nvPr/>
        </p:nvSpPr>
        <p:spPr>
          <a:xfrm>
            <a:off x="339066" y="781997"/>
            <a:ext cx="658917" cy="620537"/>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ja-JP" altLang="en-US" sz="1100" dirty="0" smtClean="0">
                <a:solidFill>
                  <a:schemeClr val="bg1"/>
                </a:solidFill>
                <a:latin typeface="Meiryo UI" panose="020B0604030504040204" pitchFamily="50" charset="-128"/>
                <a:ea typeface="Meiryo UI" panose="020B0604030504040204" pitchFamily="50" charset="-128"/>
              </a:rPr>
              <a:t>主要</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ﾄﾋﾟｯｸｽ</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7974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p:cNvPicPr>
            <a:picLocks noChangeAspect="1"/>
          </p:cNvPicPr>
          <p:nvPr/>
        </p:nvPicPr>
        <p:blipFill>
          <a:blip r:embed="rId2"/>
          <a:stretch>
            <a:fillRect/>
          </a:stretch>
        </p:blipFill>
        <p:spPr>
          <a:xfrm>
            <a:off x="560512" y="3262988"/>
            <a:ext cx="8970463" cy="1119726"/>
          </a:xfrm>
          <a:prstGeom prst="rect">
            <a:avLst/>
          </a:prstGeom>
        </p:spPr>
      </p:pic>
      <p:graphicFrame>
        <p:nvGraphicFramePr>
          <p:cNvPr id="10" name="表 9"/>
          <p:cNvGraphicFramePr>
            <a:graphicFrameLocks noGrp="1"/>
          </p:cNvGraphicFramePr>
          <p:nvPr>
            <p:extLst>
              <p:ext uri="{D42A27DB-BD31-4B8C-83A1-F6EECF244321}">
                <p14:modId xmlns:p14="http://schemas.microsoft.com/office/powerpoint/2010/main" val="3597898124"/>
              </p:ext>
            </p:extLst>
          </p:nvPr>
        </p:nvGraphicFramePr>
        <p:xfrm>
          <a:off x="120048" y="1482622"/>
          <a:ext cx="9656216" cy="1514330"/>
        </p:xfrm>
        <a:graphic>
          <a:graphicData uri="http://schemas.openxmlformats.org/drawingml/2006/table">
            <a:tbl>
              <a:tblPr firstRow="1">
                <a:tableStyleId>{F2DE63D5-997A-4646-A377-4702673A728D}</a:tableStyleId>
              </a:tblPr>
              <a:tblGrid>
                <a:gridCol w="576064">
                  <a:extLst>
                    <a:ext uri="{9D8B030D-6E8A-4147-A177-3AD203B41FA5}">
                      <a16:colId xmlns:a16="http://schemas.microsoft.com/office/drawing/2014/main" val="3095511502"/>
                    </a:ext>
                  </a:extLst>
                </a:gridCol>
                <a:gridCol w="3320784">
                  <a:extLst>
                    <a:ext uri="{9D8B030D-6E8A-4147-A177-3AD203B41FA5}">
                      <a16:colId xmlns:a16="http://schemas.microsoft.com/office/drawing/2014/main" val="648480177"/>
                    </a:ext>
                  </a:extLst>
                </a:gridCol>
                <a:gridCol w="3880016">
                  <a:extLst>
                    <a:ext uri="{9D8B030D-6E8A-4147-A177-3AD203B41FA5}">
                      <a16:colId xmlns:a16="http://schemas.microsoft.com/office/drawing/2014/main" val="3164792214"/>
                    </a:ext>
                  </a:extLst>
                </a:gridCol>
                <a:gridCol w="1879352">
                  <a:extLst>
                    <a:ext uri="{9D8B030D-6E8A-4147-A177-3AD203B41FA5}">
                      <a16:colId xmlns:a16="http://schemas.microsoft.com/office/drawing/2014/main" val="1781547434"/>
                    </a:ext>
                  </a:extLst>
                </a:gridCol>
              </a:tblGrid>
              <a:tr h="146178">
                <a:tc gridSpan="4">
                  <a:txBody>
                    <a:bodyPr/>
                    <a:lstStyle/>
                    <a:p>
                      <a:pPr lvl="0" defTabSz="914377" fontAlgn="auto" latinLnBrk="0">
                        <a:spcBef>
                          <a:spcPts val="0"/>
                        </a:spcBef>
                        <a:spcAft>
                          <a:spcPts val="0"/>
                        </a:spcAft>
                        <a:defRPr/>
                      </a:pPr>
                      <a:r>
                        <a:rPr lang="ja-JP" altLang="en-US" sz="900" u="none" dirty="0" smtClean="0">
                          <a:latin typeface="Meiryo UI" panose="020B0604030504040204" pitchFamily="50" charset="-128"/>
                          <a:ea typeface="Meiryo UI" panose="020B0604030504040204" pitchFamily="50" charset="-128"/>
                        </a:rPr>
                        <a:t>目的：本社</a:t>
                      </a:r>
                      <a:r>
                        <a:rPr lang="en-US" altLang="ja-JP" sz="900" u="none" dirty="0" smtClean="0">
                          <a:latin typeface="Meiryo UI" panose="020B0604030504040204" pitchFamily="50" charset="-128"/>
                          <a:ea typeface="Meiryo UI" panose="020B0604030504040204" pitchFamily="50" charset="-128"/>
                        </a:rPr>
                        <a:t>HP</a:t>
                      </a:r>
                      <a:r>
                        <a:rPr lang="ja-JP" altLang="en-US" sz="900" u="none" dirty="0" smtClean="0">
                          <a:latin typeface="Meiryo UI" panose="020B0604030504040204" pitchFamily="50" charset="-128"/>
                          <a:ea typeface="Meiryo UI" panose="020B0604030504040204" pitchFamily="50" charset="-128"/>
                        </a:rPr>
                        <a:t>刷新に合わせて構成・導線を改善し、デザインを一新してユーザビリティとブランディング力を高める</a:t>
                      </a:r>
                      <a:endParaRPr lang="ja-JP" altLang="en-US" sz="900" u="none"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sz="9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en-US" altLang="ja-JP" sz="900" b="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586645527"/>
                  </a:ext>
                </a:extLst>
              </a:tr>
              <a:tr h="0">
                <a:tc>
                  <a:txBody>
                    <a:bodyPr/>
                    <a:lstStyle/>
                    <a:p>
                      <a:r>
                        <a:rPr kumimoji="1" lang="ja-JP" altLang="en-US" sz="900" dirty="0" smtClean="0">
                          <a:latin typeface="Meiryo UI" panose="020B0604030504040204" pitchFamily="50" charset="-128"/>
                          <a:ea typeface="Meiryo UI" panose="020B0604030504040204" pitchFamily="50" charset="-128"/>
                        </a:rPr>
                        <a:t>担当者</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進捗・実施内容 </a:t>
                      </a:r>
                      <a:r>
                        <a:rPr kumimoji="1" lang="en-US" altLang="ja-JP" sz="900" dirty="0" smtClean="0">
                          <a:latin typeface="Meiryo UI" panose="020B0604030504040204" pitchFamily="50" charset="-128"/>
                          <a:ea typeface="Meiryo UI" panose="020B0604030504040204" pitchFamily="50" charset="-128"/>
                        </a:rPr>
                        <a:t>2-3</a:t>
                      </a:r>
                      <a:r>
                        <a:rPr kumimoji="1" lang="ja-JP" altLang="en-US" sz="900" dirty="0" smtClean="0">
                          <a:latin typeface="Meiryo UI" panose="020B0604030504040204" pitchFamily="50" charset="-128"/>
                          <a:ea typeface="Meiryo UI" panose="020B0604030504040204" pitchFamily="50" charset="-128"/>
                        </a:rPr>
                        <a:t>月 </a:t>
                      </a:r>
                      <a:r>
                        <a:rPr kumimoji="1" lang="en-US" altLang="ja-JP" sz="900" dirty="0" smtClean="0">
                          <a:latin typeface="Meiryo UI" panose="020B0604030504040204" pitchFamily="50" charset="-128"/>
                          <a:ea typeface="Meiryo UI" panose="020B0604030504040204" pitchFamily="50" charset="-128"/>
                        </a:rPr>
                        <a:t>(3/12</a:t>
                      </a:r>
                      <a:r>
                        <a:rPr kumimoji="1" lang="ja-JP" altLang="en-US" sz="900" dirty="0" smtClean="0">
                          <a:latin typeface="Meiryo UI" panose="020B0604030504040204" pitchFamily="50" charset="-128"/>
                          <a:ea typeface="Meiryo UI" panose="020B0604030504040204" pitchFamily="50" charset="-128"/>
                        </a:rPr>
                        <a:t>時点</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特記事項</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予定・備考</a:t>
                      </a:r>
                      <a:endParaRPr kumimoji="1" lang="en-US" altLang="ja-JP" sz="900" b="0" dirty="0" smtClean="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878196"/>
                  </a:ext>
                </a:extLst>
              </a:tr>
              <a:tr h="1057130">
                <a:tc>
                  <a:txBody>
                    <a:bodyPr/>
                    <a:lstStyle/>
                    <a:p>
                      <a:r>
                        <a:rPr kumimoji="1" lang="ja-JP" altLang="en-US" sz="800" dirty="0" smtClean="0">
                          <a:latin typeface="Meiryo UI" panose="020B0604030504040204" pitchFamily="50" charset="-128"/>
                          <a:ea typeface="Meiryo UI" panose="020B0604030504040204" pitchFamily="50" charset="-128"/>
                        </a:rPr>
                        <a:t>中居林</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岡野</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今泉</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塩川</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a:t>
                      </a:r>
                      <a:r>
                        <a:rPr kumimoji="1" lang="en-US" altLang="ja-JP" sz="900" baseline="0" dirty="0" smtClean="0">
                          <a:solidFill>
                            <a:schemeClr val="tx1"/>
                          </a:solidFill>
                          <a:latin typeface="Meiryo UI" panose="020B0604030504040204" pitchFamily="50" charset="-128"/>
                          <a:ea typeface="Meiryo UI" panose="020B0604030504040204" pitchFamily="50" charset="-128"/>
                        </a:rPr>
                        <a:t>2/22</a:t>
                      </a:r>
                      <a:r>
                        <a:rPr kumimoji="1" lang="ja-JP" altLang="en-US" sz="900" baseline="0" dirty="0" smtClean="0">
                          <a:solidFill>
                            <a:schemeClr val="tx1"/>
                          </a:solidFill>
                          <a:latin typeface="Meiryo UI" panose="020B0604030504040204" pitchFamily="50" charset="-128"/>
                          <a:ea typeface="Meiryo UI" panose="020B0604030504040204" pitchFamily="50" charset="-128"/>
                        </a:rPr>
                        <a:t>　カウントリード </a:t>
                      </a:r>
                      <a:r>
                        <a:rPr kumimoji="1" lang="en-US" altLang="ja-JP" sz="900" baseline="0" dirty="0" smtClean="0">
                          <a:solidFill>
                            <a:schemeClr val="tx1"/>
                          </a:solidFill>
                          <a:latin typeface="Meiryo UI" panose="020B0604030504040204" pitchFamily="50" charset="-128"/>
                          <a:ea typeface="Meiryo UI" panose="020B0604030504040204" pitchFamily="50" charset="-128"/>
                        </a:rPr>
                        <a:t>WEB</a:t>
                      </a:r>
                      <a:r>
                        <a:rPr kumimoji="1" lang="ja-JP" altLang="en-US" sz="900" baseline="0" dirty="0" smtClean="0">
                          <a:solidFill>
                            <a:schemeClr val="tx1"/>
                          </a:solidFill>
                          <a:latin typeface="Meiryo UI" panose="020B0604030504040204" pitchFamily="50" charset="-128"/>
                          <a:ea typeface="Meiryo UI" panose="020B0604030504040204" pitchFamily="50" charset="-128"/>
                        </a:rPr>
                        <a:t>会議</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a:t>
                      </a:r>
                      <a:r>
                        <a:rPr kumimoji="1" lang="en-US" altLang="ja-JP" sz="900" baseline="0" dirty="0" smtClean="0">
                          <a:solidFill>
                            <a:schemeClr val="tx1"/>
                          </a:solidFill>
                          <a:latin typeface="Meiryo UI" panose="020B0604030504040204" pitchFamily="50" charset="-128"/>
                          <a:ea typeface="Meiryo UI" panose="020B0604030504040204" pitchFamily="50" charset="-128"/>
                        </a:rPr>
                        <a:t>SEALEAD</a:t>
                      </a:r>
                      <a:r>
                        <a:rPr kumimoji="1" lang="ja-JP" altLang="en-US" sz="900" baseline="0" dirty="0" smtClean="0">
                          <a:solidFill>
                            <a:schemeClr val="tx1"/>
                          </a:solidFill>
                          <a:latin typeface="Meiryo UI" panose="020B0604030504040204" pitchFamily="50" charset="-128"/>
                          <a:ea typeface="Meiryo UI" panose="020B0604030504040204" pitchFamily="50" charset="-128"/>
                        </a:rPr>
                        <a:t>ページ削除後の設計変更</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・既存</a:t>
                      </a:r>
                      <a:r>
                        <a:rPr kumimoji="1" lang="en-US" altLang="ja-JP" sz="900" baseline="0" dirty="0" smtClean="0">
                          <a:solidFill>
                            <a:schemeClr val="tx1"/>
                          </a:solidFill>
                          <a:latin typeface="Meiryo UI" panose="020B0604030504040204" pitchFamily="50" charset="-128"/>
                          <a:ea typeface="Meiryo UI" panose="020B0604030504040204" pitchFamily="50" charset="-128"/>
                        </a:rPr>
                        <a:t>NEWS</a:t>
                      </a:r>
                      <a:r>
                        <a:rPr kumimoji="1" lang="ja-JP" altLang="en-US" sz="900" baseline="0" dirty="0" smtClean="0">
                          <a:solidFill>
                            <a:schemeClr val="tx1"/>
                          </a:solidFill>
                          <a:latin typeface="Meiryo UI" panose="020B0604030504040204" pitchFamily="50" charset="-128"/>
                          <a:ea typeface="Meiryo UI" panose="020B0604030504040204" pitchFamily="50" charset="-128"/>
                        </a:rPr>
                        <a:t>の新</a:t>
                      </a:r>
                      <a:r>
                        <a:rPr kumimoji="1" lang="en-US" altLang="ja-JP" sz="900" baseline="0" dirty="0" smtClean="0">
                          <a:solidFill>
                            <a:schemeClr val="tx1"/>
                          </a:solidFill>
                          <a:latin typeface="Meiryo UI" panose="020B0604030504040204" pitchFamily="50" charset="-128"/>
                          <a:ea typeface="Meiryo UI" panose="020B0604030504040204" pitchFamily="50" charset="-128"/>
                        </a:rPr>
                        <a:t>HP</a:t>
                      </a:r>
                      <a:r>
                        <a:rPr kumimoji="1" lang="ja-JP" altLang="en-US" sz="900" baseline="0" dirty="0" smtClean="0">
                          <a:solidFill>
                            <a:schemeClr val="tx1"/>
                          </a:solidFill>
                          <a:latin typeface="Meiryo UI" panose="020B0604030504040204" pitchFamily="50" charset="-128"/>
                          <a:ea typeface="Meiryo UI" panose="020B0604030504040204" pitchFamily="50" charset="-128"/>
                        </a:rPr>
                        <a:t>データ移行方法の検討</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a:t>
                      </a:r>
                      <a:r>
                        <a:rPr kumimoji="1" lang="en-US" altLang="ja-JP" sz="900" baseline="0" dirty="0" smtClean="0">
                          <a:solidFill>
                            <a:schemeClr val="tx1"/>
                          </a:solidFill>
                          <a:latin typeface="Meiryo UI" panose="020B0604030504040204" pitchFamily="50" charset="-128"/>
                          <a:ea typeface="Meiryo UI" panose="020B0604030504040204" pitchFamily="50" charset="-128"/>
                        </a:rPr>
                        <a:t>CMS(</a:t>
                      </a:r>
                      <a:r>
                        <a:rPr lang="en-US" altLang="ja-JP" sz="900" dirty="0" smtClean="0">
                          <a:latin typeface="Meiryo UI" panose="020B0604030504040204" pitchFamily="50" charset="-128"/>
                          <a:ea typeface="Meiryo UI" panose="020B0604030504040204" pitchFamily="50" charset="-128"/>
                        </a:rPr>
                        <a:t>WordPress)</a:t>
                      </a:r>
                      <a:r>
                        <a:rPr kumimoji="1" lang="ja-JP" altLang="en-US" sz="900" baseline="0" dirty="0" smtClean="0">
                          <a:solidFill>
                            <a:schemeClr val="tx1"/>
                          </a:solidFill>
                          <a:latin typeface="Meiryo UI" panose="020B0604030504040204" pitchFamily="50" charset="-128"/>
                          <a:ea typeface="Meiryo UI" panose="020B0604030504040204" pitchFamily="50" charset="-128"/>
                        </a:rPr>
                        <a:t>テスト運用</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p>
                      <a:r>
                        <a:rPr kumimoji="1" lang="ja-JP" altLang="en-US" sz="900" baseline="0" dirty="0" smtClean="0">
                          <a:solidFill>
                            <a:schemeClr val="tx1"/>
                          </a:solidFill>
                          <a:latin typeface="Meiryo UI" panose="020B0604030504040204" pitchFamily="50" charset="-128"/>
                          <a:ea typeface="Meiryo UI" panose="020B0604030504040204" pitchFamily="50" charset="-128"/>
                        </a:rPr>
                        <a:t>・長谷川社長、サーバー</a:t>
                      </a:r>
                      <a:r>
                        <a:rPr kumimoji="1" lang="en-US" altLang="ja-JP" sz="900" baseline="0" dirty="0" smtClean="0">
                          <a:solidFill>
                            <a:schemeClr val="tx1"/>
                          </a:solidFill>
                          <a:latin typeface="Meiryo UI" panose="020B0604030504040204" pitchFamily="50" charset="-128"/>
                          <a:ea typeface="Meiryo UI" panose="020B0604030504040204" pitchFamily="50" charset="-128"/>
                        </a:rPr>
                        <a:t>/</a:t>
                      </a:r>
                      <a:r>
                        <a:rPr kumimoji="1" lang="ja-JP" altLang="en-US" sz="900" baseline="0" dirty="0" smtClean="0">
                          <a:solidFill>
                            <a:schemeClr val="tx1"/>
                          </a:solidFill>
                          <a:latin typeface="Meiryo UI" panose="020B0604030504040204" pitchFamily="50" charset="-128"/>
                          <a:ea typeface="Meiryo UI" panose="020B0604030504040204" pitchFamily="50" charset="-128"/>
                        </a:rPr>
                        <a:t>ドメイン変更の最終確認</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lang="en-US" altLang="ja-JP" sz="800" b="0" baseline="0" dirty="0" smtClean="0">
                        <a:solidFill>
                          <a:srgbClr val="0000FF"/>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SEALEAD</a:t>
                      </a:r>
                      <a:r>
                        <a:rPr kumimoji="1" lang="ja-JP" altLang="en-US" sz="900" dirty="0" smtClean="0">
                          <a:latin typeface="Meiryo UI" panose="020B0604030504040204" pitchFamily="50" charset="-128"/>
                          <a:ea typeface="Meiryo UI" panose="020B0604030504040204" pitchFamily="50" charset="-128"/>
                        </a:rPr>
                        <a:t>事業契約解消に伴い設計</a:t>
                      </a:r>
                      <a:r>
                        <a:rPr kumimoji="1" lang="ja-JP" altLang="en-US" sz="900" dirty="0" smtClean="0">
                          <a:solidFill>
                            <a:schemeClr val="tx1"/>
                          </a:solidFill>
                          <a:latin typeface="Meiryo UI" panose="020B0604030504040204" pitchFamily="50" charset="-128"/>
                          <a:ea typeface="Meiryo UI" panose="020B0604030504040204" pitchFamily="50" charset="-128"/>
                        </a:rPr>
                        <a:t>変更、</a:t>
                      </a:r>
                      <a:r>
                        <a:rPr kumimoji="1" lang="ja-JP" altLang="en-US" sz="900" b="0" u="none" dirty="0" smtClean="0">
                          <a:solidFill>
                            <a:schemeClr val="tx1"/>
                          </a:solidFill>
                          <a:latin typeface="Meiryo UI" panose="020B0604030504040204" pitchFamily="50" charset="-128"/>
                          <a:ea typeface="Meiryo UI" panose="020B0604030504040204" pitchFamily="50" charset="-128"/>
                        </a:rPr>
                        <a:t>リリースを</a:t>
                      </a:r>
                      <a:r>
                        <a:rPr kumimoji="1" lang="en-US" altLang="ja-JP" sz="900" b="0" u="none" dirty="0" smtClean="0">
                          <a:solidFill>
                            <a:schemeClr val="tx1"/>
                          </a:solidFill>
                          <a:latin typeface="Meiryo UI" panose="020B0604030504040204" pitchFamily="50" charset="-128"/>
                          <a:ea typeface="Meiryo UI" panose="020B0604030504040204" pitchFamily="50" charset="-128"/>
                        </a:rPr>
                        <a:t>4/1</a:t>
                      </a:r>
                      <a:r>
                        <a:rPr kumimoji="1" lang="ja-JP" altLang="en-US" sz="900" b="0" u="none" dirty="0" smtClean="0">
                          <a:solidFill>
                            <a:schemeClr val="tx1"/>
                          </a:solidFill>
                          <a:latin typeface="Meiryo UI" panose="020B0604030504040204" pitchFamily="50" charset="-128"/>
                          <a:ea typeface="Meiryo UI" panose="020B0604030504040204" pitchFamily="50" charset="-128"/>
                        </a:rPr>
                        <a:t>に調整</a:t>
                      </a:r>
                      <a:endParaRPr kumimoji="1" lang="en-US" altLang="ja-JP" sz="900" b="0" u="none"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・既存</a:t>
                      </a:r>
                      <a:r>
                        <a:rPr kumimoji="1" lang="en-US" altLang="ja-JP" sz="900" dirty="0" smtClean="0">
                          <a:solidFill>
                            <a:schemeClr val="tx1"/>
                          </a:solidFill>
                          <a:latin typeface="Meiryo UI" panose="020B0604030504040204" pitchFamily="50" charset="-128"/>
                          <a:ea typeface="Meiryo UI" panose="020B0604030504040204" pitchFamily="50" charset="-128"/>
                        </a:rPr>
                        <a:t>NEWS</a:t>
                      </a:r>
                      <a:r>
                        <a:rPr kumimoji="1" lang="ja-JP" altLang="en-US" sz="900" dirty="0" smtClean="0">
                          <a:solidFill>
                            <a:schemeClr val="tx1"/>
                          </a:solidFill>
                          <a:latin typeface="Meiryo UI" panose="020B0604030504040204" pitchFamily="50" charset="-128"/>
                          <a:ea typeface="Meiryo UI" panose="020B0604030504040204" pitchFamily="50" charset="-128"/>
                        </a:rPr>
                        <a:t>データ移行については</a:t>
                      </a:r>
                      <a:r>
                        <a:rPr kumimoji="1" lang="en-US" altLang="ja-JP" sz="900" dirty="0" smtClean="0">
                          <a:solidFill>
                            <a:schemeClr val="tx1"/>
                          </a:solidFill>
                          <a:latin typeface="Meiryo UI" panose="020B0604030504040204" pitchFamily="50" charset="-128"/>
                          <a:ea typeface="Meiryo UI" panose="020B0604030504040204" pitchFamily="50" charset="-128"/>
                        </a:rPr>
                        <a:t>RPA</a:t>
                      </a:r>
                      <a:r>
                        <a:rPr kumimoji="1" lang="ja-JP" altLang="en-US" sz="900" dirty="0" smtClean="0">
                          <a:solidFill>
                            <a:schemeClr val="tx1"/>
                          </a:solidFill>
                          <a:latin typeface="Meiryo UI" panose="020B0604030504040204" pitchFamily="50" charset="-128"/>
                          <a:ea typeface="Meiryo UI" panose="020B0604030504040204" pitchFamily="50" charset="-128"/>
                        </a:rPr>
                        <a:t>を用いて読み込み予定。</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 塩川</a:t>
                      </a:r>
                      <a:r>
                        <a:rPr kumimoji="1" lang="en-US" altLang="ja-JP" sz="900" dirty="0" smtClean="0">
                          <a:solidFill>
                            <a:schemeClr val="tx1"/>
                          </a:solidFill>
                          <a:latin typeface="Meiryo UI" panose="020B0604030504040204" pitchFamily="50" charset="-128"/>
                          <a:ea typeface="Meiryo UI" panose="020B0604030504040204" pitchFamily="50" charset="-128"/>
                        </a:rPr>
                        <a:t>TL</a:t>
                      </a:r>
                      <a:r>
                        <a:rPr kumimoji="1" lang="ja-JP" altLang="en-US" sz="900" dirty="0" smtClean="0">
                          <a:solidFill>
                            <a:schemeClr val="tx1"/>
                          </a:solidFill>
                          <a:latin typeface="Meiryo UI" panose="020B0604030504040204" pitchFamily="50" charset="-128"/>
                          <a:ea typeface="Meiryo UI" panose="020B0604030504040204" pitchFamily="50" charset="-128"/>
                        </a:rPr>
                        <a:t>・中居林</a:t>
                      </a:r>
                      <a:r>
                        <a:rPr kumimoji="1" lang="en-US" altLang="ja-JP" sz="900" dirty="0" smtClean="0">
                          <a:solidFill>
                            <a:schemeClr val="tx1"/>
                          </a:solidFill>
                          <a:latin typeface="Meiryo UI" panose="020B0604030504040204" pitchFamily="50" charset="-128"/>
                          <a:ea typeface="Meiryo UI" panose="020B0604030504040204" pitchFamily="50" charset="-128"/>
                        </a:rPr>
                        <a:t>SL</a:t>
                      </a:r>
                      <a:r>
                        <a:rPr kumimoji="1" lang="ja-JP" altLang="en-US" sz="900" dirty="0" err="1" smtClean="0">
                          <a:solidFill>
                            <a:schemeClr val="tx1"/>
                          </a:solidFill>
                          <a:latin typeface="Meiryo UI" panose="020B0604030504040204" pitchFamily="50" charset="-128"/>
                          <a:ea typeface="Meiryo UI" panose="020B0604030504040204" pitchFamily="50" charset="-128"/>
                        </a:rPr>
                        <a:t>にて</a:t>
                      </a:r>
                      <a:r>
                        <a:rPr kumimoji="1" lang="ja-JP" altLang="en-US" sz="900" dirty="0" smtClean="0">
                          <a:solidFill>
                            <a:schemeClr val="tx1"/>
                          </a:solidFill>
                          <a:latin typeface="Meiryo UI" panose="020B0604030504040204" pitchFamily="50" charset="-128"/>
                          <a:ea typeface="Meiryo UI" panose="020B0604030504040204" pitchFamily="50" charset="-128"/>
                        </a:rPr>
                        <a:t>開発進行中。</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OPEN/CUT</a:t>
                      </a:r>
                      <a:r>
                        <a:rPr kumimoji="1" lang="ja-JP" altLang="en-US" sz="900" dirty="0" smtClean="0">
                          <a:solidFill>
                            <a:schemeClr val="tx1"/>
                          </a:solidFill>
                          <a:latin typeface="Meiryo UI" panose="020B0604030504040204" pitchFamily="50" charset="-128"/>
                          <a:ea typeface="Meiryo UI" panose="020B0604030504040204" pitchFamily="50" charset="-128"/>
                        </a:rPr>
                        <a:t>表</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本船別一覧</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定曜日一覧</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完成。</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Meiryo UI" panose="020B0604030504040204" pitchFamily="50" charset="-128"/>
                          <a:ea typeface="Meiryo UI" panose="020B0604030504040204" pitchFamily="50" charset="-128"/>
                        </a:rPr>
                        <a:t>▼各種自動配信メール整備　</a:t>
                      </a: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baseline="0" dirty="0" smtClean="0">
                          <a:latin typeface="Meiryo UI" panose="020B0604030504040204" pitchFamily="50" charset="-128"/>
                          <a:ea typeface="Meiryo UI" panose="020B0604030504040204" pitchFamily="50" charset="-128"/>
                        </a:rPr>
                        <a:t>・</a:t>
                      </a:r>
                      <a:r>
                        <a:rPr kumimoji="1" lang="en-US" altLang="ja-JP" sz="900" baseline="0" dirty="0" smtClean="0">
                          <a:latin typeface="Meiryo UI" panose="020B0604030504040204" pitchFamily="50" charset="-128"/>
                          <a:ea typeface="Meiryo UI" panose="020B0604030504040204" pitchFamily="50" charset="-128"/>
                        </a:rPr>
                        <a:t>F/T</a:t>
                      </a:r>
                      <a:r>
                        <a:rPr kumimoji="1" lang="ja-JP" altLang="en-US" sz="900" baseline="0" dirty="0" smtClean="0">
                          <a:latin typeface="Meiryo UI" panose="020B0604030504040204" pitchFamily="50" charset="-128"/>
                          <a:ea typeface="Meiryo UI" panose="020B0604030504040204" pitchFamily="50" charset="-128"/>
                        </a:rPr>
                        <a:t>パート、</a:t>
                      </a:r>
                      <a:r>
                        <a:rPr kumimoji="1" lang="en-US" altLang="ja-JP" sz="900" baseline="0" dirty="0" smtClean="0">
                          <a:latin typeface="Meiryo UI" panose="020B0604030504040204" pitchFamily="50" charset="-128"/>
                          <a:ea typeface="Meiryo UI" panose="020B0604030504040204" pitchFamily="50" charset="-128"/>
                        </a:rPr>
                        <a:t>T/S</a:t>
                      </a:r>
                      <a:r>
                        <a:rPr kumimoji="1" lang="ja-JP" altLang="en-US" sz="900" baseline="0" dirty="0" smtClean="0">
                          <a:latin typeface="Meiryo UI" panose="020B0604030504040204" pitchFamily="50" charset="-128"/>
                          <a:ea typeface="Meiryo UI" panose="020B0604030504040204" pitchFamily="50" charset="-128"/>
                        </a:rPr>
                        <a:t>パート検証予定</a:t>
                      </a:r>
                      <a:endParaRPr kumimoji="1" lang="en-US" altLang="ja-JP" sz="900" baseline="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526818"/>
                  </a:ext>
                </a:extLst>
              </a:tr>
            </a:tbl>
          </a:graphicData>
        </a:graphic>
      </p:graphicFrame>
      <p:sp>
        <p:nvSpPr>
          <p:cNvPr id="19" name="正方形/長方形 18"/>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2. </a:t>
            </a:r>
            <a:r>
              <a:rPr lang="en-US" altLang="ja-JP" b="1" dirty="0">
                <a:latin typeface="ＭＳ Ｐゴシック" panose="020B0600070205080204" pitchFamily="50" charset="-128"/>
                <a:ea typeface="ＭＳ Ｐゴシック" panose="020B0600070205080204" pitchFamily="50" charset="-128"/>
              </a:rPr>
              <a:t>CS</a:t>
            </a:r>
            <a:r>
              <a:rPr lang="ja-JP" altLang="en-US" b="1" dirty="0">
                <a:latin typeface="ＭＳ Ｐゴシック" panose="020B0600070205080204" pitchFamily="50" charset="-128"/>
                <a:ea typeface="ＭＳ Ｐゴシック" panose="020B0600070205080204" pitchFamily="50" charset="-128"/>
              </a:rPr>
              <a:t>報告 － </a:t>
            </a:r>
            <a:r>
              <a:rPr lang="en-US" altLang="ja-JP" sz="1700" b="1" dirty="0" smtClean="0">
                <a:latin typeface="ＭＳ Ｐゴシック" panose="020B0600070205080204" pitchFamily="50" charset="-128"/>
                <a:ea typeface="ＭＳ Ｐゴシック" panose="020B0600070205080204" pitchFamily="50" charset="-128"/>
              </a:rPr>
              <a:t>2024</a:t>
            </a:r>
            <a:r>
              <a:rPr lang="ja-JP" altLang="en-US" sz="1700" b="1" dirty="0" smtClean="0">
                <a:latin typeface="ＭＳ Ｐゴシック" panose="020B0600070205080204" pitchFamily="50" charset="-128"/>
                <a:ea typeface="ＭＳ Ｐゴシック" panose="020B0600070205080204" pitchFamily="50" charset="-128"/>
              </a:rPr>
              <a:t>年</a:t>
            </a:r>
            <a:r>
              <a:rPr lang="en-US" altLang="ja-JP" sz="1700" b="1" dirty="0" smtClean="0">
                <a:latin typeface="ＭＳ Ｐゴシック" panose="020B0600070205080204" pitchFamily="50" charset="-128"/>
                <a:ea typeface="ＭＳ Ｐゴシック" panose="020B0600070205080204" pitchFamily="50" charset="-128"/>
              </a:rPr>
              <a:t>3</a:t>
            </a:r>
            <a:r>
              <a:rPr lang="ja-JP" altLang="en-US" sz="1700" b="1" dirty="0" smtClean="0">
                <a:latin typeface="ＭＳ Ｐゴシック" panose="020B0600070205080204" pitchFamily="50" charset="-128"/>
                <a:ea typeface="ＭＳ Ｐゴシック" panose="020B0600070205080204" pitchFamily="50" charset="-128"/>
              </a:rPr>
              <a:t>月 </a:t>
            </a:r>
            <a:r>
              <a:rPr lang="en-US" altLang="ja-JP" sz="1700" b="1" dirty="0">
                <a:latin typeface="ＭＳ Ｐゴシック" panose="020B0600070205080204" pitchFamily="50" charset="-128"/>
                <a:ea typeface="ＭＳ Ｐゴシック" panose="020B0600070205080204" pitchFamily="50" charset="-128"/>
              </a:rPr>
              <a:t>ICT</a:t>
            </a:r>
            <a:r>
              <a:rPr lang="ja-JP" altLang="en-US" sz="1700" b="1" dirty="0">
                <a:latin typeface="ＭＳ Ｐゴシック" panose="020B0600070205080204" pitchFamily="50" charset="-128"/>
                <a:ea typeface="ＭＳ Ｐゴシック" panose="020B0600070205080204" pitchFamily="50" charset="-128"/>
              </a:rPr>
              <a:t>利活用 </a:t>
            </a:r>
            <a:r>
              <a:rPr lang="en-US" altLang="ja-JP" sz="1700" b="1" dirty="0">
                <a:latin typeface="ＭＳ Ｐゴシック" panose="020B0600070205080204" pitchFamily="50" charset="-128"/>
                <a:ea typeface="ＭＳ Ｐゴシック" panose="020B0600070205080204" pitchFamily="50" charset="-128"/>
              </a:rPr>
              <a:t>/ </a:t>
            </a:r>
            <a:r>
              <a:rPr lang="ja-JP" altLang="en-US" sz="1700" b="1" dirty="0" smtClean="0">
                <a:latin typeface="ＭＳ Ｐゴシック" panose="020B0600070205080204" pitchFamily="50" charset="-128"/>
                <a:ea typeface="ＭＳ Ｐゴシック" panose="020B0600070205080204" pitchFamily="50" charset="-128"/>
              </a:rPr>
              <a:t>ホームページ刷新</a:t>
            </a:r>
            <a:endParaRPr lang="ja-JP" altLang="en-US" sz="1700" b="1" dirty="0">
              <a:latin typeface="ＭＳ Ｐゴシック" panose="020B0600070205080204" pitchFamily="50" charset="-128"/>
              <a:ea typeface="ＭＳ Ｐゴシック" panose="020B0600070205080204" pitchFamily="50" charset="-128"/>
            </a:endParaRPr>
          </a:p>
        </p:txBody>
      </p:sp>
      <p:sp>
        <p:nvSpPr>
          <p:cNvPr id="9" name="スライド番号プレースホルダー 8"/>
          <p:cNvSpPr>
            <a:spLocks noGrp="1"/>
          </p:cNvSpPr>
          <p:nvPr>
            <p:ph type="sldNum" sz="quarter" idx="10"/>
          </p:nvPr>
        </p:nvSpPr>
        <p:spPr/>
        <p:txBody>
          <a:bodyPr/>
          <a:lstStyle/>
          <a:p>
            <a:fld id="{17DB97F5-D030-4A96-A351-AB02769B6959}" type="slidenum">
              <a:rPr lang="ko-KR" altLang="en-US" smtClean="0"/>
              <a:pPr/>
              <a:t>6</a:t>
            </a:fld>
            <a:endParaRPr lang="ko-KR" altLang="en-US" dirty="0"/>
          </a:p>
        </p:txBody>
      </p:sp>
      <p:sp>
        <p:nvSpPr>
          <p:cNvPr id="3" name="正方形/長方形 2"/>
          <p:cNvSpPr/>
          <p:nvPr/>
        </p:nvSpPr>
        <p:spPr>
          <a:xfrm>
            <a:off x="4433832" y="3068960"/>
            <a:ext cx="1071127" cy="246221"/>
          </a:xfrm>
          <a:prstGeom prst="rect">
            <a:avLst/>
          </a:prstGeom>
        </p:spPr>
        <p:txBody>
          <a:bodyPr wrap="none">
            <a:spAutoFit/>
          </a:bodyPr>
          <a:lstStyle/>
          <a:p>
            <a:r>
              <a:rPr lang="ja-JP" altLang="en-US" sz="1000" b="1" u="sng" dirty="0" smtClean="0">
                <a:latin typeface="Meiryo UI" panose="020B0604030504040204" pitchFamily="50" charset="-128"/>
                <a:ea typeface="Meiryo UI" panose="020B0604030504040204" pitchFamily="50" charset="-128"/>
              </a:rPr>
              <a:t>実施内容と結果</a:t>
            </a:r>
            <a:endParaRPr lang="ja-JP" altLang="en-US" sz="1000" b="1" u="sng" dirty="0"/>
          </a:p>
        </p:txBody>
      </p:sp>
      <p:pic>
        <p:nvPicPr>
          <p:cNvPr id="16" name="図 15"/>
          <p:cNvPicPr>
            <a:picLocks noChangeAspect="1"/>
          </p:cNvPicPr>
          <p:nvPr/>
        </p:nvPicPr>
        <p:blipFill>
          <a:blip r:embed="rId3"/>
          <a:stretch>
            <a:fillRect/>
          </a:stretch>
        </p:blipFill>
        <p:spPr>
          <a:xfrm>
            <a:off x="101689" y="4349232"/>
            <a:ext cx="6363480" cy="2358730"/>
          </a:xfrm>
          <a:prstGeom prst="rect">
            <a:avLst/>
          </a:prstGeom>
        </p:spPr>
      </p:pic>
      <p:sp>
        <p:nvSpPr>
          <p:cNvPr id="21" name="四角形吹き出し 20"/>
          <p:cNvSpPr/>
          <p:nvPr/>
        </p:nvSpPr>
        <p:spPr>
          <a:xfrm>
            <a:off x="2072680" y="4409871"/>
            <a:ext cx="3600400" cy="846792"/>
          </a:xfrm>
          <a:prstGeom prst="wedgeRectCallout">
            <a:avLst>
              <a:gd name="adj1" fmla="val -21331"/>
              <a:gd name="adj2" fmla="val 72944"/>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b="1" u="sng" dirty="0">
                <a:solidFill>
                  <a:schemeClr val="tx1"/>
                </a:solidFill>
                <a:latin typeface="Meiryo UI" panose="020B0604030504040204" pitchFamily="50" charset="-128"/>
                <a:ea typeface="Meiryo UI" panose="020B0604030504040204" pitchFamily="50" charset="-128"/>
                <a:cs typeface="Arial" panose="020B0604020202020204" pitchFamily="34" charset="0"/>
              </a:rPr>
              <a:t>運営システム </a:t>
            </a:r>
            <a:r>
              <a:rPr lang="en-US" altLang="ja-JP" sz="800" b="1" u="sng" dirty="0">
                <a:solidFill>
                  <a:schemeClr val="tx1"/>
                </a:solidFill>
                <a:latin typeface="Meiryo UI" panose="020B0604030504040204" pitchFamily="50" charset="-128"/>
                <a:ea typeface="Meiryo UI" panose="020B0604030504040204" pitchFamily="50" charset="-128"/>
                <a:cs typeface="Arial" panose="020B0604020202020204" pitchFamily="34" charset="0"/>
              </a:rPr>
              <a:t>CMS(WordPress)</a:t>
            </a:r>
            <a:r>
              <a:rPr lang="ja-JP" altLang="en-US" sz="800" b="1" u="sng" dirty="0">
                <a:solidFill>
                  <a:schemeClr val="tx1"/>
                </a:solidFill>
                <a:latin typeface="Meiryo UI" panose="020B0604030504040204" pitchFamily="50" charset="-128"/>
                <a:ea typeface="Meiryo UI" panose="020B0604030504040204" pitchFamily="50" charset="-128"/>
                <a:cs typeface="Arial" panose="020B0604020202020204" pitchFamily="34" charset="0"/>
              </a:rPr>
              <a:t>テスト</a:t>
            </a:r>
            <a:r>
              <a:rPr lang="ja-JP" altLang="en-US" sz="800" b="1" u="sng"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運用 結果</a:t>
            </a:r>
            <a:r>
              <a:rPr lang="ja-JP" altLang="en-US" sz="800" b="1" u="sng"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endParaRPr lang="en-US" altLang="ja-JP" sz="800" b="1" u="sng"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ファイル形式を</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除く、</a:t>
            </a:r>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ページ形式コンテンツ</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について、</a:t>
            </a:r>
            <a:r>
              <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CMS</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を用いて社内で随時更新できることを確認。これまでは業者へ都度修正依頼が必要とされ、時間やコストが発生していたが、今後は迅速且つ正確な内容で社内運用が可能となる。</a:t>
            </a:r>
            <a:endPar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現在の</a:t>
            </a:r>
            <a:r>
              <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FTP</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運用に比べ煩雑・複雑な作業が削減されるため利用しやすい印象。</a:t>
            </a:r>
            <a:endPar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マニュアルがないため管理者にはトレーニングが必要</a:t>
            </a:r>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23" name="四角形吹き出し 22"/>
          <p:cNvSpPr/>
          <p:nvPr/>
        </p:nvSpPr>
        <p:spPr>
          <a:xfrm>
            <a:off x="1064568" y="2852794"/>
            <a:ext cx="2448272" cy="410194"/>
          </a:xfrm>
          <a:prstGeom prst="wedgeRectCallout">
            <a:avLst>
              <a:gd name="adj1" fmla="val -20475"/>
              <a:gd name="adj2" fmla="val 82094"/>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b="1" u="sng" dirty="0">
                <a:solidFill>
                  <a:schemeClr val="tx1"/>
                </a:solidFill>
                <a:latin typeface="Meiryo UI" panose="020B0604030504040204" pitchFamily="50" charset="-128"/>
                <a:ea typeface="Meiryo UI" panose="020B0604030504040204" pitchFamily="50" charset="-128"/>
              </a:rPr>
              <a:t>メニュー構造修正：</a:t>
            </a:r>
            <a:endParaRPr lang="en-US" altLang="ja-JP" sz="800" b="1" u="sng" dirty="0">
              <a:solidFill>
                <a:schemeClr val="tx1"/>
              </a:solidFill>
              <a:latin typeface="Meiryo UI" panose="020B0604030504040204" pitchFamily="50" charset="-128"/>
              <a:ea typeface="Meiryo UI" panose="020B0604030504040204" pitchFamily="50" charset="-128"/>
            </a:endParaRPr>
          </a:p>
          <a:p>
            <a:r>
              <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2/22 </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カウントリードとの打ち合わせ</a:t>
            </a:r>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でグローバルメニューとクイックメニューの最終</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調整完了</a:t>
            </a:r>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pic>
        <p:nvPicPr>
          <p:cNvPr id="24" name="図 23"/>
          <p:cNvPicPr>
            <a:picLocks noChangeAspect="1"/>
          </p:cNvPicPr>
          <p:nvPr/>
        </p:nvPicPr>
        <p:blipFill>
          <a:blip r:embed="rId4"/>
          <a:stretch>
            <a:fillRect/>
          </a:stretch>
        </p:blipFill>
        <p:spPr>
          <a:xfrm>
            <a:off x="6615148" y="4196597"/>
            <a:ext cx="3025433" cy="1998451"/>
          </a:xfrm>
          <a:prstGeom prst="rect">
            <a:avLst/>
          </a:prstGeom>
        </p:spPr>
      </p:pic>
      <p:sp>
        <p:nvSpPr>
          <p:cNvPr id="25" name="四角形吹き出し 24"/>
          <p:cNvSpPr/>
          <p:nvPr/>
        </p:nvSpPr>
        <p:spPr>
          <a:xfrm>
            <a:off x="6615148" y="5949280"/>
            <a:ext cx="3161116" cy="720080"/>
          </a:xfrm>
          <a:prstGeom prst="wedgeRectCallout">
            <a:avLst>
              <a:gd name="adj1" fmla="val 19359"/>
              <a:gd name="adj2" fmla="val -67539"/>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u="sng" dirty="0">
                <a:solidFill>
                  <a:schemeClr val="tx1"/>
                </a:solidFill>
                <a:latin typeface="Meiryo UI" panose="020B0604030504040204" pitchFamily="50" charset="-128"/>
                <a:ea typeface="Meiryo UI" panose="020B0604030504040204" pitchFamily="50" charset="-128"/>
              </a:rPr>
              <a:t>News</a:t>
            </a:r>
            <a:r>
              <a:rPr lang="ja-JP" altLang="en-US" sz="800" b="1" u="sng" dirty="0">
                <a:solidFill>
                  <a:schemeClr val="tx1"/>
                </a:solidFill>
                <a:latin typeface="Meiryo UI" panose="020B0604030504040204" pitchFamily="50" charset="-128"/>
                <a:ea typeface="Meiryo UI" panose="020B0604030504040204" pitchFamily="50" charset="-128"/>
              </a:rPr>
              <a:t> </a:t>
            </a:r>
            <a:r>
              <a:rPr lang="ja-JP" altLang="en-US" sz="800" b="1" u="sng" dirty="0" smtClean="0">
                <a:solidFill>
                  <a:schemeClr val="tx1"/>
                </a:solidFill>
                <a:latin typeface="Meiryo UI" panose="020B0604030504040204" pitchFamily="50" charset="-128"/>
                <a:ea typeface="Meiryo UI" panose="020B0604030504040204" pitchFamily="50" charset="-128"/>
              </a:rPr>
              <a:t>既存データ</a:t>
            </a:r>
            <a:r>
              <a:rPr lang="ja-JP" altLang="en-US" sz="800" b="1" u="sng" dirty="0">
                <a:solidFill>
                  <a:schemeClr val="tx1"/>
                </a:solidFill>
                <a:latin typeface="Meiryo UI" panose="020B0604030504040204" pitchFamily="50" charset="-128"/>
                <a:ea typeface="Meiryo UI" panose="020B0604030504040204" pitchFamily="50" charset="-128"/>
              </a:rPr>
              <a:t>移行</a:t>
            </a:r>
            <a:r>
              <a:rPr lang="ja-JP" altLang="en-US" sz="800" b="1" u="sng" dirty="0" smtClean="0">
                <a:solidFill>
                  <a:schemeClr val="tx1"/>
                </a:solidFill>
                <a:latin typeface="Meiryo UI" panose="020B0604030504040204" pitchFamily="50" charset="-128"/>
                <a:ea typeface="Meiryo UI" panose="020B0604030504040204" pitchFamily="50" charset="-128"/>
              </a:rPr>
              <a:t>と今後の運用</a:t>
            </a:r>
            <a:r>
              <a:rPr lang="ja-JP" altLang="en-US" sz="800" b="1" u="sng" dirty="0">
                <a:solidFill>
                  <a:schemeClr val="tx1"/>
                </a:solidFill>
                <a:latin typeface="Meiryo UI" panose="020B0604030504040204" pitchFamily="50" charset="-128"/>
                <a:ea typeface="Meiryo UI" panose="020B0604030504040204" pitchFamily="50" charset="-128"/>
              </a:rPr>
              <a:t>確認：</a:t>
            </a:r>
            <a:endParaRPr lang="en-US" altLang="ja-JP" sz="800" b="1" u="sng" dirty="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既存</a:t>
            </a:r>
            <a:r>
              <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NEWS</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については</a:t>
            </a:r>
            <a:r>
              <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2023</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年以降</a:t>
            </a:r>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の主要トピック</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に限定してデータ移行予定</a:t>
            </a:r>
            <a:r>
              <a:rPr lang="ja-JP" altLang="en-US" sz="8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。相当のボリューム</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になるため、作業は</a:t>
            </a:r>
            <a:r>
              <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RPA</a:t>
            </a:r>
            <a:r>
              <a:rPr lang="ja-JP" altLang="en-US" sz="800" dirty="0">
                <a:solidFill>
                  <a:schemeClr val="tx1"/>
                </a:solidFill>
                <a:latin typeface="Meiryo UI" panose="020B0604030504040204" pitchFamily="50" charset="-128"/>
                <a:ea typeface="Meiryo UI" panose="020B0604030504040204" pitchFamily="50" charset="-128"/>
                <a:cs typeface="Arial" panose="020B0604020202020204" pitchFamily="34" charset="0"/>
              </a:rPr>
              <a:t>を開発して実施。</a:t>
            </a:r>
            <a:endParaRPr lang="en-US" altLang="ja-JP" sz="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800" dirty="0">
                <a:solidFill>
                  <a:schemeClr val="tx1"/>
                </a:solidFill>
                <a:latin typeface="Meiryo UI" panose="020B0604030504040204" pitchFamily="50" charset="-128"/>
                <a:ea typeface="Meiryo UI" panose="020B0604030504040204" pitchFamily="50" charset="-128"/>
              </a:rPr>
              <a:t>新</a:t>
            </a:r>
            <a:r>
              <a:rPr lang="en-US" altLang="ja-JP" sz="800" dirty="0">
                <a:solidFill>
                  <a:schemeClr val="tx1"/>
                </a:solidFill>
                <a:latin typeface="Meiryo UI" panose="020B0604030504040204" pitchFamily="50" charset="-128"/>
                <a:ea typeface="Meiryo UI" panose="020B0604030504040204" pitchFamily="50" charset="-128"/>
              </a:rPr>
              <a:t>HP</a:t>
            </a:r>
            <a:r>
              <a:rPr lang="ja-JP" altLang="en-US" sz="800" dirty="0">
                <a:solidFill>
                  <a:schemeClr val="tx1"/>
                </a:solidFill>
                <a:latin typeface="Meiryo UI" panose="020B0604030504040204" pitchFamily="50" charset="-128"/>
                <a:ea typeface="Meiryo UI" panose="020B0604030504040204" pitchFamily="50" charset="-128"/>
              </a:rPr>
              <a:t>では</a:t>
            </a:r>
            <a:r>
              <a:rPr lang="en-US" altLang="ja-JP" sz="800" dirty="0">
                <a:solidFill>
                  <a:schemeClr val="tx1"/>
                </a:solidFill>
                <a:latin typeface="Meiryo UI" panose="020B0604030504040204" pitchFamily="50" charset="-128"/>
                <a:ea typeface="Meiryo UI" panose="020B0604030504040204" pitchFamily="50" charset="-128"/>
              </a:rPr>
              <a:t>NAMSUNG/DONGYOUNG</a:t>
            </a:r>
            <a:r>
              <a:rPr lang="ja-JP" altLang="en-US" sz="800" dirty="0">
                <a:solidFill>
                  <a:schemeClr val="tx1"/>
                </a:solidFill>
                <a:latin typeface="Meiryo UI" panose="020B0604030504040204" pitchFamily="50" charset="-128"/>
                <a:ea typeface="Meiryo UI" panose="020B0604030504040204" pitchFamily="50" charset="-128"/>
              </a:rPr>
              <a:t>が</a:t>
            </a:r>
            <a:r>
              <a:rPr lang="en-US" altLang="ja-JP" sz="800" dirty="0" smtClean="0">
                <a:solidFill>
                  <a:schemeClr val="tx1"/>
                </a:solidFill>
                <a:latin typeface="Meiryo UI" panose="020B0604030504040204" pitchFamily="50" charset="-128"/>
                <a:ea typeface="Meiryo UI" panose="020B0604030504040204" pitchFamily="50" charset="-128"/>
              </a:rPr>
              <a:t>1</a:t>
            </a:r>
            <a:r>
              <a:rPr lang="ja-JP" altLang="en-US" sz="800" dirty="0" smtClean="0">
                <a:solidFill>
                  <a:schemeClr val="tx1"/>
                </a:solidFill>
                <a:latin typeface="Meiryo UI" panose="020B0604030504040204" pitchFamily="50" charset="-128"/>
                <a:ea typeface="Meiryo UI" panose="020B0604030504040204" pitchFamily="50" charset="-128"/>
              </a:rPr>
              <a:t>ページ</a:t>
            </a:r>
            <a:r>
              <a:rPr lang="ja-JP" altLang="en-US" sz="800" dirty="0">
                <a:solidFill>
                  <a:schemeClr val="tx1"/>
                </a:solidFill>
                <a:latin typeface="Meiryo UI" panose="020B0604030504040204" pitchFamily="50" charset="-128"/>
                <a:ea typeface="Meiryo UI" panose="020B0604030504040204" pitchFamily="50" charset="-128"/>
              </a:rPr>
              <a:t>に集約される</a:t>
            </a:r>
            <a:r>
              <a:rPr lang="ja-JP" altLang="en-US" sz="800" dirty="0" smtClean="0">
                <a:solidFill>
                  <a:schemeClr val="tx1"/>
                </a:solidFill>
                <a:latin typeface="Meiryo UI" panose="020B0604030504040204" pitchFamily="50" charset="-128"/>
                <a:ea typeface="Meiryo UI" panose="020B0604030504040204" pitchFamily="50" charset="-128"/>
              </a:rPr>
              <a:t>ため、</a:t>
            </a:r>
            <a:endParaRPr lang="ja-JP" altLang="en-US" sz="800" dirty="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上記のとおり船社</a:t>
            </a:r>
            <a:r>
              <a:rPr lang="ja-JP" altLang="en-US" sz="800" dirty="0">
                <a:solidFill>
                  <a:schemeClr val="tx1"/>
                </a:solidFill>
                <a:latin typeface="Meiryo UI" panose="020B0604030504040204" pitchFamily="50" charset="-128"/>
                <a:ea typeface="Meiryo UI" panose="020B0604030504040204" pitchFamily="50" charset="-128"/>
              </a:rPr>
              <a:t>をタグ付けして投稿する</a:t>
            </a:r>
            <a:r>
              <a:rPr lang="ja-JP" altLang="en-US" sz="800" dirty="0" smtClean="0">
                <a:solidFill>
                  <a:schemeClr val="tx1"/>
                </a:solidFill>
                <a:latin typeface="Meiryo UI" panose="020B0604030504040204" pitchFamily="50" charset="-128"/>
                <a:ea typeface="Meiryo UI" panose="020B0604030504040204" pitchFamily="50" charset="-128"/>
              </a:rPr>
              <a:t>方法へ変更</a:t>
            </a:r>
            <a:r>
              <a:rPr lang="ja-JP" altLang="en-US" sz="800" dirty="0">
                <a:solidFill>
                  <a:schemeClr val="tx1"/>
                </a:solidFill>
                <a:latin typeface="Meiryo UI" panose="020B0604030504040204" pitchFamily="50" charset="-128"/>
                <a:ea typeface="Meiryo UI" panose="020B0604030504040204" pitchFamily="50" charset="-128"/>
              </a:rPr>
              <a:t>。</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26" name="角丸四角形 25"/>
          <p:cNvSpPr/>
          <p:nvPr/>
        </p:nvSpPr>
        <p:spPr>
          <a:xfrm>
            <a:off x="342637" y="781571"/>
            <a:ext cx="9227869" cy="619924"/>
          </a:xfrm>
          <a:prstGeom prst="roundRect">
            <a:avLst>
              <a:gd name="adj" fmla="val 50000"/>
            </a:avLst>
          </a:prstGeom>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lIns="1080000" rtlCol="0" anchor="ctr"/>
          <a:lstStyle/>
          <a:p>
            <a:r>
              <a:rPr lang="ja-JP" altLang="en-US" sz="1000" dirty="0">
                <a:solidFill>
                  <a:srgbClr val="000000"/>
                </a:solidFill>
                <a:latin typeface="Meiryo UI" panose="020B0604030504040204" pitchFamily="50" charset="-128"/>
                <a:ea typeface="Meiryo UI" panose="020B0604030504040204" pitchFamily="50" charset="-128"/>
              </a:rPr>
              <a:t>✔ 新ホームページリリース：本番リリースを</a:t>
            </a:r>
            <a:r>
              <a:rPr lang="en-US" altLang="ja-JP" sz="1000" dirty="0">
                <a:solidFill>
                  <a:srgbClr val="000000"/>
                </a:solidFill>
                <a:latin typeface="Meiryo UI" panose="020B0604030504040204" pitchFamily="50" charset="-128"/>
                <a:ea typeface="Meiryo UI" panose="020B0604030504040204" pitchFamily="50" charset="-128"/>
              </a:rPr>
              <a:t>4</a:t>
            </a:r>
            <a:r>
              <a:rPr lang="ja-JP" altLang="en-US" sz="1000" dirty="0">
                <a:solidFill>
                  <a:srgbClr val="000000"/>
                </a:solidFill>
                <a:latin typeface="Meiryo UI" panose="020B0604030504040204" pitchFamily="50" charset="-128"/>
                <a:ea typeface="Meiryo UI" panose="020B0604030504040204" pitchFamily="50" charset="-128"/>
              </a:rPr>
              <a:t>月</a:t>
            </a:r>
            <a:r>
              <a:rPr lang="en-US" altLang="ja-JP" sz="1000" dirty="0">
                <a:solidFill>
                  <a:srgbClr val="000000"/>
                </a:solidFill>
                <a:latin typeface="Meiryo UI" panose="020B0604030504040204" pitchFamily="50" charset="-128"/>
                <a:ea typeface="Meiryo UI" panose="020B0604030504040204" pitchFamily="50" charset="-128"/>
              </a:rPr>
              <a:t>1</a:t>
            </a:r>
            <a:r>
              <a:rPr lang="ja-JP" altLang="en-US" sz="1000" dirty="0">
                <a:solidFill>
                  <a:srgbClr val="000000"/>
                </a:solidFill>
                <a:latin typeface="Meiryo UI" panose="020B0604030504040204" pitchFamily="50" charset="-128"/>
                <a:ea typeface="Meiryo UI" panose="020B0604030504040204" pitchFamily="50" charset="-128"/>
              </a:rPr>
              <a:t>日</a:t>
            </a:r>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月</a:t>
            </a:r>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 へ変更。</a:t>
            </a:r>
            <a:endParaRPr lang="en-US" altLang="ja-JP" sz="1000" dirty="0">
              <a:solidFill>
                <a:srgbClr val="000000"/>
              </a:solidFill>
              <a:latin typeface="Meiryo UI" panose="020B0604030504040204" pitchFamily="50" charset="-128"/>
              <a:ea typeface="Meiryo UI" panose="020B0604030504040204" pitchFamily="50" charset="-128"/>
            </a:endParaRPr>
          </a:p>
          <a:p>
            <a:r>
              <a:rPr lang="ja-JP" altLang="en-US" sz="1000" dirty="0">
                <a:solidFill>
                  <a:srgbClr val="000000"/>
                </a:solidFill>
                <a:latin typeface="Meiryo UI" panose="020B0604030504040204" pitchFamily="50" charset="-128"/>
                <a:ea typeface="Meiryo UI" panose="020B0604030504040204" pitchFamily="50" charset="-128"/>
              </a:rPr>
              <a:t>✔ </a:t>
            </a:r>
            <a:r>
              <a:rPr lang="en-US" altLang="ja-JP" sz="1000" dirty="0">
                <a:solidFill>
                  <a:srgbClr val="000000"/>
                </a:solidFill>
                <a:latin typeface="Meiryo UI" panose="020B0604030504040204" pitchFamily="50" charset="-128"/>
                <a:ea typeface="Meiryo UI" panose="020B0604030504040204" pitchFamily="50" charset="-128"/>
              </a:rPr>
              <a:t>SEALEAD</a:t>
            </a:r>
            <a:r>
              <a:rPr lang="ja-JP" altLang="en-US" sz="1000" dirty="0">
                <a:solidFill>
                  <a:srgbClr val="000000"/>
                </a:solidFill>
                <a:latin typeface="Meiryo UI" panose="020B0604030504040204" pitchFamily="50" charset="-128"/>
                <a:ea typeface="Meiryo UI" panose="020B0604030504040204" pitchFamily="50" charset="-128"/>
              </a:rPr>
              <a:t>ページ削除に伴いメニュー構造修正。追加費用なしで最終調整進行中。</a:t>
            </a:r>
            <a:endParaRPr lang="en-US" altLang="ja-JP" sz="1000" dirty="0">
              <a:solidFill>
                <a:srgbClr val="000000"/>
              </a:solidFill>
              <a:latin typeface="Meiryo UI" panose="020B0604030504040204" pitchFamily="50" charset="-128"/>
              <a:ea typeface="Meiryo UI" panose="020B0604030504040204" pitchFamily="50" charset="-128"/>
            </a:endParaRPr>
          </a:p>
          <a:p>
            <a:r>
              <a:rPr lang="ja-JP" altLang="en-US" sz="1000" dirty="0">
                <a:solidFill>
                  <a:srgbClr val="000000"/>
                </a:solidFill>
                <a:latin typeface="Meiryo UI" panose="020B0604030504040204" pitchFamily="50" charset="-128"/>
                <a:ea typeface="Meiryo UI" panose="020B0604030504040204" pitchFamily="50" charset="-128"/>
              </a:rPr>
              <a:t>✔ </a:t>
            </a:r>
            <a:r>
              <a:rPr lang="en-US" altLang="ja-JP" sz="1000" dirty="0">
                <a:solidFill>
                  <a:srgbClr val="000000"/>
                </a:solidFill>
                <a:latin typeface="Meiryo UI" panose="020B0604030504040204" pitchFamily="50" charset="-128"/>
                <a:ea typeface="Meiryo UI" panose="020B0604030504040204" pitchFamily="50" charset="-128"/>
              </a:rPr>
              <a:t>CMS(WordPress)</a:t>
            </a:r>
            <a:r>
              <a:rPr lang="ja-JP" altLang="en-US" sz="1000" dirty="0">
                <a:solidFill>
                  <a:srgbClr val="000000"/>
                </a:solidFill>
                <a:latin typeface="Meiryo UI" panose="020B0604030504040204" pitchFamily="50" charset="-128"/>
                <a:ea typeface="Meiryo UI" panose="020B0604030504040204" pitchFamily="50" charset="-128"/>
              </a:rPr>
              <a:t>テスト運用実施</a:t>
            </a:r>
            <a:r>
              <a:rPr lang="ja-JP" altLang="en-US" sz="1000" dirty="0" smtClean="0">
                <a:solidFill>
                  <a:srgbClr val="000000"/>
                </a:solidFill>
                <a:latin typeface="Meiryo UI" panose="020B0604030504040204" pitchFamily="50" charset="-128"/>
                <a:ea typeface="Meiryo UI" panose="020B0604030504040204" pitchFamily="50" charset="-128"/>
              </a:rPr>
              <a:t>。</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27" name="円/楕円 12"/>
          <p:cNvSpPr/>
          <p:nvPr/>
        </p:nvSpPr>
        <p:spPr>
          <a:xfrm>
            <a:off x="342638" y="780958"/>
            <a:ext cx="658917" cy="620537"/>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ja-JP" altLang="en-US" sz="1100" dirty="0" smtClean="0">
                <a:solidFill>
                  <a:schemeClr val="bg1"/>
                </a:solidFill>
                <a:latin typeface="Meiryo UI" panose="020B0604030504040204" pitchFamily="50" charset="-128"/>
                <a:ea typeface="Meiryo UI" panose="020B0604030504040204" pitchFamily="50" charset="-128"/>
              </a:rPr>
              <a:t>主要</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ﾄﾋﾟｯｸｽ</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532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0"/>
          </p:nvPr>
        </p:nvSpPr>
        <p:spPr/>
        <p:txBody>
          <a:bodyPr/>
          <a:lstStyle/>
          <a:p>
            <a:fld id="{17DB97F5-D030-4A96-A351-AB02769B6959}" type="slidenum">
              <a:rPr lang="ko-KR" altLang="en-US" smtClean="0"/>
              <a:pPr/>
              <a:t>7</a:t>
            </a:fld>
            <a:endParaRPr lang="ko-KR" altLang="en-US" dirty="0"/>
          </a:p>
        </p:txBody>
      </p:sp>
      <p:sp>
        <p:nvSpPr>
          <p:cNvPr id="21" name="正方形/長方形 20"/>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2. </a:t>
            </a:r>
            <a:r>
              <a:rPr lang="en-US" altLang="ja-JP" b="1" dirty="0">
                <a:latin typeface="ＭＳ Ｐゴシック" panose="020B0600070205080204" pitchFamily="50" charset="-128"/>
                <a:ea typeface="ＭＳ Ｐゴシック" panose="020B0600070205080204" pitchFamily="50" charset="-128"/>
              </a:rPr>
              <a:t>CS</a:t>
            </a:r>
            <a:r>
              <a:rPr lang="ja-JP" altLang="en-US" b="1" dirty="0">
                <a:latin typeface="ＭＳ Ｐゴシック" panose="020B0600070205080204" pitchFamily="50" charset="-128"/>
                <a:ea typeface="ＭＳ Ｐゴシック" panose="020B0600070205080204" pitchFamily="50" charset="-128"/>
              </a:rPr>
              <a:t>報告 － </a:t>
            </a:r>
            <a:r>
              <a:rPr lang="en-US" altLang="ja-JP" sz="1700" b="1" dirty="0" smtClean="0">
                <a:latin typeface="ＭＳ Ｐゴシック" panose="020B0600070205080204" pitchFamily="50" charset="-128"/>
                <a:ea typeface="ＭＳ Ｐゴシック" panose="020B0600070205080204" pitchFamily="50" charset="-128"/>
              </a:rPr>
              <a:t>2024</a:t>
            </a:r>
            <a:r>
              <a:rPr lang="ja-JP" altLang="en-US" sz="1700" b="1" dirty="0" smtClean="0">
                <a:latin typeface="ＭＳ Ｐゴシック" panose="020B0600070205080204" pitchFamily="50" charset="-128"/>
                <a:ea typeface="ＭＳ Ｐゴシック" panose="020B0600070205080204" pitchFamily="50" charset="-128"/>
              </a:rPr>
              <a:t>年</a:t>
            </a:r>
            <a:r>
              <a:rPr lang="en-US" altLang="ja-JP" sz="1700" b="1" dirty="0" smtClean="0">
                <a:latin typeface="ＭＳ Ｐゴシック" panose="020B0600070205080204" pitchFamily="50" charset="-128"/>
                <a:ea typeface="ＭＳ Ｐゴシック" panose="020B0600070205080204" pitchFamily="50" charset="-128"/>
              </a:rPr>
              <a:t>3</a:t>
            </a:r>
            <a:r>
              <a:rPr lang="ja-JP" altLang="en-US" sz="1700" b="1" dirty="0" smtClean="0">
                <a:latin typeface="ＭＳ Ｐゴシック" panose="020B0600070205080204" pitchFamily="50" charset="-128"/>
                <a:ea typeface="ＭＳ Ｐゴシック" panose="020B0600070205080204" pitchFamily="50" charset="-128"/>
              </a:rPr>
              <a:t>月 エリア</a:t>
            </a:r>
            <a:r>
              <a:rPr lang="ja-JP" altLang="en-US" sz="1700" b="1" dirty="0">
                <a:latin typeface="ＭＳ Ｐゴシック" panose="020B0600070205080204" pitchFamily="50" charset="-128"/>
                <a:ea typeface="ＭＳ Ｐゴシック" panose="020B0600070205080204" pitchFamily="50" charset="-128"/>
              </a:rPr>
              <a:t>協業 </a:t>
            </a:r>
            <a:r>
              <a:rPr lang="en-US" altLang="ja-JP" sz="1700" b="1" dirty="0">
                <a:latin typeface="ＭＳ Ｐゴシック" panose="020B0600070205080204" pitchFamily="50" charset="-128"/>
                <a:ea typeface="ＭＳ Ｐゴシック" panose="020B0600070205080204" pitchFamily="50" charset="-128"/>
              </a:rPr>
              <a:t>/ </a:t>
            </a:r>
            <a:r>
              <a:rPr lang="ja-JP" altLang="en-US" sz="1700" b="1" dirty="0">
                <a:latin typeface="ＭＳ Ｐゴシック" panose="020B0600070205080204" pitchFamily="50" charset="-128"/>
                <a:ea typeface="ＭＳ Ｐゴシック" panose="020B0600070205080204" pitchFamily="50" charset="-128"/>
              </a:rPr>
              <a:t>在庫</a:t>
            </a:r>
            <a:r>
              <a:rPr lang="ja-JP" altLang="en-US" sz="1700" b="1" dirty="0" smtClean="0">
                <a:latin typeface="ＭＳ Ｐゴシック" panose="020B0600070205080204" pitchFamily="50" charset="-128"/>
                <a:ea typeface="ＭＳ Ｐゴシック" panose="020B0600070205080204" pitchFamily="50" charset="-128"/>
              </a:rPr>
              <a:t>管理と</a:t>
            </a:r>
            <a:r>
              <a:rPr lang="en-US" altLang="ja-JP" sz="1700" b="1" dirty="0" smtClean="0">
                <a:latin typeface="ＭＳ Ｐゴシック" panose="020B0600070205080204" pitchFamily="50" charset="-128"/>
                <a:ea typeface="ＭＳ Ｐゴシック" panose="020B0600070205080204" pitchFamily="50" charset="-128"/>
              </a:rPr>
              <a:t>BOOKING</a:t>
            </a:r>
            <a:r>
              <a:rPr lang="ja-JP" altLang="en-US" sz="1700" b="1" dirty="0">
                <a:latin typeface="ＭＳ Ｐゴシック" panose="020B0600070205080204" pitchFamily="50" charset="-128"/>
                <a:ea typeface="ＭＳ Ｐゴシック" panose="020B0600070205080204" pitchFamily="50" charset="-128"/>
              </a:rPr>
              <a:t>最適化</a:t>
            </a:r>
          </a:p>
        </p:txBody>
      </p:sp>
      <p:sp>
        <p:nvSpPr>
          <p:cNvPr id="23" name="角丸四角形 22"/>
          <p:cNvSpPr/>
          <p:nvPr/>
        </p:nvSpPr>
        <p:spPr>
          <a:xfrm>
            <a:off x="342637" y="781571"/>
            <a:ext cx="9227869" cy="619924"/>
          </a:xfrm>
          <a:prstGeom prst="roundRect">
            <a:avLst>
              <a:gd name="adj" fmla="val 50000"/>
            </a:avLst>
          </a:prstGeom>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lIns="1080000" rtlCol="0" anchor="ctr"/>
          <a:lstStyle/>
          <a:p>
            <a:r>
              <a:rPr lang="ja-JP" altLang="en-US" sz="1000" dirty="0" smtClean="0">
                <a:solidFill>
                  <a:srgbClr val="000000"/>
                </a:solidFill>
                <a:latin typeface="Meiryo UI" panose="020B0604030504040204" pitchFamily="50" charset="-128"/>
                <a:ea typeface="Meiryo UI" panose="020B0604030504040204" pitchFamily="50" charset="-128"/>
              </a:rPr>
              <a:t>✔ 横浜</a:t>
            </a:r>
            <a:r>
              <a:rPr lang="en-US" altLang="ja-JP" sz="10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モンゴル</a:t>
            </a:r>
            <a:r>
              <a:rPr lang="en-US" altLang="ja-JP" sz="1000" dirty="0" smtClean="0">
                <a:solidFill>
                  <a:srgbClr val="000000"/>
                </a:solidFill>
                <a:latin typeface="Meiryo UI" panose="020B0604030504040204" pitchFamily="50" charset="-128"/>
                <a:ea typeface="Meiryo UI" panose="020B0604030504040204" pitchFamily="50" charset="-128"/>
              </a:rPr>
              <a:t>(DY) 4Hx130</a:t>
            </a:r>
            <a:r>
              <a:rPr lang="ja-JP" altLang="en-US" sz="1000" dirty="0" smtClean="0">
                <a:solidFill>
                  <a:srgbClr val="000000"/>
                </a:solidFill>
                <a:latin typeface="Meiryo UI" panose="020B0604030504040204" pitchFamily="50" charset="-128"/>
                <a:ea typeface="Meiryo UI" panose="020B0604030504040204" pitchFamily="50" charset="-128"/>
              </a:rPr>
              <a:t>本 </a:t>
            </a:r>
            <a:r>
              <a:rPr lang="en-US" altLang="ja-JP" sz="1000" dirty="0" smtClean="0">
                <a:solidFill>
                  <a:srgbClr val="000000"/>
                </a:solidFill>
                <a:latin typeface="Meiryo UI" panose="020B0604030504040204" pitchFamily="50" charset="-128"/>
                <a:ea typeface="Meiryo UI" panose="020B0604030504040204" pitchFamily="50" charset="-128"/>
              </a:rPr>
              <a:t>LOT</a:t>
            </a:r>
            <a:r>
              <a:rPr lang="ja-JP" altLang="en-US" sz="1000" dirty="0" smtClean="0">
                <a:solidFill>
                  <a:srgbClr val="000000"/>
                </a:solidFill>
                <a:latin typeface="Meiryo UI" panose="020B0604030504040204" pitchFamily="50" charset="-128"/>
                <a:ea typeface="Meiryo UI" panose="020B0604030504040204" pitchFamily="50" charset="-128"/>
              </a:rPr>
              <a:t>案件：釜山回漕と</a:t>
            </a:r>
            <a:r>
              <a:rPr lang="en-US" altLang="ja-JP" sz="1000" dirty="0" smtClean="0">
                <a:solidFill>
                  <a:srgbClr val="000000"/>
                </a:solidFill>
                <a:latin typeface="Meiryo UI" panose="020B0604030504040204" pitchFamily="50" charset="-128"/>
                <a:ea typeface="Meiryo UI" panose="020B0604030504040204" pitchFamily="50" charset="-128"/>
              </a:rPr>
              <a:t>Dongjin</a:t>
            </a:r>
            <a:r>
              <a:rPr lang="ja-JP" altLang="en-US" sz="1000" dirty="0" smtClean="0">
                <a:solidFill>
                  <a:srgbClr val="000000"/>
                </a:solidFill>
                <a:latin typeface="Meiryo UI" panose="020B0604030504040204" pitchFamily="50" charset="-128"/>
                <a:ea typeface="Meiryo UI" panose="020B0604030504040204" pitchFamily="50" charset="-128"/>
              </a:rPr>
              <a:t>船追加スペース確保により、全量船積み</a:t>
            </a:r>
            <a:r>
              <a:rPr lang="ja-JP" altLang="en-US" sz="1000" dirty="0">
                <a:solidFill>
                  <a:srgbClr val="000000"/>
                </a:solidFill>
                <a:latin typeface="Meiryo UI" panose="020B0604030504040204" pitchFamily="50" charset="-128"/>
                <a:ea typeface="Meiryo UI" panose="020B0604030504040204" pitchFamily="50" charset="-128"/>
              </a:rPr>
              <a:t>獲得</a:t>
            </a:r>
            <a:endParaRPr lang="en-US" altLang="ja-JP" sz="1000" dirty="0">
              <a:solidFill>
                <a:srgbClr val="000000"/>
              </a:solidFill>
              <a:latin typeface="Meiryo UI" panose="020B0604030504040204" pitchFamily="50" charset="-128"/>
              <a:ea typeface="Meiryo UI" panose="020B0604030504040204" pitchFamily="50" charset="-128"/>
            </a:endParaRPr>
          </a:p>
          <a:p>
            <a:r>
              <a:rPr lang="en-US" altLang="ja-JP" sz="10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 釜石</a:t>
            </a:r>
            <a:r>
              <a:rPr lang="en-US" altLang="ja-JP" sz="1000" dirty="0" smtClean="0">
                <a:solidFill>
                  <a:srgbClr val="000000"/>
                </a:solidFill>
                <a:latin typeface="Meiryo UI" panose="020B0604030504040204" pitchFamily="50" charset="-128"/>
                <a:ea typeface="Meiryo UI" panose="020B0604030504040204" pitchFamily="50" charset="-128"/>
              </a:rPr>
              <a:t>20’DC</a:t>
            </a:r>
            <a:r>
              <a:rPr lang="ja-JP" altLang="en-US" sz="1000" dirty="0" smtClean="0">
                <a:solidFill>
                  <a:srgbClr val="000000"/>
                </a:solidFill>
                <a:latin typeface="Meiryo UI" panose="020B0604030504040204" pitchFamily="50" charset="-128"/>
                <a:ea typeface="Meiryo UI" panose="020B0604030504040204" pitchFamily="50" charset="-128"/>
              </a:rPr>
              <a:t> </a:t>
            </a:r>
            <a:r>
              <a:rPr lang="en-US" altLang="ja-JP" sz="1000" dirty="0" smtClean="0">
                <a:solidFill>
                  <a:srgbClr val="000000"/>
                </a:solidFill>
                <a:latin typeface="Meiryo UI" panose="020B0604030504040204" pitchFamily="50" charset="-128"/>
                <a:ea typeface="Meiryo UI" panose="020B0604030504040204" pitchFamily="50" charset="-128"/>
              </a:rPr>
              <a:t>PULP</a:t>
            </a:r>
            <a:r>
              <a:rPr lang="ja-JP" altLang="en-US" sz="1000" dirty="0" smtClean="0">
                <a:solidFill>
                  <a:srgbClr val="000000"/>
                </a:solidFill>
                <a:latin typeface="Meiryo UI" panose="020B0604030504040204" pitchFamily="50" charset="-128"/>
                <a:ea typeface="Meiryo UI" panose="020B0604030504040204" pitchFamily="50" charset="-128"/>
              </a:rPr>
              <a:t>案件：在庫余剰の</a:t>
            </a:r>
            <a:r>
              <a:rPr lang="ja-JP" altLang="en-US" sz="1000" dirty="0">
                <a:solidFill>
                  <a:srgbClr val="000000"/>
                </a:solidFill>
                <a:latin typeface="Meiryo UI" panose="020B0604030504040204" pitchFamily="50" charset="-128"/>
                <a:ea typeface="Meiryo UI" panose="020B0604030504040204" pitchFamily="50" charset="-128"/>
              </a:rPr>
              <a:t>小名</a:t>
            </a:r>
            <a:r>
              <a:rPr lang="ja-JP" altLang="en-US" sz="1000" dirty="0" smtClean="0">
                <a:solidFill>
                  <a:srgbClr val="000000"/>
                </a:solidFill>
                <a:latin typeface="Meiryo UI" panose="020B0604030504040204" pitchFamily="50" charset="-128"/>
                <a:ea typeface="Meiryo UI" panose="020B0604030504040204" pitchFamily="50" charset="-128"/>
              </a:rPr>
              <a:t>浜より沿岸回送実施。 適宜</a:t>
            </a:r>
            <a:r>
              <a:rPr lang="en-US" altLang="ja-JP" sz="1000" dirty="0" smtClean="0">
                <a:solidFill>
                  <a:srgbClr val="000000"/>
                </a:solidFill>
                <a:latin typeface="Meiryo UI" panose="020B0604030504040204" pitchFamily="50" charset="-128"/>
                <a:ea typeface="Meiryo UI" panose="020B0604030504040204" pitchFamily="50" charset="-128"/>
              </a:rPr>
              <a:t>NCJ</a:t>
            </a:r>
            <a:r>
              <a:rPr lang="ja-JP" altLang="en-US" sz="1000" dirty="0" smtClean="0">
                <a:solidFill>
                  <a:srgbClr val="000000"/>
                </a:solidFill>
                <a:latin typeface="Meiryo UI" panose="020B0604030504040204" pitchFamily="50" charset="-128"/>
                <a:ea typeface="Meiryo UI" panose="020B0604030504040204" pitchFamily="50" charset="-128"/>
              </a:rPr>
              <a:t>新港向け直行追加スペース確保の上船積み進行中</a:t>
            </a:r>
            <a:endParaRPr lang="en-US" altLang="ja-JP" sz="1000" dirty="0" smtClean="0">
              <a:solidFill>
                <a:srgbClr val="000000"/>
              </a:solidFill>
              <a:latin typeface="Meiryo UI" panose="020B0604030504040204" pitchFamily="50" charset="-128"/>
              <a:ea typeface="Meiryo UI" panose="020B0604030504040204" pitchFamily="50" charset="-128"/>
            </a:endParaRPr>
          </a:p>
          <a:p>
            <a:r>
              <a:rPr lang="ja-JP" altLang="en-US" sz="1000" dirty="0" smtClean="0">
                <a:solidFill>
                  <a:srgbClr val="000000"/>
                </a:solidFill>
                <a:latin typeface="Meiryo UI" panose="020B0604030504040204" pitchFamily="50" charset="-128"/>
                <a:ea typeface="Meiryo UI" panose="020B0604030504040204" pitchFamily="50" charset="-128"/>
              </a:rPr>
              <a:t>✔ 伊予三島 </a:t>
            </a:r>
            <a:r>
              <a:rPr lang="en-US" altLang="ja-JP" sz="1000" dirty="0" smtClean="0">
                <a:solidFill>
                  <a:srgbClr val="000000"/>
                </a:solidFill>
                <a:latin typeface="Meiryo UI" panose="020B0604030504040204" pitchFamily="50" charset="-128"/>
                <a:ea typeface="Meiryo UI" panose="020B0604030504040204" pitchFamily="50" charset="-128"/>
              </a:rPr>
              <a:t>20’DC PLUP</a:t>
            </a:r>
            <a:r>
              <a:rPr lang="ja-JP" altLang="en-US" sz="1000" dirty="0" smtClean="0">
                <a:solidFill>
                  <a:srgbClr val="000000"/>
                </a:solidFill>
                <a:latin typeface="Meiryo UI" panose="020B0604030504040204" pitchFamily="50" charset="-128"/>
                <a:ea typeface="Meiryo UI" panose="020B0604030504040204" pitchFamily="50" charset="-128"/>
              </a:rPr>
              <a:t>案件：釜山</a:t>
            </a:r>
            <a:r>
              <a:rPr lang="en-US" altLang="ja-JP" sz="1000" dirty="0" smtClean="0">
                <a:solidFill>
                  <a:srgbClr val="000000"/>
                </a:solidFill>
                <a:latin typeface="Meiryo UI" panose="020B0604030504040204" pitchFamily="50" charset="-128"/>
                <a:ea typeface="Meiryo UI" panose="020B0604030504040204" pitchFamily="50" charset="-128"/>
              </a:rPr>
              <a:t>4H</a:t>
            </a:r>
            <a:r>
              <a:rPr lang="ja-JP" altLang="en-US" sz="1000" dirty="0" smtClean="0">
                <a:solidFill>
                  <a:srgbClr val="000000"/>
                </a:solidFill>
                <a:latin typeface="Meiryo UI" panose="020B0604030504040204" pitchFamily="50" charset="-128"/>
                <a:ea typeface="Meiryo UI" panose="020B0604030504040204" pitchFamily="50" charset="-128"/>
              </a:rPr>
              <a:t>在庫</a:t>
            </a:r>
            <a:r>
              <a:rPr lang="en-US" altLang="ja-JP" sz="1000" dirty="0" smtClean="0">
                <a:solidFill>
                  <a:srgbClr val="000000"/>
                </a:solidFill>
                <a:latin typeface="Meiryo UI" panose="020B0604030504040204" pitchFamily="50" charset="-128"/>
                <a:ea typeface="Meiryo UI" panose="020B0604030504040204" pitchFamily="50" charset="-128"/>
              </a:rPr>
              <a:t>SHORT</a:t>
            </a:r>
            <a:r>
              <a:rPr lang="ja-JP" altLang="en-US" sz="1000" dirty="0" smtClean="0">
                <a:solidFill>
                  <a:srgbClr val="000000"/>
                </a:solidFill>
                <a:latin typeface="Meiryo UI" panose="020B0604030504040204" pitchFamily="50" charset="-128"/>
                <a:ea typeface="Meiryo UI" panose="020B0604030504040204" pitchFamily="50" charset="-128"/>
              </a:rPr>
              <a:t>につき</a:t>
            </a:r>
            <a:r>
              <a:rPr lang="en-US" altLang="ja-JP" sz="1000" dirty="0" smtClean="0">
                <a:solidFill>
                  <a:srgbClr val="000000"/>
                </a:solidFill>
                <a:latin typeface="Meiryo UI" panose="020B0604030504040204" pitchFamily="50" charset="-128"/>
                <a:ea typeface="Meiryo UI" panose="020B0604030504040204" pitchFamily="50" charset="-128"/>
              </a:rPr>
              <a:t>20’DC</a:t>
            </a:r>
            <a:r>
              <a:rPr lang="ja-JP" altLang="en-US" sz="1000" dirty="0" smtClean="0">
                <a:solidFill>
                  <a:srgbClr val="000000"/>
                </a:solidFill>
                <a:latin typeface="Meiryo UI" panose="020B0604030504040204" pitchFamily="50" charset="-128"/>
                <a:ea typeface="Meiryo UI" panose="020B0604030504040204" pitchFamily="50" charset="-128"/>
              </a:rPr>
              <a:t>回送、適宜</a:t>
            </a:r>
            <a:r>
              <a:rPr lang="en-US" altLang="ja-JP" sz="1000" dirty="0" smtClean="0">
                <a:solidFill>
                  <a:srgbClr val="000000"/>
                </a:solidFill>
                <a:latin typeface="Meiryo UI" panose="020B0604030504040204" pitchFamily="50" charset="-128"/>
                <a:ea typeface="Meiryo UI" panose="020B0604030504040204" pitchFamily="50" charset="-128"/>
              </a:rPr>
              <a:t>4H</a:t>
            </a:r>
            <a:r>
              <a:rPr lang="ja-JP" altLang="en-US" sz="1000" dirty="0" smtClean="0">
                <a:solidFill>
                  <a:srgbClr val="000000"/>
                </a:solidFill>
                <a:latin typeface="Meiryo UI" panose="020B0604030504040204" pitchFamily="50" charset="-128"/>
                <a:ea typeface="Meiryo UI" panose="020B0604030504040204" pitchFamily="50" charset="-128"/>
              </a:rPr>
              <a:t>と</a:t>
            </a:r>
            <a:r>
              <a:rPr lang="en-US" altLang="ja-JP" sz="1000" dirty="0" smtClean="0">
                <a:solidFill>
                  <a:srgbClr val="000000"/>
                </a:solidFill>
                <a:latin typeface="Meiryo UI" panose="020B0604030504040204" pitchFamily="50" charset="-128"/>
                <a:ea typeface="Meiryo UI" panose="020B0604030504040204" pitchFamily="50" charset="-128"/>
              </a:rPr>
              <a:t>20’DC</a:t>
            </a:r>
            <a:r>
              <a:rPr lang="ja-JP" altLang="en-US" sz="1000" dirty="0" smtClean="0">
                <a:solidFill>
                  <a:srgbClr val="000000"/>
                </a:solidFill>
                <a:latin typeface="Meiryo UI" panose="020B0604030504040204" pitchFamily="50" charset="-128"/>
                <a:ea typeface="Meiryo UI" panose="020B0604030504040204" pitchFamily="50" charset="-128"/>
              </a:rPr>
              <a:t>を分散して取得していく方針</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24" name="円/楕円 12"/>
          <p:cNvSpPr/>
          <p:nvPr/>
        </p:nvSpPr>
        <p:spPr>
          <a:xfrm>
            <a:off x="342638" y="780958"/>
            <a:ext cx="658917" cy="620537"/>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ja-JP" altLang="en-US" sz="1100" dirty="0" smtClean="0">
                <a:solidFill>
                  <a:schemeClr val="bg1"/>
                </a:solidFill>
                <a:latin typeface="Meiryo UI" panose="020B0604030504040204" pitchFamily="50" charset="-128"/>
                <a:ea typeface="Meiryo UI" panose="020B0604030504040204" pitchFamily="50" charset="-128"/>
              </a:rPr>
              <a:t>主要</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ﾄﾋﾟｯｸｽ</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73627818"/>
              </p:ext>
            </p:extLst>
          </p:nvPr>
        </p:nvGraphicFramePr>
        <p:xfrm>
          <a:off x="128464" y="1484784"/>
          <a:ext cx="9656216" cy="5112567"/>
        </p:xfrm>
        <a:graphic>
          <a:graphicData uri="http://schemas.openxmlformats.org/drawingml/2006/table">
            <a:tbl>
              <a:tblPr firstRow="1">
                <a:tableStyleId>{F5AB1C69-6EDB-4FF4-983F-18BD219EF322}</a:tableStyleId>
              </a:tblPr>
              <a:tblGrid>
                <a:gridCol w="770316">
                  <a:extLst>
                    <a:ext uri="{9D8B030D-6E8A-4147-A177-3AD203B41FA5}">
                      <a16:colId xmlns:a16="http://schemas.microsoft.com/office/drawing/2014/main" val="2013748003"/>
                    </a:ext>
                  </a:extLst>
                </a:gridCol>
                <a:gridCol w="810828">
                  <a:extLst>
                    <a:ext uri="{9D8B030D-6E8A-4147-A177-3AD203B41FA5}">
                      <a16:colId xmlns:a16="http://schemas.microsoft.com/office/drawing/2014/main" val="2942273974"/>
                    </a:ext>
                  </a:extLst>
                </a:gridCol>
                <a:gridCol w="6411744">
                  <a:extLst>
                    <a:ext uri="{9D8B030D-6E8A-4147-A177-3AD203B41FA5}">
                      <a16:colId xmlns:a16="http://schemas.microsoft.com/office/drawing/2014/main" val="1462566887"/>
                    </a:ext>
                  </a:extLst>
                </a:gridCol>
                <a:gridCol w="1663328">
                  <a:extLst>
                    <a:ext uri="{9D8B030D-6E8A-4147-A177-3AD203B41FA5}">
                      <a16:colId xmlns:a16="http://schemas.microsoft.com/office/drawing/2014/main" val="1373911274"/>
                    </a:ext>
                  </a:extLst>
                </a:gridCol>
              </a:tblGrid>
              <a:tr h="232538">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エリア</a:t>
                      </a:r>
                      <a:r>
                        <a:rPr lang="en-US" altLang="ja-JP" sz="800" u="none" strike="noStrike" dirty="0" smtClean="0">
                          <a:effectLst/>
                          <a:latin typeface="Meiryo UI" panose="020B0604030504040204" pitchFamily="50" charset="-128"/>
                          <a:ea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rPr>
                        <a:t>担当</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港</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800" u="none" strike="noStrike" dirty="0">
                          <a:effectLst/>
                          <a:latin typeface="Meiryo UI" panose="020B0604030504040204" pitchFamily="50" charset="-128"/>
                          <a:ea typeface="Meiryo UI" panose="020B0604030504040204" pitchFamily="50" charset="-128"/>
                        </a:rPr>
                        <a:t>特記事項</a:t>
                      </a:r>
                      <a:r>
                        <a:rPr lang="en-US" altLang="zh-TW" sz="800" u="none" strike="noStrike" dirty="0">
                          <a:effectLst/>
                          <a:latin typeface="Meiryo UI" panose="020B0604030504040204" pitchFamily="50" charset="-128"/>
                          <a:ea typeface="Meiryo UI" panose="020B0604030504040204" pitchFamily="50" charset="-128"/>
                        </a:rPr>
                        <a:t>(2024</a:t>
                      </a:r>
                      <a:r>
                        <a:rPr lang="zh-TW" altLang="en-US" sz="800" u="none" strike="noStrike" dirty="0">
                          <a:effectLst/>
                          <a:latin typeface="Meiryo UI" panose="020B0604030504040204" pitchFamily="50" charset="-128"/>
                          <a:ea typeface="Meiryo UI" panose="020B0604030504040204" pitchFamily="50" charset="-128"/>
                        </a:rPr>
                        <a:t>年</a:t>
                      </a:r>
                      <a:r>
                        <a:rPr lang="en-US" altLang="zh-TW" sz="800" u="none" strike="noStrike" dirty="0">
                          <a:effectLst/>
                          <a:latin typeface="Meiryo UI" panose="020B0604030504040204" pitchFamily="50" charset="-128"/>
                          <a:ea typeface="Meiryo UI" panose="020B0604030504040204" pitchFamily="50" charset="-128"/>
                        </a:rPr>
                        <a:t>2-3</a:t>
                      </a:r>
                      <a:r>
                        <a:rPr lang="zh-TW" altLang="en-US" sz="800" u="none" strike="noStrike" dirty="0">
                          <a:effectLst/>
                          <a:latin typeface="Meiryo UI" panose="020B0604030504040204" pitchFamily="50" charset="-128"/>
                          <a:ea typeface="Meiryo UI" panose="020B0604030504040204" pitchFamily="50" charset="-128"/>
                        </a:rPr>
                        <a:t>月</a:t>
                      </a:r>
                      <a:r>
                        <a:rPr lang="en-US" altLang="zh-TW" sz="800" u="none" strike="noStrike" dirty="0">
                          <a:effectLst/>
                          <a:latin typeface="Meiryo UI" panose="020B0604030504040204" pitchFamily="50" charset="-128"/>
                          <a:ea typeface="Meiryo UI" panose="020B0604030504040204" pitchFamily="50" charset="-128"/>
                        </a:rPr>
                        <a:t>)</a:t>
                      </a:r>
                      <a:endParaRPr lang="en-US" altLang="zh-TW"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予定</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備考</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1108618"/>
                  </a:ext>
                </a:extLst>
              </a:tr>
              <a:tr h="1055957">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smtClean="0">
                          <a:effectLst/>
                          <a:latin typeface="Meiryo UI" panose="020B0604030504040204" pitchFamily="50" charset="-128"/>
                          <a:ea typeface="Meiryo UI" panose="020B0604030504040204" pitchFamily="50" charset="-128"/>
                        </a:rPr>
                        <a:t>京浜</a:t>
                      </a:r>
                      <a:r>
                        <a:rPr lang="ja-JP" altLang="en-US" sz="800" u="none" strike="noStrike" dirty="0" smtClean="0">
                          <a:effectLst/>
                          <a:latin typeface="Meiryo UI" panose="020B0604030504040204" pitchFamily="50" charset="-128"/>
                          <a:ea typeface="Meiryo UI" panose="020B0604030504040204" pitchFamily="50" charset="-128"/>
                        </a:rPr>
                        <a:t>」</a:t>
                      </a:r>
                      <a:endParaRPr lang="en-US" altLang="ja-JP" sz="800" u="none" strike="noStrike" dirty="0" smtClean="0">
                        <a:effectLst/>
                        <a:latin typeface="Meiryo UI" panose="020B0604030504040204" pitchFamily="50" charset="-128"/>
                        <a:ea typeface="Meiryo UI" panose="020B0604030504040204" pitchFamily="50" charset="-128"/>
                      </a:endParaRPr>
                    </a:p>
                    <a:p>
                      <a:pPr algn="ctr" fontAlgn="ct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増子</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佐藤</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李徳濬</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鈴木</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800" u="none" strike="noStrike">
                          <a:effectLst/>
                          <a:latin typeface="Meiryo UI" panose="020B0604030504040204" pitchFamily="50" charset="-128"/>
                          <a:ea typeface="Meiryo UI" panose="020B0604030504040204" pitchFamily="50" charset="-128"/>
                        </a:rPr>
                        <a:t>東京</a:t>
                      </a:r>
                      <a:r>
                        <a:rPr lang="en-US" altLang="zh-CN" sz="800" u="none" strike="noStrike">
                          <a:effectLst/>
                          <a:latin typeface="Meiryo UI" panose="020B0604030504040204" pitchFamily="50" charset="-128"/>
                          <a:ea typeface="Meiryo UI" panose="020B0604030504040204" pitchFamily="50" charset="-128"/>
                        </a:rPr>
                        <a:t>,</a:t>
                      </a:r>
                      <a:r>
                        <a:rPr lang="zh-CN" altLang="en-US" sz="800" u="none" strike="noStrike">
                          <a:effectLst/>
                          <a:latin typeface="Meiryo UI" panose="020B0604030504040204" pitchFamily="50" charset="-128"/>
                          <a:ea typeface="Meiryo UI" panose="020B0604030504040204" pitchFamily="50" charset="-128"/>
                        </a:rPr>
                        <a:t>横浜</a:t>
                      </a:r>
                      <a:br>
                        <a:rPr lang="zh-CN" altLang="en-US" sz="800" u="none" strike="noStrike">
                          <a:effectLst/>
                          <a:latin typeface="Meiryo UI" panose="020B0604030504040204" pitchFamily="50" charset="-128"/>
                          <a:ea typeface="Meiryo UI" panose="020B0604030504040204" pitchFamily="50" charset="-128"/>
                        </a:rPr>
                      </a:br>
                      <a:r>
                        <a:rPr lang="zh-CN" altLang="en-US" sz="800" u="none" strike="noStrike">
                          <a:effectLst/>
                          <a:latin typeface="Meiryo UI" panose="020B0604030504040204" pitchFamily="50" charset="-128"/>
                          <a:ea typeface="Meiryo UI" panose="020B0604030504040204" pitchFamily="50" charset="-128"/>
                        </a:rPr>
                        <a:t>川崎</a:t>
                      </a:r>
                      <a:r>
                        <a:rPr lang="en-US" altLang="zh-CN" sz="800" u="none" strike="noStrike">
                          <a:effectLst/>
                          <a:latin typeface="Meiryo UI" panose="020B0604030504040204" pitchFamily="50" charset="-128"/>
                          <a:ea typeface="Meiryo UI" panose="020B0604030504040204" pitchFamily="50" charset="-128"/>
                        </a:rPr>
                        <a:t>,</a:t>
                      </a:r>
                      <a:r>
                        <a:rPr lang="zh-CN" altLang="en-US" sz="800" u="none" strike="noStrike">
                          <a:effectLst/>
                          <a:latin typeface="Meiryo UI" panose="020B0604030504040204" pitchFamily="50" charset="-128"/>
                          <a:ea typeface="Meiryo UI" panose="020B0604030504040204" pitchFamily="50" charset="-128"/>
                        </a:rPr>
                        <a:t>名古屋</a:t>
                      </a:r>
                      <a:endParaRPr lang="zh-CN"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在庫</a:t>
                      </a:r>
                      <a:r>
                        <a:rPr lang="en-US" altLang="ja-JP" sz="800" u="none" strike="noStrike" dirty="0">
                          <a:effectLst/>
                          <a:latin typeface="Meiryo UI" panose="020B0604030504040204" pitchFamily="50" charset="-128"/>
                          <a:ea typeface="Meiryo UI" panose="020B0604030504040204" pitchFamily="50" charset="-128"/>
                        </a:rPr>
                        <a:t>SHORT</a:t>
                      </a:r>
                      <a:r>
                        <a:rPr lang="ja-JP" altLang="en-US" sz="800" u="none" strike="noStrike" dirty="0" err="1">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対策</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⇒東京の余剰在庫を横浜</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名古屋へ週</a:t>
                      </a:r>
                      <a:r>
                        <a:rPr lang="en-US" altLang="ja-JP" sz="800" u="none" strike="noStrike" dirty="0">
                          <a:effectLst/>
                          <a:latin typeface="Meiryo UI" panose="020B0604030504040204" pitchFamily="50" charset="-128"/>
                          <a:ea typeface="Meiryo UI" panose="020B0604030504040204" pitchFamily="50" charset="-128"/>
                        </a:rPr>
                        <a:t>10</a:t>
                      </a:r>
                      <a:r>
                        <a:rPr lang="ja-JP" altLang="en-US" sz="800" u="none" strike="noStrike" dirty="0">
                          <a:effectLst/>
                          <a:latin typeface="Meiryo UI" panose="020B0604030504040204" pitchFamily="50" charset="-128"/>
                          <a:ea typeface="Meiryo UI" panose="020B0604030504040204" pitchFamily="50" charset="-128"/>
                        </a:rPr>
                        <a:t>本程度ドレーまたは沿岸回送する方向で</a:t>
                      </a:r>
                      <a:r>
                        <a:rPr lang="en-US" altLang="ja-JP" sz="800" u="none" strike="noStrike" dirty="0">
                          <a:effectLst/>
                          <a:latin typeface="Meiryo UI" panose="020B0604030504040204" pitchFamily="50" charset="-128"/>
                          <a:ea typeface="Meiryo UI" panose="020B0604030504040204" pitchFamily="50" charset="-128"/>
                        </a:rPr>
                        <a:t>OP</a:t>
                      </a:r>
                      <a:r>
                        <a:rPr lang="ja-JP" altLang="en-US" sz="800" u="none" strike="noStrike" dirty="0">
                          <a:effectLst/>
                          <a:latin typeface="Meiryo UI" panose="020B0604030504040204" pitchFamily="50" charset="-128"/>
                          <a:ea typeface="Meiryo UI" panose="020B0604030504040204" pitchFamily="50" charset="-128"/>
                        </a:rPr>
                        <a:t>と検討。</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●在庫管理体制変更</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⇒週初めに</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取得可能本数集計、</a:t>
                      </a:r>
                      <a:r>
                        <a:rPr lang="en-US" altLang="ja-JP" sz="800" u="none" strike="noStrike" dirty="0">
                          <a:effectLst/>
                          <a:latin typeface="Meiryo UI" panose="020B0604030504040204" pitchFamily="50" charset="-128"/>
                          <a:ea typeface="Meiryo UI" panose="020B0604030504040204" pitchFamily="50" charset="-128"/>
                        </a:rPr>
                        <a:t>CS</a:t>
                      </a:r>
                      <a:r>
                        <a:rPr lang="ja-JP" altLang="en-US" sz="800" u="none" strike="noStrike" dirty="0" err="1">
                          <a:effectLst/>
                          <a:latin typeface="Meiryo UI" panose="020B0604030504040204" pitchFamily="50" charset="-128"/>
                          <a:ea typeface="Meiryo UI" panose="020B0604030504040204" pitchFamily="50" charset="-128"/>
                        </a:rPr>
                        <a:t>にて</a:t>
                      </a:r>
                      <a:r>
                        <a:rPr lang="ja-JP" altLang="en-US" sz="800" u="none" strike="noStrike" dirty="0">
                          <a:effectLst/>
                          <a:latin typeface="Meiryo UI" panose="020B0604030504040204" pitchFamily="50" charset="-128"/>
                          <a:ea typeface="Meiryo UI" panose="020B0604030504040204" pitchFamily="50" charset="-128"/>
                        </a:rPr>
                        <a:t>管理。社内確認作業軽減により業務効率向上。</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REF</a:t>
                      </a:r>
                      <a:r>
                        <a:rPr lang="ja-JP" altLang="en-US" sz="800" u="none" strike="noStrike" dirty="0">
                          <a:effectLst/>
                          <a:latin typeface="Meiryo UI" panose="020B0604030504040204" pitchFamily="50" charset="-128"/>
                          <a:ea typeface="Meiryo UI" panose="020B0604030504040204" pitchFamily="50" charset="-128"/>
                        </a:rPr>
                        <a:t>コンディション確認</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⇒ダメージ状態について</a:t>
                      </a:r>
                      <a:r>
                        <a:rPr lang="en-US" altLang="ja-JP" sz="800" u="none" strike="noStrike" dirty="0">
                          <a:effectLst/>
                          <a:latin typeface="Meiryo UI" panose="020B0604030504040204" pitchFamily="50" charset="-128"/>
                          <a:ea typeface="Meiryo UI" panose="020B0604030504040204" pitchFamily="50" charset="-128"/>
                        </a:rPr>
                        <a:t>CS⇔CY</a:t>
                      </a:r>
                      <a:r>
                        <a:rPr lang="ja-JP" altLang="en-US" sz="800" u="none" strike="noStrike" dirty="0">
                          <a:effectLst/>
                          <a:latin typeface="Meiryo UI" panose="020B0604030504040204" pitchFamily="50" charset="-128"/>
                          <a:ea typeface="Meiryo UI" panose="020B0604030504040204" pitchFamily="50" charset="-128"/>
                        </a:rPr>
                        <a:t>担当者間で直接コンタクト開始、</a:t>
                      </a:r>
                      <a:r>
                        <a:rPr lang="en-US" altLang="ja-JP" sz="800" u="none" strike="noStrike" dirty="0">
                          <a:effectLst/>
                          <a:latin typeface="Meiryo UI" panose="020B0604030504040204" pitchFamily="50" charset="-128"/>
                          <a:ea typeface="Meiryo UI" panose="020B0604030504040204" pitchFamily="50" charset="-128"/>
                        </a:rPr>
                        <a:t>REF BKG</a:t>
                      </a:r>
                      <a:r>
                        <a:rPr lang="ja-JP" altLang="en-US" sz="800" u="none" strike="noStrike" dirty="0">
                          <a:effectLst/>
                          <a:latin typeface="Meiryo UI" panose="020B0604030504040204" pitchFamily="50" charset="-128"/>
                          <a:ea typeface="Meiryo UI" panose="020B0604030504040204" pitchFamily="50" charset="-128"/>
                        </a:rPr>
                        <a:t>に対し荷主へのレスポンス約</a:t>
                      </a:r>
                      <a:r>
                        <a:rPr lang="en-US" altLang="ja-JP" sz="800" u="none" strike="noStrike" dirty="0">
                          <a:effectLst/>
                          <a:latin typeface="Meiryo UI" panose="020B0604030504040204" pitchFamily="50" charset="-128"/>
                          <a:ea typeface="Meiryo UI" panose="020B0604030504040204" pitchFamily="50" charset="-128"/>
                        </a:rPr>
                        <a:t>40%</a:t>
                      </a:r>
                      <a:r>
                        <a:rPr lang="ja-JP" altLang="en-US" sz="800" u="none" strike="noStrike" dirty="0">
                          <a:effectLst/>
                          <a:latin typeface="Meiryo UI" panose="020B0604030504040204" pitchFamily="50" charset="-128"/>
                          <a:ea typeface="Meiryo UI" panose="020B0604030504040204" pitchFamily="50" charset="-128"/>
                        </a:rPr>
                        <a:t>向上。</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solidFill>
                            <a:srgbClr val="0000FF"/>
                          </a:solidFill>
                          <a:effectLst/>
                          <a:latin typeface="Meiryo UI" panose="020B0604030504040204" pitchFamily="50" charset="-128"/>
                          <a:ea typeface="Meiryo UI" panose="020B0604030504040204" pitchFamily="50" charset="-128"/>
                        </a:rPr>
                        <a:t>DY</a:t>
                      </a:r>
                      <a:r>
                        <a:rPr lang="ja-JP" altLang="en-US" sz="800" u="none" strike="noStrike" dirty="0">
                          <a:solidFill>
                            <a:srgbClr val="0000FF"/>
                          </a:solidFill>
                          <a:effectLst/>
                          <a:latin typeface="Meiryo UI" panose="020B0604030504040204" pitchFamily="50" charset="-128"/>
                          <a:ea typeface="Meiryo UI" panose="020B0604030504040204" pitchFamily="50" charset="-128"/>
                        </a:rPr>
                        <a:t>横浜</a:t>
                      </a:r>
                      <a:r>
                        <a:rPr lang="en-US" altLang="ja-JP" sz="800" u="none" strike="noStrike" dirty="0">
                          <a:solidFill>
                            <a:srgbClr val="0000FF"/>
                          </a:solidFill>
                          <a:effectLst/>
                          <a:latin typeface="Meiryo UI" panose="020B0604030504040204" pitchFamily="50" charset="-128"/>
                          <a:ea typeface="Meiryo UI" panose="020B0604030504040204" pitchFamily="50" charset="-128"/>
                        </a:rPr>
                        <a: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モンゴル </a:t>
                      </a:r>
                      <a:r>
                        <a:rPr lang="en-US" altLang="ja-JP" sz="800" u="none" strike="noStrike" dirty="0" err="1">
                          <a:solidFill>
                            <a:srgbClr val="0000FF"/>
                          </a:solidFill>
                          <a:effectLst/>
                          <a:latin typeface="Meiryo UI" panose="020B0604030504040204" pitchFamily="50" charset="-128"/>
                          <a:ea typeface="Meiryo UI" panose="020B0604030504040204" pitchFamily="50" charset="-128"/>
                        </a:rPr>
                        <a:t>HQx</a:t>
                      </a:r>
                      <a:r>
                        <a:rPr lang="ja-JP" altLang="en-US" sz="800" u="none" strike="noStrike" dirty="0">
                          <a:solidFill>
                            <a:srgbClr val="0000FF"/>
                          </a:solidFill>
                          <a:effectLst/>
                          <a:latin typeface="Meiryo UI" panose="020B0604030504040204" pitchFamily="50" charset="-128"/>
                          <a:ea typeface="Meiryo UI" panose="020B0604030504040204" pitchFamily="50" charset="-128"/>
                        </a:rPr>
                        <a:t>約</a:t>
                      </a:r>
                      <a:r>
                        <a:rPr lang="en-US" altLang="ja-JP" sz="800" u="none" strike="noStrike" dirty="0">
                          <a:solidFill>
                            <a:srgbClr val="0000FF"/>
                          </a:solidFill>
                          <a:effectLst/>
                          <a:latin typeface="Meiryo UI" panose="020B0604030504040204" pitchFamily="50" charset="-128"/>
                          <a:ea typeface="Meiryo UI" panose="020B0604030504040204" pitchFamily="50" charset="-128"/>
                        </a:rPr>
                        <a:t>130</a:t>
                      </a:r>
                      <a:r>
                        <a:rPr lang="ja-JP" altLang="en-US" sz="800" u="none" strike="noStrike" dirty="0">
                          <a:solidFill>
                            <a:srgbClr val="0000FF"/>
                          </a:solidFill>
                          <a:effectLst/>
                          <a:latin typeface="Meiryo UI" panose="020B0604030504040204" pitchFamily="50" charset="-128"/>
                          <a:ea typeface="Meiryo UI" panose="020B0604030504040204" pitchFamily="50" charset="-128"/>
                        </a:rPr>
                        <a:t>本 </a:t>
                      </a:r>
                      <a:r>
                        <a:rPr lang="en-US" altLang="ja-JP" sz="800" u="none" strike="noStrike" dirty="0">
                          <a:solidFill>
                            <a:srgbClr val="0000FF"/>
                          </a:solidFill>
                          <a:effectLst/>
                          <a:latin typeface="Meiryo UI" panose="020B0604030504040204" pitchFamily="50" charset="-128"/>
                          <a:ea typeface="Meiryo UI" panose="020B0604030504040204" pitchFamily="50" charset="-128"/>
                        </a:rPr>
                        <a:t>LOT</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案件</a:t>
                      </a:r>
                      <a:r>
                        <a:rPr lang="en-US" altLang="ja-JP" sz="800" u="none" strike="noStrike" dirty="0" smtClean="0">
                          <a:solidFill>
                            <a:srgbClr val="0000FF"/>
                          </a:solidFill>
                          <a:effectLst/>
                          <a:latin typeface="Meiryo UI" panose="020B0604030504040204" pitchFamily="50" charset="-128"/>
                          <a:ea typeface="Meiryo UI" panose="020B0604030504040204" pitchFamily="50" charset="-128"/>
                        </a:rPr>
                        <a:t>(SYNC)</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 在庫釜山より回漕</a:t>
                      </a:r>
                      <a:r>
                        <a:rPr lang="ja-JP" altLang="en-US" sz="800" u="none" strike="noStrike" dirty="0">
                          <a:solidFill>
                            <a:srgbClr val="0000FF"/>
                          </a:solidFill>
                          <a:effectLst/>
                          <a:latin typeface="Meiryo UI" panose="020B0604030504040204" pitchFamily="50" charset="-128"/>
                          <a:ea typeface="Meiryo UI" panose="020B0604030504040204" pitchFamily="50" charset="-128"/>
                        </a:rPr>
                        <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  ⇒本社協力により</a:t>
                      </a:r>
                      <a:r>
                        <a:rPr lang="en-US" altLang="ja-JP" sz="800" u="none" strike="noStrike" dirty="0">
                          <a:solidFill>
                            <a:srgbClr val="0000FF"/>
                          </a:solidFill>
                          <a:effectLst/>
                          <a:latin typeface="Meiryo UI" panose="020B0604030504040204" pitchFamily="50" charset="-128"/>
                          <a:ea typeface="Meiryo UI" panose="020B0604030504040204" pitchFamily="50" charset="-128"/>
                        </a:rPr>
                        <a:t>DJ</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船で追加スペース確保</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、全量</a:t>
                      </a:r>
                      <a:r>
                        <a:rPr lang="ja-JP" altLang="en-US" sz="800" u="none" strike="noStrike" dirty="0">
                          <a:solidFill>
                            <a:srgbClr val="0000FF"/>
                          </a:solidFill>
                          <a:effectLst/>
                          <a:latin typeface="Meiryo UI" panose="020B0604030504040204" pitchFamily="50" charset="-128"/>
                          <a:ea typeface="Meiryo UI" panose="020B0604030504040204" pitchFamily="50" charset="-128"/>
                        </a:rPr>
                        <a:t>獲得</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。その他</a:t>
                      </a:r>
                      <a:r>
                        <a:rPr lang="ja-JP" altLang="en-US" sz="800" u="none" strike="noStrike" dirty="0">
                          <a:solidFill>
                            <a:srgbClr val="0000FF"/>
                          </a:solidFill>
                          <a:effectLst/>
                          <a:latin typeface="Meiryo UI" panose="020B0604030504040204" pitchFamily="50" charset="-128"/>
                          <a:ea typeface="Meiryo UI" panose="020B0604030504040204" pitchFamily="50" charset="-128"/>
                        </a:rPr>
                        <a:t>一般貨物についても</a:t>
                      </a:r>
                      <a:r>
                        <a:rPr lang="en-US" altLang="ja-JP" sz="800" u="none" strike="noStrike" dirty="0">
                          <a:solidFill>
                            <a:srgbClr val="0000FF"/>
                          </a:solidFill>
                          <a:effectLst/>
                          <a:latin typeface="Meiryo UI" panose="020B0604030504040204" pitchFamily="50" charset="-128"/>
                          <a:ea typeface="Meiryo UI" panose="020B0604030504040204" pitchFamily="50" charset="-128"/>
                        </a:rPr>
                        <a:t>LOST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することなく</a:t>
                      </a:r>
                      <a:r>
                        <a:rPr lang="en-US" altLang="ja-JP" sz="800" u="none" strike="noStrike" dirty="0">
                          <a:solidFill>
                            <a:srgbClr val="0000FF"/>
                          </a:solidFill>
                          <a:effectLst/>
                          <a:latin typeface="Meiryo UI" panose="020B0604030504040204" pitchFamily="50" charset="-128"/>
                          <a:ea typeface="Meiryo UI" panose="020B0604030504040204" pitchFamily="50" charset="-128"/>
                        </a:rPr>
                        <a:t>BKG</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調整進行。</a:t>
                      </a:r>
                      <a:endParaRPr lang="ja-JP" altLang="en-US" sz="800" b="0" i="0" u="none" strike="noStrike" dirty="0">
                        <a:solidFill>
                          <a:srgbClr val="0000FF"/>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a:effectLst/>
                          <a:latin typeface="Meiryo UI" panose="020B0604030504040204" pitchFamily="50" charset="-128"/>
                          <a:ea typeface="Meiryo UI" panose="020B0604030504040204" pitchFamily="50" charset="-128"/>
                        </a:rPr>
                        <a:t>各港代理店担当者へ現状の問題点・改善点及び要望等についてヒアリング実施予定</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8359586"/>
                  </a:ext>
                </a:extLst>
              </a:tr>
              <a:tr h="662236">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CN" altLang="en-US" sz="800" u="none" strike="noStrike" dirty="0" smtClean="0">
                          <a:effectLst/>
                          <a:latin typeface="Meiryo UI" panose="020B0604030504040204" pitchFamily="50" charset="-128"/>
                          <a:ea typeface="Meiryo UI" panose="020B0604030504040204" pitchFamily="50" charset="-128"/>
                        </a:rPr>
                        <a:t>阪神</a:t>
                      </a:r>
                      <a:r>
                        <a:rPr lang="ja-JP" altLang="en-US" sz="800" u="none" strike="noStrike" dirty="0" smtClean="0">
                          <a:effectLst/>
                          <a:latin typeface="Meiryo UI" panose="020B0604030504040204" pitchFamily="50" charset="-128"/>
                          <a:ea typeface="Meiryo UI" panose="020B0604030504040204" pitchFamily="50" charset="-128"/>
                        </a:rPr>
                        <a:t>」</a:t>
                      </a:r>
                      <a:r>
                        <a:rPr lang="zh-CN" altLang="en-US" sz="800" u="none" strike="noStrike" dirty="0">
                          <a:effectLst/>
                          <a:latin typeface="Meiryo UI" panose="020B0604030504040204" pitchFamily="50" charset="-128"/>
                          <a:ea typeface="Meiryo UI" panose="020B0604030504040204" pitchFamily="50" charset="-128"/>
                        </a:rPr>
                        <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内山</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向川原</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太田</a:t>
                      </a:r>
                      <a:endParaRPr lang="zh-CN"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大阪</a:t>
                      </a:r>
                      <a:r>
                        <a:rPr lang="en-US" altLang="ja-JP" sz="800" u="none" strike="noStrike">
                          <a:effectLst/>
                          <a:latin typeface="Meiryo UI" panose="020B0604030504040204" pitchFamily="50" charset="-128"/>
                          <a:ea typeface="Meiryo UI" panose="020B0604030504040204" pitchFamily="50" charset="-128"/>
                        </a:rPr>
                        <a:t>,</a:t>
                      </a:r>
                      <a:r>
                        <a:rPr lang="ja-JP" altLang="en-US" sz="800" u="none" strike="noStrike">
                          <a:effectLst/>
                          <a:latin typeface="Meiryo UI" panose="020B0604030504040204" pitchFamily="50" charset="-128"/>
                          <a:ea typeface="Meiryo UI" panose="020B0604030504040204" pitchFamily="50" charset="-128"/>
                        </a:rPr>
                        <a:t>神戸</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●在庫バランス </a:t>
                      </a:r>
                      <a:r>
                        <a:rPr lang="en-US" altLang="ja-JP" sz="800" u="none" strike="noStrike" dirty="0">
                          <a:effectLst/>
                          <a:latin typeface="Meiryo UI" panose="020B0604030504040204" pitchFamily="50" charset="-128"/>
                          <a:ea typeface="Meiryo UI" panose="020B0604030504040204" pitchFamily="50" charset="-128"/>
                        </a:rPr>
                        <a:t>/ </a:t>
                      </a:r>
                      <a:r>
                        <a:rPr lang="ja-JP" altLang="en-US" sz="800" u="none" strike="noStrike" dirty="0">
                          <a:effectLst/>
                          <a:latin typeface="Meiryo UI" panose="020B0604030504040204" pitchFamily="50" charset="-128"/>
                          <a:ea typeface="Meiryo UI" panose="020B0604030504040204" pitchFamily="50" charset="-128"/>
                        </a:rPr>
                        <a:t>特記事項なし</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a:effectLst/>
                          <a:latin typeface="Meiryo UI" panose="020B0604030504040204" pitchFamily="50" charset="-128"/>
                          <a:ea typeface="Meiryo UI" panose="020B0604030504040204" pitchFamily="50" charset="-128"/>
                        </a:rPr>
                        <a:t>　</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794213"/>
                  </a:ext>
                </a:extLst>
              </a:tr>
              <a:tr h="1580918">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smtClean="0">
                          <a:effectLst/>
                          <a:latin typeface="Meiryo UI" panose="020B0604030504040204" pitchFamily="50" charset="-128"/>
                          <a:ea typeface="Meiryo UI" panose="020B0604030504040204" pitchFamily="50" charset="-128"/>
                        </a:rPr>
                        <a:t>北日本</a:t>
                      </a: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染谷</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斎藤</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塚田</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楊</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鈴木</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TW" altLang="en-US" sz="800" u="none" strike="noStrike" dirty="0">
                          <a:effectLst/>
                          <a:latin typeface="Meiryo UI" panose="020B0604030504040204" pitchFamily="50" charset="-128"/>
                          <a:ea typeface="Meiryo UI" panose="020B0604030504040204" pitchFamily="50" charset="-128"/>
                        </a:rPr>
                        <a:t>苫小牧</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石狩</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釧路</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酒田</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秋田</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富山</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新潟</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金沢</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仙台</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釜石</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八戸</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小名浜</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常陸那珂</a:t>
                      </a:r>
                      <a:r>
                        <a:rPr lang="en-US" altLang="zh-TW" sz="800" u="none" strike="noStrike" dirty="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清水</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weekly</a:t>
                      </a:r>
                      <a:r>
                        <a:rPr lang="ja-JP" altLang="en-US" sz="800" u="none" strike="noStrike" dirty="0">
                          <a:effectLst/>
                          <a:latin typeface="Meiryo UI" panose="020B0604030504040204" pitchFamily="50" charset="-128"/>
                          <a:ea typeface="Meiryo UI" panose="020B0604030504040204" pitchFamily="50" charset="-128"/>
                        </a:rPr>
                        <a:t>定例</a:t>
                      </a:r>
                      <a:r>
                        <a:rPr lang="en-US" altLang="ja-JP" sz="800" u="none" strike="noStrike" dirty="0">
                          <a:effectLst/>
                          <a:latin typeface="Meiryo UI" panose="020B0604030504040204" pitchFamily="50" charset="-128"/>
                          <a:ea typeface="Meiryo UI" panose="020B0604030504040204" pitchFamily="50" charset="-128"/>
                        </a:rPr>
                        <a:t>MTG</a:t>
                      </a:r>
                      <a:r>
                        <a:rPr lang="ja-JP" altLang="en-US" sz="800" u="none" strike="noStrike" dirty="0">
                          <a:effectLst/>
                          <a:latin typeface="Meiryo UI" panose="020B0604030504040204" pitchFamily="50" charset="-128"/>
                          <a:ea typeface="Meiryo UI" panose="020B0604030504040204" pitchFamily="50" charset="-128"/>
                        </a:rPr>
                        <a:t>：在庫余剰情報及び回漕確認</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釜石</a:t>
                      </a:r>
                      <a:r>
                        <a:rPr lang="en-US" altLang="ja-JP" sz="800" u="none" strike="noStrike" dirty="0">
                          <a:solidFill>
                            <a:srgbClr val="0000FF"/>
                          </a:solidFill>
                          <a:effectLst/>
                          <a:latin typeface="Meiryo UI" panose="020B0604030504040204" pitchFamily="50" charset="-128"/>
                          <a:ea typeface="Meiryo UI" panose="020B0604030504040204" pitchFamily="50" charset="-128"/>
                        </a:rPr>
                        <a:t>(PULP</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大口</a:t>
                      </a:r>
                      <a:r>
                        <a:rPr lang="en-US" altLang="ja-JP" sz="800" u="none" strike="noStrike" dirty="0">
                          <a:solidFill>
                            <a:srgbClr val="0000FF"/>
                          </a:solidFill>
                          <a:effectLst/>
                          <a:latin typeface="Meiryo UI" panose="020B0604030504040204" pitchFamily="50" charset="-128"/>
                          <a:ea typeface="Meiryo UI" panose="020B0604030504040204" pitchFamily="50" charset="-128"/>
                        </a:rPr>
                        <a: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：小名浜より定期的に</a:t>
                      </a:r>
                      <a:r>
                        <a:rPr lang="en-US" altLang="ja-JP" sz="800" u="none" strike="noStrike" dirty="0">
                          <a:solidFill>
                            <a:srgbClr val="0000FF"/>
                          </a:solidFill>
                          <a:effectLst/>
                          <a:latin typeface="Meiryo UI" panose="020B0604030504040204" pitchFamily="50" charset="-128"/>
                          <a:ea typeface="Meiryo UI" panose="020B0604030504040204" pitchFamily="50" charset="-128"/>
                        </a:rPr>
                        <a:t>20DC</a:t>
                      </a:r>
                      <a:r>
                        <a:rPr lang="ja-JP" altLang="en-US" sz="800" u="none" strike="noStrike" dirty="0">
                          <a:solidFill>
                            <a:srgbClr val="0000FF"/>
                          </a:solidFill>
                          <a:effectLst/>
                          <a:latin typeface="Meiryo UI" panose="020B0604030504040204" pitchFamily="50" charset="-128"/>
                          <a:ea typeface="Meiryo UI" panose="020B0604030504040204" pitchFamily="50" charset="-128"/>
                        </a:rPr>
                        <a:t>沿岸→</a:t>
                      </a:r>
                      <a:r>
                        <a:rPr lang="en-US" altLang="ja-JP" sz="800" u="none" strike="noStrike" dirty="0">
                          <a:solidFill>
                            <a:srgbClr val="0000FF"/>
                          </a:solidFill>
                          <a:effectLst/>
                          <a:latin typeface="Meiryo UI" panose="020B0604030504040204" pitchFamily="50" charset="-128"/>
                          <a:ea typeface="Meiryo UI" panose="020B0604030504040204" pitchFamily="50" charset="-128"/>
                        </a:rPr>
                        <a:t>NCJ</a:t>
                      </a:r>
                      <a:r>
                        <a:rPr lang="ja-JP" altLang="en-US" sz="800" u="none" strike="noStrike" dirty="0">
                          <a:solidFill>
                            <a:srgbClr val="0000FF"/>
                          </a:solidFill>
                          <a:effectLst/>
                          <a:latin typeface="Meiryo UI" panose="020B0604030504040204" pitchFamily="50" charset="-128"/>
                          <a:ea typeface="Meiryo UI" panose="020B0604030504040204" pitchFamily="50" charset="-128"/>
                        </a:rPr>
                        <a:t>中国</a:t>
                      </a:r>
                      <a:r>
                        <a:rPr lang="en-US" altLang="ja-JP" sz="800" u="none" strike="noStrike" dirty="0">
                          <a:solidFill>
                            <a:srgbClr val="0000FF"/>
                          </a:solidFill>
                          <a:effectLst/>
                          <a:latin typeface="Meiryo UI" panose="020B0604030504040204" pitchFamily="50" charset="-128"/>
                          <a:ea typeface="Meiryo UI" panose="020B0604030504040204" pitchFamily="50" charset="-128"/>
                        </a:rPr>
                        <a:t>DIRECT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追加スペース確保、全量獲得</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●仙台</a:t>
                      </a:r>
                      <a:r>
                        <a:rPr lang="en-US" altLang="ja-JP" sz="800" u="none" strike="noStrike" dirty="0">
                          <a:effectLst/>
                          <a:latin typeface="Meiryo UI" panose="020B0604030504040204" pitchFamily="50" charset="-128"/>
                          <a:ea typeface="Meiryo UI" panose="020B0604030504040204" pitchFamily="50" charset="-128"/>
                        </a:rPr>
                        <a:t>(PULP</a:t>
                      </a:r>
                      <a:r>
                        <a:rPr lang="ja-JP" altLang="en-US" sz="800" u="none" strike="noStrike" dirty="0">
                          <a:effectLst/>
                          <a:latin typeface="Meiryo UI" panose="020B0604030504040204" pitchFamily="50" charset="-128"/>
                          <a:ea typeface="Meiryo UI" panose="020B0604030504040204" pitchFamily="50" charset="-128"/>
                        </a:rPr>
                        <a:t>大口</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2-3</a:t>
                      </a:r>
                      <a:r>
                        <a:rPr lang="ja-JP" altLang="en-US" sz="800" u="none" strike="noStrike" dirty="0">
                          <a:effectLst/>
                          <a:latin typeface="Meiryo UI" panose="020B0604030504040204" pitchFamily="50" charset="-128"/>
                          <a:ea typeface="Meiryo UI" panose="020B0604030504040204" pitchFamily="50" charset="-128"/>
                        </a:rPr>
                        <a:t>月　</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err="1">
                          <a:effectLst/>
                          <a:latin typeface="Meiryo UI" panose="020B0604030504040204" pitchFamily="50" charset="-128"/>
                          <a:ea typeface="Meiryo UI" panose="020B0604030504040204" pitchFamily="50" charset="-128"/>
                        </a:rPr>
                        <a:t>ｘ</a:t>
                      </a:r>
                      <a:r>
                        <a:rPr lang="en-US" altLang="ja-JP" sz="800" u="none" strike="noStrike" dirty="0">
                          <a:effectLst/>
                          <a:latin typeface="Meiryo UI" panose="020B0604030504040204" pitchFamily="50" charset="-128"/>
                          <a:ea typeface="Meiryo UI" panose="020B0604030504040204" pitchFamily="50" charset="-128"/>
                        </a:rPr>
                        <a:t>215</a:t>
                      </a:r>
                      <a:r>
                        <a:rPr lang="ja-JP" altLang="en-US" sz="800" u="none" strike="noStrike" dirty="0">
                          <a:effectLst/>
                          <a:latin typeface="Meiryo UI" panose="020B0604030504040204" pitchFamily="50" charset="-128"/>
                          <a:ea typeface="Meiryo UI" panose="020B0604030504040204" pitchFamily="50" charset="-128"/>
                        </a:rPr>
                        <a:t>本→回送</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輸入戻りにて対応，３月中旬分対応しきれず</a:t>
                      </a:r>
                      <a:r>
                        <a:rPr lang="en-US" altLang="ja-JP" sz="800" u="none" strike="noStrike" dirty="0">
                          <a:effectLst/>
                          <a:latin typeface="Meiryo UI" panose="020B0604030504040204" pitchFamily="50" charset="-128"/>
                          <a:ea typeface="Meiryo UI" panose="020B0604030504040204" pitchFamily="50" charset="-128"/>
                        </a:rPr>
                        <a:t>30</a:t>
                      </a:r>
                      <a:r>
                        <a:rPr lang="ja-JP" altLang="en-US" sz="800" u="none" strike="noStrike" dirty="0">
                          <a:effectLst/>
                          <a:latin typeface="Meiryo UI" panose="020B0604030504040204" pitchFamily="50" charset="-128"/>
                          <a:ea typeface="Meiryo UI" panose="020B0604030504040204" pitchFamily="50" charset="-128"/>
                        </a:rPr>
                        <a:t>本</a:t>
                      </a:r>
                      <a:r>
                        <a:rPr lang="en-US" altLang="ja-JP" sz="800" u="none" strike="noStrike" dirty="0">
                          <a:effectLst/>
                          <a:latin typeface="Meiryo UI" panose="020B0604030504040204" pitchFamily="50" charset="-128"/>
                          <a:ea typeface="Meiryo UI" panose="020B0604030504040204" pitchFamily="50" charset="-128"/>
                        </a:rPr>
                        <a:t>LOST</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清水：</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　</a:t>
                      </a:r>
                      <a:r>
                        <a:rPr lang="en-US" altLang="ja-JP" sz="800" u="none" strike="noStrike" dirty="0">
                          <a:effectLst/>
                          <a:latin typeface="Meiryo UI" panose="020B0604030504040204" pitchFamily="50" charset="-128"/>
                          <a:ea typeface="Meiryo UI" panose="020B0604030504040204" pitchFamily="50" charset="-128"/>
                        </a:rPr>
                        <a:t>SHORT</a:t>
                      </a:r>
                      <a:r>
                        <a:rPr lang="ja-JP" altLang="en-US" sz="800" u="none" strike="noStrike" dirty="0">
                          <a:effectLst/>
                          <a:latin typeface="Meiryo UI" panose="020B0604030504040204" pitchFamily="50" charset="-128"/>
                          <a:ea typeface="Meiryo UI" panose="020B0604030504040204" pitchFamily="50" charset="-128"/>
                        </a:rPr>
                        <a:t>対策　→東京の余剰在庫回送にて対応</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●石狩：古紙　</a:t>
                      </a:r>
                      <a:r>
                        <a:rPr lang="en-US" altLang="ja-JP" sz="800" u="none" strike="noStrike" dirty="0">
                          <a:effectLst/>
                          <a:latin typeface="Meiryo UI" panose="020B0604030504040204" pitchFamily="50" charset="-128"/>
                          <a:ea typeface="Meiryo UI" panose="020B0604030504040204" pitchFamily="50" charset="-128"/>
                        </a:rPr>
                        <a:t>2-3</a:t>
                      </a:r>
                      <a:r>
                        <a:rPr lang="ja-JP" altLang="en-US" sz="800" u="none" strike="noStrike" dirty="0">
                          <a:effectLst/>
                          <a:latin typeface="Meiryo UI" panose="020B0604030504040204" pitchFamily="50" charset="-128"/>
                          <a:ea typeface="Meiryo UI" panose="020B0604030504040204" pitchFamily="50" charset="-128"/>
                        </a:rPr>
                        <a:t>月　</a:t>
                      </a:r>
                      <a:r>
                        <a:rPr lang="en-US" altLang="ja-JP" sz="800" u="none" strike="noStrike" dirty="0">
                          <a:effectLst/>
                          <a:latin typeface="Meiryo UI" panose="020B0604030504040204" pitchFamily="50" charset="-128"/>
                          <a:ea typeface="Meiryo UI" panose="020B0604030504040204" pitchFamily="50" charset="-128"/>
                        </a:rPr>
                        <a:t>TTL:40HCx50</a:t>
                      </a:r>
                      <a:r>
                        <a:rPr lang="ja-JP" altLang="en-US" sz="800" u="none" strike="noStrike" dirty="0">
                          <a:effectLst/>
                          <a:latin typeface="Meiryo UI" panose="020B0604030504040204" pitchFamily="50" charset="-128"/>
                          <a:ea typeface="Meiryo UI" panose="020B0604030504040204" pitchFamily="50" charset="-128"/>
                        </a:rPr>
                        <a:t>本程度，戻りと苫小牧から沿岸で対応→</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取得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●釧路：王子物流：スポット案件 </a:t>
                      </a:r>
                      <a:r>
                        <a:rPr lang="en-US" altLang="ja-JP" sz="800" u="none" strike="noStrike" dirty="0">
                          <a:effectLst/>
                          <a:latin typeface="Meiryo UI" panose="020B0604030504040204" pitchFamily="50" charset="-128"/>
                          <a:ea typeface="Meiryo UI" panose="020B0604030504040204" pitchFamily="50" charset="-128"/>
                        </a:rPr>
                        <a:t>CNTXG</a:t>
                      </a:r>
                      <a:r>
                        <a:rPr lang="ja-JP" altLang="en-US" sz="800" u="none" strike="noStrike" dirty="0">
                          <a:effectLst/>
                          <a:latin typeface="Meiryo UI" panose="020B0604030504040204" pitchFamily="50" charset="-128"/>
                          <a:ea typeface="Meiryo UI" panose="020B0604030504040204" pitchFamily="50" charset="-128"/>
                        </a:rPr>
                        <a:t>向け </a:t>
                      </a:r>
                      <a:r>
                        <a:rPr lang="en-US" altLang="ja-JP" sz="800" u="none" strike="noStrike" dirty="0">
                          <a:effectLst/>
                          <a:latin typeface="Meiryo UI" panose="020B0604030504040204" pitchFamily="50" charset="-128"/>
                          <a:ea typeface="Meiryo UI" panose="020B0604030504040204" pitchFamily="50" charset="-128"/>
                        </a:rPr>
                        <a:t>25</a:t>
                      </a:r>
                      <a:r>
                        <a:rPr lang="ja-JP" altLang="en-US" sz="800" u="none" strike="noStrike" dirty="0">
                          <a:effectLst/>
                          <a:latin typeface="Meiryo UI" panose="020B0604030504040204" pitchFamily="50" charset="-128"/>
                          <a:ea typeface="Meiryo UI" panose="020B0604030504040204" pitchFamily="50" charset="-128"/>
                        </a:rPr>
                        <a:t>本程度　</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　レギュラー案件 </a:t>
                      </a:r>
                      <a:r>
                        <a:rPr lang="en-US" altLang="ja-JP" sz="800" u="none" strike="noStrike" dirty="0">
                          <a:effectLst/>
                          <a:latin typeface="Meiryo UI" panose="020B0604030504040204" pitchFamily="50" charset="-128"/>
                          <a:ea typeface="Meiryo UI" panose="020B0604030504040204" pitchFamily="50" charset="-128"/>
                        </a:rPr>
                        <a:t>VN</a:t>
                      </a:r>
                      <a:r>
                        <a:rPr lang="ja-JP" altLang="en-US" sz="800" u="none" strike="noStrike" dirty="0">
                          <a:effectLst/>
                          <a:latin typeface="Meiryo UI" panose="020B0604030504040204" pitchFamily="50" charset="-128"/>
                          <a:ea typeface="Meiryo UI" panose="020B0604030504040204" pitchFamily="50" charset="-128"/>
                        </a:rPr>
                        <a:t>向け </a:t>
                      </a:r>
                      <a:r>
                        <a:rPr lang="en-US" altLang="ja-JP" sz="800" u="none" strike="noStrike" dirty="0">
                          <a:effectLst/>
                          <a:latin typeface="Meiryo UI" panose="020B0604030504040204" pitchFamily="50" charset="-128"/>
                          <a:ea typeface="Meiryo UI" panose="020B0604030504040204" pitchFamily="50" charset="-128"/>
                        </a:rPr>
                        <a:t>35</a:t>
                      </a:r>
                      <a:r>
                        <a:rPr lang="ja-JP" altLang="en-US" sz="800" u="none" strike="noStrike" dirty="0">
                          <a:effectLst/>
                          <a:latin typeface="Meiryo UI" panose="020B0604030504040204" pitchFamily="50" charset="-128"/>
                          <a:ea typeface="Meiryo UI" panose="020B0604030504040204" pitchFamily="50" charset="-128"/>
                        </a:rPr>
                        <a:t>本程度 ⇒ 戻りと金沢からの沿岸にて対応、</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取得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●秋田：</a:t>
                      </a:r>
                      <a:r>
                        <a:rPr lang="en-US" altLang="ja-JP" sz="800" u="none" strike="noStrike" dirty="0">
                          <a:effectLst/>
                          <a:latin typeface="Meiryo UI" panose="020B0604030504040204" pitchFamily="50" charset="-128"/>
                          <a:ea typeface="Meiryo UI" panose="020B0604030504040204" pitchFamily="50" charset="-128"/>
                        </a:rPr>
                        <a:t>NEWPAPER </a:t>
                      </a:r>
                      <a:r>
                        <a:rPr lang="ja-JP" altLang="en-US" sz="800" u="none" strike="noStrike" dirty="0">
                          <a:effectLst/>
                          <a:latin typeface="Meiryo UI" panose="020B0604030504040204" pitchFamily="50" charset="-128"/>
                          <a:ea typeface="Meiryo UI" panose="020B0604030504040204" pitchFamily="50" charset="-128"/>
                        </a:rPr>
                        <a:t>約</a:t>
                      </a:r>
                      <a:r>
                        <a:rPr lang="en-US" altLang="ja-JP" sz="800" u="none" strike="noStrike" dirty="0">
                          <a:effectLst/>
                          <a:latin typeface="Meiryo UI" panose="020B0604030504040204" pitchFamily="50" charset="-128"/>
                          <a:ea typeface="Meiryo UI" panose="020B0604030504040204" pitchFamily="50" charset="-128"/>
                        </a:rPr>
                        <a:t>20</a:t>
                      </a:r>
                      <a:r>
                        <a:rPr lang="ja-JP" altLang="en-US" sz="800" u="none" strike="noStrike" dirty="0">
                          <a:effectLst/>
                          <a:latin typeface="Meiryo UI" panose="020B0604030504040204" pitchFamily="50" charset="-128"/>
                          <a:ea typeface="Meiryo UI" panose="020B0604030504040204" pitchFamily="50" charset="-128"/>
                        </a:rPr>
                        <a:t>本と古紙約</a:t>
                      </a:r>
                      <a:r>
                        <a:rPr lang="en-US" altLang="ja-JP" sz="800" u="none" strike="noStrike" dirty="0">
                          <a:effectLst/>
                          <a:latin typeface="Meiryo UI" panose="020B0604030504040204" pitchFamily="50" charset="-128"/>
                          <a:ea typeface="Meiryo UI" panose="020B0604030504040204" pitchFamily="50" charset="-128"/>
                        </a:rPr>
                        <a:t>20</a:t>
                      </a:r>
                      <a:r>
                        <a:rPr lang="ja-JP" altLang="en-US" sz="800" u="none" strike="noStrike" dirty="0">
                          <a:effectLst/>
                          <a:latin typeface="Meiryo UI" panose="020B0604030504040204" pitchFamily="50" charset="-128"/>
                          <a:ea typeface="Meiryo UI" panose="020B0604030504040204" pitchFamily="50" charset="-128"/>
                        </a:rPr>
                        <a:t>本，苫小牧から沿岸で対応→</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取得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●酒田：戻り少なく</a:t>
                      </a:r>
                      <a:r>
                        <a:rPr lang="en-US" altLang="ja-JP" sz="800" u="none" strike="noStrike" dirty="0">
                          <a:effectLst/>
                          <a:latin typeface="Meiryo UI" panose="020B0604030504040204" pitchFamily="50" charset="-128"/>
                          <a:ea typeface="Meiryo UI" panose="020B0604030504040204" pitchFamily="50" charset="-128"/>
                        </a:rPr>
                        <a:t>HIC,TMK</a:t>
                      </a:r>
                      <a:r>
                        <a:rPr lang="ja-JP" altLang="en-US" sz="800" u="none" strike="noStrike" dirty="0">
                          <a:effectLst/>
                          <a:latin typeface="Meiryo UI" panose="020B0604030504040204" pitchFamily="50" charset="-128"/>
                          <a:ea typeface="Meiryo UI" panose="020B0604030504040204" pitchFamily="50" charset="-128"/>
                        </a:rPr>
                        <a:t>の沿岸で</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取得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●富山</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伏木</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【2-3</a:t>
                      </a:r>
                      <a:r>
                        <a:rPr lang="ja-JP" altLang="en-US" sz="800" u="none" strike="noStrike" dirty="0">
                          <a:effectLst/>
                          <a:latin typeface="Meiryo UI" panose="020B0604030504040204" pitchFamily="50" charset="-128"/>
                          <a:ea typeface="Meiryo UI" panose="020B0604030504040204" pitchFamily="50" charset="-128"/>
                        </a:rPr>
                        <a:t>月</a:t>
                      </a:r>
                      <a:r>
                        <a:rPr lang="en-US" altLang="ja-JP" sz="800" u="none" strike="noStrike" dirty="0">
                          <a:effectLst/>
                          <a:latin typeface="Meiryo UI" panose="020B0604030504040204" pitchFamily="50" charset="-128"/>
                          <a:ea typeface="Meiryo UI" panose="020B0604030504040204" pitchFamily="50" charset="-128"/>
                        </a:rPr>
                        <a:t>】PAPER/TTL:20DX35</a:t>
                      </a:r>
                      <a:r>
                        <a:rPr lang="ja-JP" altLang="en-US" sz="800" u="none" strike="noStrike" dirty="0" err="1">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40HX21</a:t>
                      </a:r>
                      <a:r>
                        <a:rPr lang="ja-JP" altLang="en-US" sz="800" u="none" strike="noStrike" dirty="0" err="1">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PULP/TTL:20DX21</a:t>
                      </a:r>
                      <a:r>
                        <a:rPr lang="ja-JP" altLang="en-US" sz="800" u="none" strike="noStrike" dirty="0" err="1">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40HX61</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  ⇒</a:t>
                      </a:r>
                      <a:r>
                        <a:rPr lang="ja-JP" altLang="en-US" sz="800" u="none" strike="noStrike" dirty="0">
                          <a:effectLst/>
                          <a:latin typeface="Meiryo UI" panose="020B0604030504040204" pitchFamily="50" charset="-128"/>
                          <a:ea typeface="Meiryo UI" panose="020B0604030504040204" pitchFamily="50" charset="-128"/>
                        </a:rPr>
                        <a:t>在庫：輸入戻り</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新潟より回漕で対応，パルプ</a:t>
                      </a:r>
                      <a:r>
                        <a:rPr lang="en-US" altLang="ja-JP" sz="800" u="none" strike="noStrike" dirty="0">
                          <a:effectLst/>
                          <a:latin typeface="Meiryo UI" panose="020B0604030504040204" pitchFamily="50" charset="-128"/>
                          <a:ea typeface="Meiryo UI" panose="020B0604030504040204" pitchFamily="50" charset="-128"/>
                        </a:rPr>
                        <a:t>1</a:t>
                      </a:r>
                      <a:r>
                        <a:rPr lang="ja-JP" altLang="en-US" sz="800" u="none" strike="noStrike" dirty="0">
                          <a:effectLst/>
                          <a:latin typeface="Meiryo UI" panose="020B0604030504040204" pitchFamily="50" charset="-128"/>
                          <a:ea typeface="Meiryo UI" panose="020B0604030504040204" pitchFamily="50" charset="-128"/>
                        </a:rPr>
                        <a:t>件</a:t>
                      </a:r>
                      <a:r>
                        <a:rPr lang="en-US" altLang="ja-JP" sz="800" u="none" strike="noStrike" dirty="0">
                          <a:effectLst/>
                          <a:latin typeface="Meiryo UI" panose="020B0604030504040204" pitchFamily="50" charset="-128"/>
                          <a:ea typeface="Meiryo UI" panose="020B0604030504040204" pitchFamily="50" charset="-128"/>
                        </a:rPr>
                        <a:t>(40HX1) </a:t>
                      </a:r>
                      <a:r>
                        <a:rPr lang="ja-JP" altLang="en-US" sz="800" u="none" strike="noStrike" dirty="0">
                          <a:effectLst/>
                          <a:latin typeface="Meiryo UI" panose="020B0604030504040204" pitchFamily="50" charset="-128"/>
                          <a:ea typeface="Meiryo UI" panose="020B0604030504040204" pitchFamily="50" charset="-128"/>
                        </a:rPr>
                        <a:t>回漕および</a:t>
                      </a:r>
                      <a:r>
                        <a:rPr lang="en-US" altLang="ja-JP" sz="800" u="none" strike="noStrike" dirty="0">
                          <a:effectLst/>
                          <a:latin typeface="Meiryo UI" panose="020B0604030504040204" pitchFamily="50" charset="-128"/>
                          <a:ea typeface="Meiryo UI" panose="020B0604030504040204" pitchFamily="50" charset="-128"/>
                        </a:rPr>
                        <a:t>PICK</a:t>
                      </a:r>
                      <a:r>
                        <a:rPr lang="ja-JP" altLang="en-US" sz="800" u="none" strike="noStrike" dirty="0">
                          <a:effectLst/>
                          <a:latin typeface="Meiryo UI" panose="020B0604030504040204" pitchFamily="50" charset="-128"/>
                          <a:ea typeface="Meiryo UI" panose="020B0604030504040204" pitchFamily="50" charset="-128"/>
                        </a:rPr>
                        <a:t>日調整間に合わず</a:t>
                      </a:r>
                      <a:r>
                        <a:rPr lang="en-US" altLang="ja-JP" sz="800" u="none" strike="noStrike" dirty="0">
                          <a:effectLst/>
                          <a:latin typeface="Meiryo UI" panose="020B0604030504040204" pitchFamily="50" charset="-128"/>
                          <a:ea typeface="Meiryo UI" panose="020B0604030504040204" pitchFamily="50" charset="-128"/>
                        </a:rPr>
                        <a:t>LOST</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北日本リーファー</a:t>
                      </a:r>
                      <a:r>
                        <a:rPr lang="en-US" altLang="ja-JP" sz="800" u="none" strike="noStrike" dirty="0">
                          <a:effectLst/>
                          <a:latin typeface="Meiryo UI" panose="020B0604030504040204" pitchFamily="50" charset="-128"/>
                          <a:ea typeface="Meiryo UI" panose="020B0604030504040204" pitchFamily="50" charset="-128"/>
                        </a:rPr>
                        <a:t>(TMK,ISI,KUH,SGM,HHE,KIS)</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  ⇒</a:t>
                      </a:r>
                      <a:r>
                        <a:rPr lang="ja-JP" altLang="en-US" sz="800" u="none" strike="noStrike" dirty="0">
                          <a:effectLst/>
                          <a:latin typeface="Meiryo UI" panose="020B0604030504040204" pitchFamily="50" charset="-128"/>
                          <a:ea typeface="Meiryo UI" panose="020B0604030504040204" pitchFamily="50" charset="-128"/>
                        </a:rPr>
                        <a:t>ホタテの在庫自体はあるが、現地在庫過多・貝毒・浜値高騰などの理由により</a:t>
                      </a:r>
                      <a:r>
                        <a:rPr lang="ja-JP" altLang="en-US" sz="800" u="none" strike="noStrike" dirty="0" smtClean="0">
                          <a:effectLst/>
                          <a:latin typeface="Meiryo UI" panose="020B0604030504040204" pitchFamily="50" charset="-128"/>
                          <a:ea typeface="Meiryo UI" panose="020B0604030504040204" pitchFamily="50" charset="-128"/>
                        </a:rPr>
                        <a:t>出荷一時停止</a:t>
                      </a:r>
                      <a:r>
                        <a:rPr lang="ja-JP" altLang="en-US" sz="800" u="none" strike="noStrike" dirty="0">
                          <a:effectLst/>
                          <a:latin typeface="Meiryo UI" panose="020B0604030504040204" pitchFamily="50" charset="-128"/>
                          <a:ea typeface="Meiryo UI" panose="020B0604030504040204" pitchFamily="50" charset="-128"/>
                        </a:rPr>
                        <a:t>、長期</a:t>
                      </a:r>
                      <a:r>
                        <a:rPr lang="ja-JP" altLang="en-US" sz="800" u="none" strike="noStrike" dirty="0" smtClean="0">
                          <a:effectLst/>
                          <a:latin typeface="Meiryo UI" panose="020B0604030504040204" pitchFamily="50" charset="-128"/>
                          <a:ea typeface="Meiryo UI" panose="020B0604030504040204" pitchFamily="50" charset="-128"/>
                        </a:rPr>
                        <a:t>在庫返却</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a:effectLst/>
                          <a:latin typeface="Meiryo UI" panose="020B0604030504040204" pitchFamily="50" charset="-128"/>
                          <a:ea typeface="Meiryo UI" panose="020B0604030504040204" pitchFamily="50" charset="-128"/>
                        </a:rPr>
                        <a:t>現状の協業にてスムーズに業務推進中</a:t>
                      </a:r>
                      <a:br>
                        <a:rPr lang="ja-JP" altLang="en-US" sz="800" u="none" strike="noStrike">
                          <a:effectLst/>
                          <a:latin typeface="Meiryo UI" panose="020B0604030504040204" pitchFamily="50" charset="-128"/>
                          <a:ea typeface="Meiryo UI" panose="020B0604030504040204" pitchFamily="50" charset="-128"/>
                        </a:rPr>
                      </a:br>
                      <a:r>
                        <a:rPr lang="en-US" altLang="ja-JP" sz="800" u="none" strike="noStrike">
                          <a:effectLst/>
                          <a:latin typeface="Meiryo UI" panose="020B0604030504040204" pitchFamily="50" charset="-128"/>
                          <a:ea typeface="Meiryo UI" panose="020B0604030504040204" pitchFamily="50" charset="-128"/>
                        </a:rPr>
                        <a:t>4</a:t>
                      </a:r>
                      <a:r>
                        <a:rPr lang="ja-JP" altLang="en-US" sz="800" u="none" strike="noStrike">
                          <a:effectLst/>
                          <a:latin typeface="Meiryo UI" panose="020B0604030504040204" pitchFamily="50" charset="-128"/>
                          <a:ea typeface="Meiryo UI" panose="020B0604030504040204" pitchFamily="50" charset="-128"/>
                        </a:rPr>
                        <a:t>月以降また業務の配置換え等あれば改めて協業内容検討予定</a:t>
                      </a:r>
                      <a:br>
                        <a:rPr lang="ja-JP" altLang="en-US" sz="800" u="none" strike="noStrike">
                          <a:effectLst/>
                          <a:latin typeface="Meiryo UI" panose="020B0604030504040204" pitchFamily="50" charset="-128"/>
                          <a:ea typeface="Meiryo UI" panose="020B0604030504040204" pitchFamily="50" charset="-128"/>
                        </a:rPr>
                      </a:b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5586990"/>
                  </a:ext>
                </a:extLst>
              </a:tr>
              <a:tr h="1580918">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smtClean="0">
                          <a:effectLst/>
                          <a:latin typeface="Meiryo UI" panose="020B0604030504040204" pitchFamily="50" charset="-128"/>
                          <a:ea typeface="Meiryo UI" panose="020B0604030504040204" pitchFamily="50" charset="-128"/>
                        </a:rPr>
                        <a:t>西日本</a:t>
                      </a: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石倉</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仲野</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向川原</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鈴木</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TW" altLang="en-US" sz="800" u="none" strike="noStrike">
                          <a:effectLst/>
                          <a:latin typeface="Meiryo UI" panose="020B0604030504040204" pitchFamily="50" charset="-128"/>
                          <a:ea typeface="Meiryo UI" panose="020B0604030504040204" pitchFamily="50" charset="-128"/>
                        </a:rPr>
                        <a:t>広島</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水島</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境港</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伊予三島</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松山</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今治</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大分</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細島</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志布志</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博多</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門司</a:t>
                      </a:r>
                      <a:endParaRPr lang="zh-TW"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weekly</a:t>
                      </a:r>
                      <a:r>
                        <a:rPr lang="ja-JP" altLang="en-US" sz="800" u="none" strike="noStrike" dirty="0">
                          <a:effectLst/>
                          <a:latin typeface="Meiryo UI" panose="020B0604030504040204" pitchFamily="50" charset="-128"/>
                          <a:ea typeface="Meiryo UI" panose="020B0604030504040204" pitchFamily="50" charset="-128"/>
                        </a:rPr>
                        <a:t>定例</a:t>
                      </a:r>
                      <a:r>
                        <a:rPr lang="en-US" altLang="ja-JP" sz="800" u="none" strike="noStrike" dirty="0">
                          <a:effectLst/>
                          <a:latin typeface="Meiryo UI" panose="020B0604030504040204" pitchFamily="50" charset="-128"/>
                          <a:ea typeface="Meiryo UI" panose="020B0604030504040204" pitchFamily="50" charset="-128"/>
                        </a:rPr>
                        <a:t>MTG</a:t>
                      </a:r>
                      <a:r>
                        <a:rPr lang="ja-JP" altLang="en-US" sz="800" u="none" strike="noStrike" dirty="0">
                          <a:effectLst/>
                          <a:latin typeface="Meiryo UI" panose="020B0604030504040204" pitchFamily="50" charset="-128"/>
                          <a:ea typeface="Meiryo UI" panose="020B0604030504040204" pitchFamily="50" charset="-128"/>
                        </a:rPr>
                        <a:t>：回送必要本数を</a:t>
                      </a:r>
                      <a:r>
                        <a:rPr lang="en-US" altLang="ja-JP" sz="800" u="none" strike="noStrike" dirty="0">
                          <a:effectLst/>
                          <a:latin typeface="Meiryo UI" panose="020B0604030504040204" pitchFamily="50" charset="-128"/>
                          <a:ea typeface="Meiryo UI" panose="020B0604030504040204" pitchFamily="50" charset="-128"/>
                        </a:rPr>
                        <a:t>CS</a:t>
                      </a:r>
                      <a:r>
                        <a:rPr lang="ja-JP" altLang="en-US" sz="800" u="none" strike="noStrike" dirty="0">
                          <a:effectLst/>
                          <a:latin typeface="Meiryo UI" panose="020B0604030504040204" pitchFamily="50" charset="-128"/>
                          <a:ea typeface="Meiryo UI" panose="020B0604030504040204" pitchFamily="50" charset="-128"/>
                        </a:rPr>
                        <a:t>集計、</a:t>
                      </a:r>
                      <a:r>
                        <a:rPr lang="en-US" altLang="ja-JP" sz="800" u="none" strike="noStrike" dirty="0">
                          <a:effectLst/>
                          <a:latin typeface="Meiryo UI" panose="020B0604030504040204" pitchFamily="50" charset="-128"/>
                          <a:ea typeface="Meiryo UI" panose="020B0604030504040204" pitchFamily="50" charset="-128"/>
                        </a:rPr>
                        <a:t>OP</a:t>
                      </a:r>
                      <a:r>
                        <a:rPr lang="ja-JP" altLang="en-US" sz="800" u="none" strike="noStrike" dirty="0">
                          <a:effectLst/>
                          <a:latin typeface="Meiryo UI" panose="020B0604030504040204" pitchFamily="50" charset="-128"/>
                          <a:ea typeface="Meiryo UI" panose="020B0604030504040204" pitchFamily="50" charset="-128"/>
                        </a:rPr>
                        <a:t>共有。輸入余剰港からの沿岸は入念に打ち合わせし確実に確保する。</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⇒釜山在庫</a:t>
                      </a:r>
                      <a:r>
                        <a:rPr lang="en-US" altLang="ja-JP" sz="800" u="none" strike="noStrike" dirty="0">
                          <a:effectLst/>
                          <a:latin typeface="Meiryo UI" panose="020B0604030504040204" pitchFamily="50" charset="-128"/>
                          <a:ea typeface="Meiryo UI" panose="020B0604030504040204" pitchFamily="50" charset="-128"/>
                        </a:rPr>
                        <a:t>short</a:t>
                      </a:r>
                      <a:r>
                        <a:rPr lang="ja-JP" altLang="en-US" sz="800" u="none" strike="noStrike" dirty="0">
                          <a:effectLst/>
                          <a:latin typeface="Meiryo UI" panose="020B0604030504040204" pitchFamily="50" charset="-128"/>
                          <a:ea typeface="Meiryo UI" panose="020B0604030504040204" pitchFamily="50" charset="-128"/>
                        </a:rPr>
                        <a:t>につき国内沿岸で</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のロストを可能な限り抑える。</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●伊予三島  </a:t>
                      </a:r>
                      <a:r>
                        <a:rPr lang="en-US" altLang="ja-JP" sz="800" u="none" strike="noStrike" dirty="0">
                          <a:effectLst/>
                          <a:latin typeface="Meiryo UI" panose="020B0604030504040204" pitchFamily="50" charset="-128"/>
                          <a:ea typeface="Meiryo UI" panose="020B0604030504040204" pitchFamily="50" charset="-128"/>
                        </a:rPr>
                        <a:t>20DC:</a:t>
                      </a:r>
                      <a:r>
                        <a:rPr lang="ja-JP" altLang="en-US" sz="800" u="none" strike="noStrike" dirty="0">
                          <a:effectLst/>
                          <a:latin typeface="Meiryo UI" panose="020B0604030504040204" pitchFamily="50" charset="-128"/>
                          <a:ea typeface="Meiryo UI" panose="020B0604030504040204" pitchFamily="50" charset="-128"/>
                        </a:rPr>
                        <a:t>釜山</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松山から回送 </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釜山</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今治から回送 →</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大王海運大口</a:t>
                      </a:r>
                      <a:r>
                        <a:rPr lang="en-US" altLang="ja-JP" sz="800" u="none" strike="noStrike" dirty="0">
                          <a:solidFill>
                            <a:srgbClr val="0000FF"/>
                          </a:solidFill>
                          <a:effectLst/>
                          <a:latin typeface="Meiryo UI" panose="020B0604030504040204" pitchFamily="50" charset="-128"/>
                          <a:ea typeface="Meiryo UI" panose="020B0604030504040204" pitchFamily="50" charset="-128"/>
                        </a:rPr>
                        <a: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週</a:t>
                      </a:r>
                      <a:r>
                        <a:rPr lang="en-US" altLang="ja-JP" sz="800" u="none" strike="noStrike" dirty="0">
                          <a:solidFill>
                            <a:srgbClr val="0000FF"/>
                          </a:solidFill>
                          <a:effectLst/>
                          <a:latin typeface="Meiryo UI" panose="020B0604030504040204" pitchFamily="50" charset="-128"/>
                          <a:ea typeface="Meiryo UI" panose="020B0604030504040204" pitchFamily="50" charset="-128"/>
                        </a:rPr>
                        <a:t>60-100</a:t>
                      </a:r>
                      <a:r>
                        <a:rPr lang="ja-JP" altLang="en-US" sz="800" u="none" strike="noStrike" dirty="0">
                          <a:solidFill>
                            <a:srgbClr val="0000FF"/>
                          </a:solidFill>
                          <a:effectLst/>
                          <a:latin typeface="Meiryo UI" panose="020B0604030504040204" pitchFamily="50" charset="-128"/>
                          <a:ea typeface="Meiryo UI" panose="020B0604030504040204" pitchFamily="50" charset="-128"/>
                        </a:rPr>
                        <a:t>本依頼</a:t>
                      </a:r>
                      <a:r>
                        <a:rPr lang="en-US" altLang="ja-JP" sz="800" u="none" strike="noStrike" dirty="0">
                          <a:solidFill>
                            <a:srgbClr val="0000FF"/>
                          </a:solidFill>
                          <a:effectLst/>
                          <a:latin typeface="Meiryo UI" panose="020B0604030504040204" pitchFamily="50" charset="-128"/>
                          <a:ea typeface="Meiryo UI" panose="020B0604030504040204" pitchFamily="50" charset="-128"/>
                        </a:rPr>
                        <a: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管理体制構築</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a:t>
                      </a:r>
                      <a:r>
                        <a:rPr lang="ja-JP" altLang="en-US" sz="800" u="none" strike="noStrike" dirty="0">
                          <a:solidFill>
                            <a:srgbClr val="0000FF"/>
                          </a:solidFill>
                          <a:effectLst/>
                          <a:latin typeface="Meiryo UI" panose="020B0604030504040204" pitchFamily="50" charset="-128"/>
                          <a:ea typeface="Meiryo UI" panose="020B0604030504040204" pitchFamily="50" charset="-128"/>
                        </a:rPr>
                        <a:t>⇒</a:t>
                      </a:r>
                      <a:r>
                        <a:rPr lang="en-US" altLang="ja-JP" sz="800" u="none" strike="noStrike" dirty="0" smtClean="0">
                          <a:solidFill>
                            <a:srgbClr val="0000FF"/>
                          </a:solidFill>
                          <a:effectLst/>
                          <a:latin typeface="Meiryo UI" panose="020B0604030504040204" pitchFamily="50" charset="-128"/>
                          <a:ea typeface="Meiryo UI" panose="020B0604030504040204" pitchFamily="50" charset="-128"/>
                        </a:rPr>
                        <a:t>40HC</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不足</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対策：パルプ</a:t>
                      </a:r>
                      <a:r>
                        <a:rPr lang="en-US" altLang="ja-JP" sz="800" u="none" strike="noStrike" dirty="0">
                          <a:solidFill>
                            <a:srgbClr val="0000FF"/>
                          </a:solidFill>
                          <a:effectLst/>
                          <a:latin typeface="Meiryo UI" panose="020B0604030504040204" pitchFamily="50" charset="-128"/>
                          <a:ea typeface="Meiryo UI" panose="020B0604030504040204" pitchFamily="50" charset="-128"/>
                        </a:rPr>
                        <a:t>20’X30</a:t>
                      </a:r>
                      <a:r>
                        <a:rPr lang="ja-JP" altLang="en-US" sz="800" u="none" strike="noStrike" dirty="0">
                          <a:solidFill>
                            <a:srgbClr val="0000FF"/>
                          </a:solidFill>
                          <a:effectLst/>
                          <a:latin typeface="Meiryo UI" panose="020B0604030504040204" pitchFamily="50" charset="-128"/>
                          <a:ea typeface="Meiryo UI" panose="020B0604030504040204" pitchFamily="50" charset="-128"/>
                        </a:rPr>
                        <a:t>本を定期的に獲得する為、分割して回送・国内沿岸実施</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●松山  </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釜山</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広島から回送</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●今治  </a:t>
                      </a:r>
                      <a:r>
                        <a:rPr lang="en-US" altLang="ja-JP" sz="800" u="none" strike="noStrike" dirty="0">
                          <a:effectLst/>
                          <a:latin typeface="Meiryo UI" panose="020B0604030504040204" pitchFamily="50" charset="-128"/>
                          <a:ea typeface="Meiryo UI" panose="020B0604030504040204" pitchFamily="50" charset="-128"/>
                        </a:rPr>
                        <a:t>20DC:</a:t>
                      </a:r>
                      <a:r>
                        <a:rPr lang="ja-JP" altLang="en-US" sz="800" u="none" strike="noStrike" dirty="0">
                          <a:effectLst/>
                          <a:latin typeface="Meiryo UI" panose="020B0604030504040204" pitchFamily="50" charset="-128"/>
                          <a:ea typeface="Meiryo UI" panose="020B0604030504040204" pitchFamily="50" charset="-128"/>
                        </a:rPr>
                        <a:t>松山から沿岸</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●水島  </a:t>
                      </a:r>
                      <a:r>
                        <a:rPr lang="en-US" altLang="ja-JP" sz="800" u="none" strike="noStrike" dirty="0">
                          <a:effectLst/>
                          <a:latin typeface="Meiryo UI" panose="020B0604030504040204" pitchFamily="50" charset="-128"/>
                          <a:ea typeface="Meiryo UI" panose="020B0604030504040204" pitchFamily="50" charset="-128"/>
                        </a:rPr>
                        <a:t>20DC:</a:t>
                      </a:r>
                      <a:r>
                        <a:rPr lang="ja-JP" altLang="en-US" sz="800" u="none" strike="noStrike" dirty="0">
                          <a:effectLst/>
                          <a:latin typeface="Meiryo UI" panose="020B0604030504040204" pitchFamily="50" charset="-128"/>
                          <a:ea typeface="Meiryo UI" panose="020B0604030504040204" pitchFamily="50" charset="-128"/>
                        </a:rPr>
                        <a:t>松山から沿岸</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●博多  </a:t>
                      </a:r>
                      <a:r>
                        <a:rPr lang="en-US" altLang="ja-JP" sz="800" u="none" strike="noStrike" dirty="0">
                          <a:effectLst/>
                          <a:latin typeface="Meiryo UI" panose="020B0604030504040204" pitchFamily="50" charset="-128"/>
                          <a:ea typeface="Meiryo UI" panose="020B0604030504040204" pitchFamily="50" charset="-128"/>
                        </a:rPr>
                        <a:t>20DC:</a:t>
                      </a:r>
                      <a:r>
                        <a:rPr lang="ja-JP" altLang="en-US" sz="800" u="none" strike="noStrike" dirty="0">
                          <a:effectLst/>
                          <a:latin typeface="Meiryo UI" panose="020B0604030504040204" pitchFamily="50" charset="-128"/>
                          <a:ea typeface="Meiryo UI" panose="020B0604030504040204" pitchFamily="50" charset="-128"/>
                        </a:rPr>
                        <a:t>松山から沿岸  </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広島</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今治</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水島から沿岸</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主に中古車用ダメージバン</a:t>
                      </a:r>
                      <a:r>
                        <a:rPr lang="en-US" altLang="ja-JP" sz="800" u="none" strike="noStrike" dirty="0">
                          <a:effectLst/>
                          <a:latin typeface="Meiryo UI" panose="020B0604030504040204" pitchFamily="50" charset="-128"/>
                          <a:ea typeface="Meiryo UI" panose="020B0604030504040204" pitchFamily="50" charset="-128"/>
                        </a:rPr>
                        <a:t>),HMM</a:t>
                      </a:r>
                      <a:r>
                        <a:rPr lang="ja-JP" altLang="en-US" sz="800" u="none" strike="noStrike" dirty="0">
                          <a:effectLst/>
                          <a:latin typeface="Meiryo UI" panose="020B0604030504040204" pitchFamily="50" charset="-128"/>
                          <a:ea typeface="Meiryo UI" panose="020B0604030504040204" pitchFamily="50" charset="-128"/>
                        </a:rPr>
                        <a:t>からリース</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中古車レムチャバン向けに使用</a:t>
                      </a:r>
                      <a:r>
                        <a:rPr lang="en-US" altLang="ja-JP" sz="800" u="none" strike="noStrike" dirty="0">
                          <a:effectLst/>
                          <a:latin typeface="Meiryo UI" panose="020B0604030504040204" pitchFamily="50" charset="-128"/>
                          <a:ea typeface="Meiryo UI" panose="020B0604030504040204" pitchFamily="50" charset="-128"/>
                        </a:rPr>
                        <a:t>)</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門司  </a:t>
                      </a:r>
                      <a:r>
                        <a:rPr lang="en-US" altLang="ja-JP" sz="800" u="none" strike="noStrike" dirty="0">
                          <a:effectLst/>
                          <a:latin typeface="Meiryo UI" panose="020B0604030504040204" pitchFamily="50" charset="-128"/>
                          <a:ea typeface="Meiryo UI" panose="020B0604030504040204" pitchFamily="50" charset="-128"/>
                        </a:rPr>
                        <a:t>20DC/40HC:</a:t>
                      </a:r>
                      <a:r>
                        <a:rPr lang="ja-JP" altLang="en-US" sz="800" u="none" strike="noStrike" dirty="0">
                          <a:effectLst/>
                          <a:latin typeface="Meiryo UI" panose="020B0604030504040204" pitchFamily="50" charset="-128"/>
                          <a:ea typeface="Meiryo UI" panose="020B0604030504040204" pitchFamily="50" charset="-128"/>
                        </a:rPr>
                        <a:t>輸入多いため可能な限り回送はせず軽微ダメージ修理で対応</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●大分  </a:t>
                      </a:r>
                      <a:r>
                        <a:rPr lang="en-US" altLang="ja-JP" sz="800" u="none" strike="noStrike" dirty="0">
                          <a:effectLst/>
                          <a:latin typeface="Meiryo UI" panose="020B0604030504040204" pitchFamily="50" charset="-128"/>
                          <a:ea typeface="Meiryo UI" panose="020B0604030504040204" pitchFamily="50" charset="-128"/>
                        </a:rPr>
                        <a:t>20DC:</a:t>
                      </a:r>
                      <a:r>
                        <a:rPr lang="ja-JP" altLang="en-US" sz="800" u="none" strike="noStrike" dirty="0">
                          <a:effectLst/>
                          <a:latin typeface="Meiryo UI" panose="020B0604030504040204" pitchFamily="50" charset="-128"/>
                          <a:ea typeface="Meiryo UI" panose="020B0604030504040204" pitchFamily="50" charset="-128"/>
                        </a:rPr>
                        <a:t>京浜から沿岸  </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釜山</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京浜から回送</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  ⇒</a:t>
                      </a:r>
                      <a:r>
                        <a:rPr lang="en-US" altLang="ja-JP" sz="800" u="none" strike="noStrike" dirty="0">
                          <a:effectLst/>
                          <a:latin typeface="Meiryo UI" panose="020B0604030504040204" pitchFamily="50" charset="-128"/>
                          <a:ea typeface="Meiryo UI" panose="020B0604030504040204" pitchFamily="50" charset="-128"/>
                        </a:rPr>
                        <a:t>BKH:NSSK2408&amp;2409</a:t>
                      </a:r>
                      <a:r>
                        <a:rPr lang="ja-JP" altLang="en-US" sz="800" u="none" strike="noStrike" dirty="0">
                          <a:effectLst/>
                          <a:latin typeface="Meiryo UI" panose="020B0604030504040204" pitchFamily="50" charset="-128"/>
                          <a:ea typeface="Meiryo UI" panose="020B0604030504040204" pitchFamily="50" charset="-128"/>
                        </a:rPr>
                        <a:t>２週連続抜港により回送できず</a:t>
                      </a:r>
                      <a:r>
                        <a:rPr lang="en-US" altLang="ja-JP" sz="800" u="none" strike="noStrike" dirty="0">
                          <a:effectLst/>
                          <a:latin typeface="Meiryo UI" panose="020B0604030504040204" pitchFamily="50" charset="-128"/>
                          <a:ea typeface="Meiryo UI" panose="020B0604030504040204" pitchFamily="50" charset="-128"/>
                        </a:rPr>
                        <a:t>PPC</a:t>
                      </a:r>
                      <a:r>
                        <a:rPr lang="ja-JP" altLang="en-US" sz="800" u="none" strike="noStrike" dirty="0">
                          <a:effectLst/>
                          <a:latin typeface="Meiryo UI" panose="020B0604030504040204" pitchFamily="50" charset="-128"/>
                          <a:ea typeface="Meiryo UI" panose="020B0604030504040204" pitchFamily="50" charset="-128"/>
                        </a:rPr>
                        <a:t>新規</a:t>
                      </a:r>
                      <a:r>
                        <a:rPr lang="en-US" altLang="ja-JP" sz="800" u="none" strike="noStrike" dirty="0">
                          <a:effectLst/>
                          <a:latin typeface="Meiryo UI" panose="020B0604030504040204" pitchFamily="50" charset="-128"/>
                          <a:ea typeface="Meiryo UI" panose="020B0604030504040204" pitchFamily="50" charset="-128"/>
                        </a:rPr>
                        <a:t>20DX48</a:t>
                      </a:r>
                      <a:r>
                        <a:rPr lang="ja-JP" altLang="en-US" sz="800" u="none" strike="noStrike" dirty="0">
                          <a:effectLst/>
                          <a:latin typeface="Meiryo UI" panose="020B0604030504040204" pitchFamily="50" charset="-128"/>
                          <a:ea typeface="Meiryo UI" panose="020B0604030504040204" pitchFamily="50" charset="-128"/>
                        </a:rPr>
                        <a:t>本ロスト</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●細島  </a:t>
                      </a:r>
                      <a:r>
                        <a:rPr lang="en-US" altLang="ja-JP" sz="800" u="none" strike="noStrike" dirty="0">
                          <a:effectLst/>
                          <a:latin typeface="Meiryo UI" panose="020B0604030504040204" pitchFamily="50" charset="-128"/>
                          <a:ea typeface="Meiryo UI" panose="020B0604030504040204" pitchFamily="50" charset="-128"/>
                        </a:rPr>
                        <a:t>40HC:</a:t>
                      </a:r>
                      <a:r>
                        <a:rPr lang="ja-JP" altLang="en-US" sz="800" u="none" strike="noStrike" dirty="0">
                          <a:effectLst/>
                          <a:latin typeface="Meiryo UI" panose="020B0604030504040204" pitchFamily="50" charset="-128"/>
                          <a:ea typeface="Meiryo UI" panose="020B0604030504040204" pitchFamily="50" charset="-128"/>
                        </a:rPr>
                        <a:t>毎週最大限釜山</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今治から回送</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800" u="none" strike="noStrike" dirty="0">
                          <a:effectLst/>
                          <a:latin typeface="Meiryo UI" panose="020B0604030504040204" pitchFamily="50" charset="-128"/>
                          <a:ea typeface="Meiryo UI" panose="020B0604030504040204" pitchFamily="50" charset="-128"/>
                        </a:rPr>
                        <a:t>STOCK REPORT</a:t>
                      </a:r>
                      <a:r>
                        <a:rPr lang="ja-JP" altLang="en-US" sz="800" u="none" strike="noStrike" dirty="0">
                          <a:effectLst/>
                          <a:latin typeface="Meiryo UI" panose="020B0604030504040204" pitchFamily="50" charset="-128"/>
                          <a:ea typeface="Meiryo UI" panose="020B0604030504040204" pitchFamily="50" charset="-128"/>
                        </a:rPr>
                        <a:t>共有により</a:t>
                      </a:r>
                      <a:r>
                        <a:rPr lang="en-US" altLang="ja-JP" sz="800" u="none" strike="noStrike" dirty="0">
                          <a:effectLst/>
                          <a:latin typeface="Meiryo UI" panose="020B0604030504040204" pitchFamily="50" charset="-128"/>
                          <a:ea typeface="Meiryo UI" panose="020B0604030504040204" pitchFamily="50" charset="-128"/>
                        </a:rPr>
                        <a:t>CS⇔OPE</a:t>
                      </a:r>
                      <a:r>
                        <a:rPr lang="ja-JP" altLang="en-US" sz="800" u="none" strike="noStrike" dirty="0">
                          <a:effectLst/>
                          <a:latin typeface="Meiryo UI" panose="020B0604030504040204" pitchFamily="50" charset="-128"/>
                          <a:ea typeface="Meiryo UI" panose="020B0604030504040204" pitchFamily="50" charset="-128"/>
                        </a:rPr>
                        <a:t>間で</a:t>
                      </a:r>
                      <a:r>
                        <a:rPr lang="en-US" altLang="ja-JP" sz="800" u="none" strike="noStrike" dirty="0">
                          <a:effectLst/>
                          <a:latin typeface="Meiryo UI" panose="020B0604030504040204" pitchFamily="50" charset="-128"/>
                          <a:ea typeface="Meiryo UI" panose="020B0604030504040204" pitchFamily="50" charset="-128"/>
                        </a:rPr>
                        <a:t>BKG</a:t>
                      </a:r>
                      <a:r>
                        <a:rPr lang="ja-JP" altLang="en-US" sz="800" u="none" strike="noStrike" dirty="0">
                          <a:effectLst/>
                          <a:latin typeface="Meiryo UI" panose="020B0604030504040204" pitchFamily="50" charset="-128"/>
                          <a:ea typeface="Meiryo UI" panose="020B0604030504040204" pitchFamily="50" charset="-128"/>
                        </a:rPr>
                        <a:t>毎の確認</a:t>
                      </a:r>
                      <a:r>
                        <a:rPr lang="ja-JP" altLang="en-US" sz="800" u="none" strike="noStrike" dirty="0" smtClean="0">
                          <a:effectLst/>
                          <a:latin typeface="Meiryo UI" panose="020B0604030504040204" pitchFamily="50" charset="-128"/>
                          <a:ea typeface="Meiryo UI" panose="020B0604030504040204" pitchFamily="50" charset="-128"/>
                        </a:rPr>
                        <a:t>は約</a:t>
                      </a:r>
                      <a:r>
                        <a:rPr lang="en-US" altLang="ja-JP" sz="800" u="none" strike="noStrike" dirty="0" smtClean="0">
                          <a:effectLst/>
                          <a:latin typeface="Meiryo UI" panose="020B0604030504040204" pitchFamily="50" charset="-128"/>
                          <a:ea typeface="Meiryo UI" panose="020B0604030504040204" pitchFamily="50" charset="-128"/>
                        </a:rPr>
                        <a:t>8-9</a:t>
                      </a:r>
                      <a:r>
                        <a:rPr lang="ja-JP" altLang="en-US" sz="800" u="none" strike="noStrike" dirty="0" smtClean="0">
                          <a:effectLst/>
                          <a:latin typeface="Meiryo UI" panose="020B0604030504040204" pitchFamily="50" charset="-128"/>
                          <a:ea typeface="Meiryo UI" panose="020B0604030504040204" pitchFamily="50" charset="-128"/>
                        </a:rPr>
                        <a:t>割減少</a:t>
                      </a:r>
                      <a:r>
                        <a:rPr lang="ja-JP" altLang="en-US" sz="800" u="none" strike="noStrike" dirty="0">
                          <a:effectLst/>
                          <a:latin typeface="Meiryo UI" panose="020B0604030504040204" pitchFamily="50" charset="-128"/>
                          <a:ea typeface="Meiryo UI" panose="020B0604030504040204" pitchFamily="50" charset="-128"/>
                        </a:rPr>
                        <a:t>。</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対して、</a:t>
                      </a:r>
                      <a:r>
                        <a:rPr lang="en-US" altLang="ja-JP" sz="800" u="none" strike="noStrike" dirty="0">
                          <a:effectLst/>
                          <a:latin typeface="Meiryo UI" panose="020B0604030504040204" pitchFamily="50" charset="-128"/>
                          <a:ea typeface="Meiryo UI" panose="020B0604030504040204" pitchFamily="50" charset="-128"/>
                        </a:rPr>
                        <a:t>CS⇔</a:t>
                      </a:r>
                      <a:r>
                        <a:rPr lang="ja-JP" altLang="en-US" sz="800" u="none" strike="noStrike" dirty="0">
                          <a:effectLst/>
                          <a:latin typeface="Meiryo UI" panose="020B0604030504040204" pitchFamily="50" charset="-128"/>
                          <a:ea typeface="Meiryo UI" panose="020B0604030504040204" pitchFamily="50" charset="-128"/>
                        </a:rPr>
                        <a:t>代理店確認の作業量増加については効率化</a:t>
                      </a:r>
                      <a:r>
                        <a:rPr lang="ja-JP" altLang="en-US" sz="800" u="none" strike="noStrike" dirty="0" smtClean="0">
                          <a:effectLst/>
                          <a:latin typeface="Meiryo UI" panose="020B0604030504040204" pitchFamily="50" charset="-128"/>
                          <a:ea typeface="Meiryo UI" panose="020B0604030504040204" pitchFamily="50" charset="-128"/>
                        </a:rPr>
                        <a:t>を検討中</a:t>
                      </a:r>
                      <a:r>
                        <a:rPr lang="ja-JP" altLang="en-US" sz="800" u="none" strike="noStrike" dirty="0">
                          <a:effectLst/>
                          <a:latin typeface="Meiryo UI" panose="020B0604030504040204" pitchFamily="50" charset="-128"/>
                          <a:ea typeface="Meiryo UI" panose="020B0604030504040204" pitchFamily="50" charset="-128"/>
                        </a:rPr>
                        <a:t>。</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607" marR="5607" marT="5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164237"/>
                  </a:ext>
                </a:extLst>
              </a:tr>
            </a:tbl>
          </a:graphicData>
        </a:graphic>
      </p:graphicFrame>
    </p:spTree>
    <p:extLst>
      <p:ext uri="{BB962C8B-B14F-4D97-AF65-F5344CB8AC3E}">
        <p14:creationId xmlns:p14="http://schemas.microsoft.com/office/powerpoint/2010/main" val="2499050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2. </a:t>
            </a:r>
            <a:r>
              <a:rPr lang="en-US" altLang="ja-JP" b="1" dirty="0">
                <a:latin typeface="ＭＳ Ｐゴシック" panose="020B0600070205080204" pitchFamily="50" charset="-128"/>
                <a:ea typeface="ＭＳ Ｐゴシック" panose="020B0600070205080204" pitchFamily="50" charset="-128"/>
              </a:rPr>
              <a:t>CS</a:t>
            </a:r>
            <a:r>
              <a:rPr lang="ja-JP" altLang="en-US" b="1" dirty="0">
                <a:latin typeface="ＭＳ Ｐゴシック" panose="020B0600070205080204" pitchFamily="50" charset="-128"/>
                <a:ea typeface="ＭＳ Ｐゴシック" panose="020B0600070205080204" pitchFamily="50" charset="-128"/>
              </a:rPr>
              <a:t>報告 － </a:t>
            </a:r>
            <a:r>
              <a:rPr lang="en-US" altLang="ja-JP" sz="1700" b="1" dirty="0" smtClean="0">
                <a:latin typeface="ＭＳ Ｐゴシック" panose="020B0600070205080204" pitchFamily="50" charset="-128"/>
                <a:ea typeface="ＭＳ Ｐゴシック" panose="020B0600070205080204" pitchFamily="50" charset="-128"/>
              </a:rPr>
              <a:t>2024</a:t>
            </a:r>
            <a:r>
              <a:rPr lang="ja-JP" altLang="en-US" sz="1700" b="1" dirty="0" smtClean="0">
                <a:latin typeface="ＭＳ Ｐゴシック" panose="020B0600070205080204" pitchFamily="50" charset="-128"/>
                <a:ea typeface="ＭＳ Ｐゴシック" panose="020B0600070205080204" pitchFamily="50" charset="-128"/>
              </a:rPr>
              <a:t>年</a:t>
            </a:r>
            <a:r>
              <a:rPr lang="en-US" altLang="ja-JP" sz="1700" b="1" dirty="0" smtClean="0">
                <a:latin typeface="ＭＳ Ｐゴシック" panose="020B0600070205080204" pitchFamily="50" charset="-128"/>
                <a:ea typeface="ＭＳ Ｐゴシック" panose="020B0600070205080204" pitchFamily="50" charset="-128"/>
              </a:rPr>
              <a:t>3</a:t>
            </a:r>
            <a:r>
              <a:rPr lang="ja-JP" altLang="en-US" sz="1700" b="1" dirty="0" smtClean="0">
                <a:latin typeface="ＭＳ Ｐゴシック" panose="020B0600070205080204" pitchFamily="50" charset="-128"/>
                <a:ea typeface="ＭＳ Ｐゴシック" panose="020B0600070205080204" pitchFamily="50" charset="-128"/>
              </a:rPr>
              <a:t>月 エリア</a:t>
            </a:r>
            <a:r>
              <a:rPr lang="ja-JP" altLang="en-US" sz="1700" b="1" dirty="0">
                <a:latin typeface="ＭＳ Ｐゴシック" panose="020B0600070205080204" pitchFamily="50" charset="-128"/>
                <a:ea typeface="ＭＳ Ｐゴシック" panose="020B0600070205080204" pitchFamily="50" charset="-128"/>
              </a:rPr>
              <a:t>協業 </a:t>
            </a:r>
            <a:r>
              <a:rPr lang="en-US" altLang="ja-JP" sz="1700" b="1" dirty="0">
                <a:latin typeface="ＭＳ Ｐゴシック" panose="020B0600070205080204" pitchFamily="50" charset="-128"/>
                <a:ea typeface="ＭＳ Ｐゴシック" panose="020B0600070205080204" pitchFamily="50" charset="-128"/>
              </a:rPr>
              <a:t>/ </a:t>
            </a:r>
            <a:r>
              <a:rPr lang="ja-JP" altLang="en-US" sz="1700" b="1" dirty="0" smtClean="0">
                <a:latin typeface="ＭＳ Ｐゴシック" panose="020B0600070205080204" pitchFamily="50" charset="-128"/>
                <a:ea typeface="ＭＳ Ｐゴシック" panose="020B0600070205080204" pitchFamily="50" charset="-128"/>
              </a:rPr>
              <a:t>本船・スケジュール変更に伴う</a:t>
            </a:r>
            <a:r>
              <a:rPr lang="en-US" altLang="ja-JP" sz="1700" b="1" dirty="0" smtClean="0">
                <a:latin typeface="ＭＳ Ｐゴシック" panose="020B0600070205080204" pitchFamily="50" charset="-128"/>
                <a:ea typeface="ＭＳ Ｐゴシック" panose="020B0600070205080204" pitchFamily="50" charset="-128"/>
              </a:rPr>
              <a:t>BOOKING</a:t>
            </a:r>
            <a:r>
              <a:rPr lang="ja-JP" altLang="en-US" sz="1700" b="1" dirty="0" smtClean="0">
                <a:latin typeface="ＭＳ Ｐゴシック" panose="020B0600070205080204" pitchFamily="50" charset="-128"/>
                <a:ea typeface="ＭＳ Ｐゴシック" panose="020B0600070205080204" pitchFamily="50" charset="-128"/>
              </a:rPr>
              <a:t>管理</a:t>
            </a:r>
            <a:endParaRPr lang="ja-JP" altLang="en-US" sz="1700" b="1" dirty="0">
              <a:latin typeface="ＭＳ Ｐゴシック" panose="020B0600070205080204" pitchFamily="50" charset="-128"/>
              <a:ea typeface="ＭＳ Ｐゴシック" panose="020B0600070205080204" pitchFamily="50" charset="-128"/>
            </a:endParaRPr>
          </a:p>
        </p:txBody>
      </p:sp>
      <p:sp>
        <p:nvSpPr>
          <p:cNvPr id="9" name="スライド番号プレースホルダー 8"/>
          <p:cNvSpPr>
            <a:spLocks noGrp="1"/>
          </p:cNvSpPr>
          <p:nvPr>
            <p:ph type="sldNum" sz="quarter" idx="10"/>
          </p:nvPr>
        </p:nvSpPr>
        <p:spPr/>
        <p:txBody>
          <a:bodyPr/>
          <a:lstStyle/>
          <a:p>
            <a:fld id="{17DB97F5-D030-4A96-A351-AB02769B6959}" type="slidenum">
              <a:rPr lang="ko-KR" altLang="en-US" smtClean="0"/>
              <a:pPr/>
              <a:t>8</a:t>
            </a:fld>
            <a:endParaRPr lang="ko-KR" altLang="en-US" dirty="0"/>
          </a:p>
        </p:txBody>
      </p:sp>
      <p:graphicFrame>
        <p:nvGraphicFramePr>
          <p:cNvPr id="7" name="表 6"/>
          <p:cNvGraphicFramePr>
            <a:graphicFrameLocks noGrp="1"/>
          </p:cNvGraphicFramePr>
          <p:nvPr>
            <p:extLst>
              <p:ext uri="{D42A27DB-BD31-4B8C-83A1-F6EECF244321}">
                <p14:modId xmlns:p14="http://schemas.microsoft.com/office/powerpoint/2010/main" val="318489195"/>
              </p:ext>
            </p:extLst>
          </p:nvPr>
        </p:nvGraphicFramePr>
        <p:xfrm>
          <a:off x="128464" y="1484783"/>
          <a:ext cx="9656216" cy="5069027"/>
        </p:xfrm>
        <a:graphic>
          <a:graphicData uri="http://schemas.openxmlformats.org/drawingml/2006/table">
            <a:tbl>
              <a:tblPr firstRow="1">
                <a:tableStyleId>{F5AB1C69-6EDB-4FF4-983F-18BD219EF322}</a:tableStyleId>
              </a:tblPr>
              <a:tblGrid>
                <a:gridCol w="720080">
                  <a:extLst>
                    <a:ext uri="{9D8B030D-6E8A-4147-A177-3AD203B41FA5}">
                      <a16:colId xmlns:a16="http://schemas.microsoft.com/office/drawing/2014/main" val="4173588088"/>
                    </a:ext>
                  </a:extLst>
                </a:gridCol>
                <a:gridCol w="792088">
                  <a:extLst>
                    <a:ext uri="{9D8B030D-6E8A-4147-A177-3AD203B41FA5}">
                      <a16:colId xmlns:a16="http://schemas.microsoft.com/office/drawing/2014/main" val="1755901532"/>
                    </a:ext>
                  </a:extLst>
                </a:gridCol>
                <a:gridCol w="4049577">
                  <a:extLst>
                    <a:ext uri="{9D8B030D-6E8A-4147-A177-3AD203B41FA5}">
                      <a16:colId xmlns:a16="http://schemas.microsoft.com/office/drawing/2014/main" val="942456228"/>
                    </a:ext>
                  </a:extLst>
                </a:gridCol>
                <a:gridCol w="4094471">
                  <a:extLst>
                    <a:ext uri="{9D8B030D-6E8A-4147-A177-3AD203B41FA5}">
                      <a16:colId xmlns:a16="http://schemas.microsoft.com/office/drawing/2014/main" val="1259315786"/>
                    </a:ext>
                  </a:extLst>
                </a:gridCol>
              </a:tblGrid>
              <a:tr h="202725">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エリア</a:t>
                      </a:r>
                      <a:r>
                        <a:rPr lang="en-US" altLang="ja-JP" sz="800" u="none" strike="noStrike" dirty="0" smtClean="0">
                          <a:effectLst/>
                          <a:latin typeface="Meiryo UI" panose="020B0604030504040204" pitchFamily="50" charset="-128"/>
                          <a:ea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rPr>
                        <a:t>担当</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港</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本船</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スケジュール変更・抜港</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u="none" strike="noStrike" dirty="0" smtClean="0">
                          <a:effectLst/>
                          <a:latin typeface="Meiryo UI" panose="020B0604030504040204" pitchFamily="50" charset="-128"/>
                          <a:ea typeface="Meiryo UI" panose="020B0604030504040204" pitchFamily="50" charset="-128"/>
                        </a:rPr>
                        <a:t>BOOKING</a:t>
                      </a:r>
                      <a:r>
                        <a:rPr lang="ja-JP" altLang="en-US" sz="800" u="none" strike="noStrike" dirty="0" smtClean="0">
                          <a:effectLst/>
                          <a:latin typeface="Meiryo UI" panose="020B0604030504040204" pitchFamily="50" charset="-128"/>
                          <a:ea typeface="Meiryo UI" panose="020B0604030504040204" pitchFamily="50" charset="-128"/>
                        </a:rPr>
                        <a:t>最適化 </a:t>
                      </a:r>
                      <a:r>
                        <a:rPr lang="ja-JP" altLang="en-US" sz="800" u="none" strike="noStrike" dirty="0">
                          <a:effectLst/>
                          <a:latin typeface="Meiryo UI" panose="020B0604030504040204" pitchFamily="50" charset="-128"/>
                          <a:ea typeface="Meiryo UI" panose="020B0604030504040204" pitchFamily="50" charset="-128"/>
                        </a:rPr>
                        <a:t>実施内容</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7278800"/>
                  </a:ext>
                </a:extLst>
              </a:tr>
              <a:tr h="1560810">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smtClean="0">
                          <a:effectLst/>
                          <a:latin typeface="Meiryo UI" panose="020B0604030504040204" pitchFamily="50" charset="-128"/>
                          <a:ea typeface="Meiryo UI" panose="020B0604030504040204" pitchFamily="50" charset="-128"/>
                        </a:rPr>
                        <a:t>京浜</a:t>
                      </a:r>
                      <a:r>
                        <a:rPr lang="ja-JP" altLang="en-US" sz="800" u="none" strike="noStrike" dirty="0" smtClean="0">
                          <a:effectLst/>
                          <a:latin typeface="Meiryo UI" panose="020B0604030504040204" pitchFamily="50" charset="-128"/>
                          <a:ea typeface="Meiryo UI" panose="020B0604030504040204" pitchFamily="50" charset="-128"/>
                        </a:rPr>
                        <a:t>」</a:t>
                      </a:r>
                      <a:endParaRPr lang="en-US" altLang="zh-TW" sz="800" u="none" strike="noStrike" dirty="0" smtClean="0">
                        <a:effectLst/>
                        <a:latin typeface="Meiryo UI" panose="020B0604030504040204" pitchFamily="50" charset="-128"/>
                        <a:ea typeface="Meiryo UI" panose="020B0604030504040204" pitchFamily="50" charset="-128"/>
                      </a:endParaRPr>
                    </a:p>
                    <a:p>
                      <a:pPr algn="ctr" fontAlgn="ct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p>
                      <a:pPr marL="0" marR="0" indent="0" algn="ctr" defTabSz="742950" rtl="0" eaLnBrk="1" fontAlgn="ctr" latinLnBrk="0" hangingPunct="1">
                        <a:lnSpc>
                          <a:spcPct val="100000"/>
                        </a:lnSpc>
                        <a:spcBef>
                          <a:spcPts val="0"/>
                        </a:spcBef>
                        <a:spcAft>
                          <a:spcPts val="0"/>
                        </a:spcAft>
                        <a:buClrTx/>
                        <a:buSzTx/>
                        <a:buFontTx/>
                        <a:buNone/>
                        <a:tabLst/>
                        <a:defRPr/>
                      </a:pPr>
                      <a:r>
                        <a:rPr lang="zh-TW" altLang="en-US" sz="800" u="none" strike="noStrike" dirty="0" smtClean="0">
                          <a:effectLst/>
                          <a:latin typeface="Meiryo UI" panose="020B0604030504040204" pitchFamily="50" charset="-128"/>
                          <a:ea typeface="Meiryo UI" panose="020B0604030504040204" pitchFamily="50" charset="-128"/>
                        </a:rPr>
                        <a:t>増子</a:t>
                      </a:r>
                      <a:br>
                        <a:rPr lang="zh-TW" altLang="en-US" sz="800" u="none" strike="noStrike" dirty="0" smtClean="0">
                          <a:effectLst/>
                          <a:latin typeface="Meiryo UI" panose="020B0604030504040204" pitchFamily="50" charset="-128"/>
                          <a:ea typeface="Meiryo UI" panose="020B0604030504040204" pitchFamily="50" charset="-128"/>
                        </a:rPr>
                      </a:br>
                      <a:r>
                        <a:rPr lang="zh-TW" altLang="en-US" sz="800" u="none" strike="noStrike" dirty="0" smtClean="0">
                          <a:effectLst/>
                          <a:latin typeface="Meiryo UI" panose="020B0604030504040204" pitchFamily="50" charset="-128"/>
                          <a:ea typeface="Meiryo UI" panose="020B0604030504040204" pitchFamily="50" charset="-128"/>
                        </a:rPr>
                        <a:t>佐藤</a:t>
                      </a:r>
                      <a:br>
                        <a:rPr lang="zh-TW" altLang="en-US" sz="800" u="none" strike="noStrike" dirty="0" smtClean="0">
                          <a:effectLst/>
                          <a:latin typeface="Meiryo UI" panose="020B0604030504040204" pitchFamily="50" charset="-128"/>
                          <a:ea typeface="Meiryo UI" panose="020B0604030504040204" pitchFamily="50" charset="-128"/>
                        </a:rPr>
                      </a:br>
                      <a:r>
                        <a:rPr lang="zh-TW" altLang="en-US" sz="800" u="none" strike="noStrike" dirty="0" smtClean="0">
                          <a:effectLst/>
                          <a:latin typeface="Meiryo UI" panose="020B0604030504040204" pitchFamily="50" charset="-128"/>
                          <a:ea typeface="Meiryo UI" panose="020B0604030504040204" pitchFamily="50" charset="-128"/>
                        </a:rPr>
                        <a:t>李徳濬</a:t>
                      </a:r>
                      <a:br>
                        <a:rPr lang="zh-TW" altLang="en-US" sz="800" u="none" strike="noStrike" dirty="0" smtClean="0">
                          <a:effectLst/>
                          <a:latin typeface="Meiryo UI" panose="020B0604030504040204" pitchFamily="50" charset="-128"/>
                          <a:ea typeface="Meiryo UI" panose="020B0604030504040204" pitchFamily="50" charset="-128"/>
                        </a:rPr>
                      </a:br>
                      <a:r>
                        <a:rPr lang="zh-TW" altLang="en-US" sz="800" u="none" strike="noStrike" dirty="0" smtClean="0">
                          <a:effectLst/>
                          <a:latin typeface="Meiryo UI" panose="020B0604030504040204" pitchFamily="50" charset="-128"/>
                          <a:ea typeface="Meiryo UI" panose="020B0604030504040204" pitchFamily="50" charset="-128"/>
                        </a:rPr>
                        <a:t>鈴木</a:t>
                      </a:r>
                      <a:endParaRPr lang="zh-TW" altLang="en-US" sz="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800" u="none" strike="noStrike">
                          <a:effectLst/>
                          <a:latin typeface="Meiryo UI" panose="020B0604030504040204" pitchFamily="50" charset="-128"/>
                          <a:ea typeface="Meiryo UI" panose="020B0604030504040204" pitchFamily="50" charset="-128"/>
                        </a:rPr>
                        <a:t>東京</a:t>
                      </a:r>
                      <a:r>
                        <a:rPr lang="en-US" altLang="zh-CN" sz="800" u="none" strike="noStrike">
                          <a:effectLst/>
                          <a:latin typeface="Meiryo UI" panose="020B0604030504040204" pitchFamily="50" charset="-128"/>
                          <a:ea typeface="Meiryo UI" panose="020B0604030504040204" pitchFamily="50" charset="-128"/>
                        </a:rPr>
                        <a:t>,</a:t>
                      </a:r>
                      <a:r>
                        <a:rPr lang="zh-CN" altLang="en-US" sz="800" u="none" strike="noStrike">
                          <a:effectLst/>
                          <a:latin typeface="Meiryo UI" panose="020B0604030504040204" pitchFamily="50" charset="-128"/>
                          <a:ea typeface="Meiryo UI" panose="020B0604030504040204" pitchFamily="50" charset="-128"/>
                        </a:rPr>
                        <a:t>横浜</a:t>
                      </a:r>
                      <a:br>
                        <a:rPr lang="zh-CN" altLang="en-US" sz="800" u="none" strike="noStrike">
                          <a:effectLst/>
                          <a:latin typeface="Meiryo UI" panose="020B0604030504040204" pitchFamily="50" charset="-128"/>
                          <a:ea typeface="Meiryo UI" panose="020B0604030504040204" pitchFamily="50" charset="-128"/>
                        </a:rPr>
                      </a:br>
                      <a:r>
                        <a:rPr lang="zh-CN" altLang="en-US" sz="800" u="none" strike="noStrike">
                          <a:effectLst/>
                          <a:latin typeface="Meiryo UI" panose="020B0604030504040204" pitchFamily="50" charset="-128"/>
                          <a:ea typeface="Meiryo UI" panose="020B0604030504040204" pitchFamily="50" charset="-128"/>
                        </a:rPr>
                        <a:t>川崎</a:t>
                      </a:r>
                      <a:r>
                        <a:rPr lang="en-US" altLang="zh-CN" sz="800" u="none" strike="noStrike">
                          <a:effectLst/>
                          <a:latin typeface="Meiryo UI" panose="020B0604030504040204" pitchFamily="50" charset="-128"/>
                          <a:ea typeface="Meiryo UI" panose="020B0604030504040204" pitchFamily="50" charset="-128"/>
                        </a:rPr>
                        <a:t>,</a:t>
                      </a:r>
                      <a:r>
                        <a:rPr lang="zh-CN" altLang="en-US" sz="800" u="none" strike="noStrike">
                          <a:effectLst/>
                          <a:latin typeface="Meiryo UI" panose="020B0604030504040204" pitchFamily="50" charset="-128"/>
                          <a:ea typeface="Meiryo UI" panose="020B0604030504040204" pitchFamily="50" charset="-128"/>
                        </a:rPr>
                        <a:t>名古屋</a:t>
                      </a:r>
                      <a:endParaRPr lang="zh-CN"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800" u="none" strike="noStrike" dirty="0">
                          <a:effectLst/>
                          <a:latin typeface="Meiryo UI" panose="020B0604030504040204" pitchFamily="50" charset="-128"/>
                          <a:ea typeface="Meiryo UI" panose="020B0604030504040204" pitchFamily="50" charset="-128"/>
                        </a:rPr>
                        <a:t>①CJS : PYOK1470W</a:t>
                      </a:r>
                      <a:r>
                        <a:rPr lang="ja-JP" altLang="en-US" sz="800" u="none" strike="noStrike" dirty="0">
                          <a:effectLst/>
                          <a:latin typeface="Meiryo UI" panose="020B0604030504040204" pitchFamily="50" charset="-128"/>
                          <a:ea typeface="Meiryo UI" panose="020B0604030504040204" pitchFamily="50" charset="-128"/>
                        </a:rPr>
                        <a:t>名古屋抜港</a:t>
                      </a:r>
                      <a:r>
                        <a:rPr lang="en-US" altLang="ja-JP" sz="800" u="none" strike="noStrike" dirty="0">
                          <a:effectLst/>
                          <a:latin typeface="Meiryo UI" panose="020B0604030504040204" pitchFamily="50" charset="-128"/>
                          <a:ea typeface="Meiryo UI" panose="020B0604030504040204" pitchFamily="50" charset="-128"/>
                        </a:rPr>
                        <a:t>(2/22→24)</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②</a:t>
                      </a:r>
                      <a:r>
                        <a:rPr lang="en-US" sz="800" u="none" strike="noStrike" dirty="0">
                          <a:effectLst/>
                          <a:latin typeface="Meiryo UI" panose="020B0604030504040204" pitchFamily="50" charset="-128"/>
                          <a:ea typeface="Meiryo UI" panose="020B0604030504040204" pitchFamily="50" charset="-128"/>
                        </a:rPr>
                        <a:t>NCK : DPPA2404W </a:t>
                      </a:r>
                      <a:r>
                        <a:rPr lang="ja-JP" altLang="en-US" sz="800" u="none" strike="noStrike" dirty="0">
                          <a:effectLst/>
                          <a:latin typeface="Meiryo UI" panose="020B0604030504040204" pitchFamily="50" charset="-128"/>
                          <a:ea typeface="Meiryo UI" panose="020B0604030504040204" pitchFamily="50" charset="-128"/>
                        </a:rPr>
                        <a:t>仁川以降抜港・</a:t>
                      </a:r>
                      <a:r>
                        <a:rPr lang="en-US" sz="800" u="none" strike="noStrike" dirty="0">
                          <a:effectLst/>
                          <a:latin typeface="Meiryo UI" panose="020B0604030504040204" pitchFamily="50" charset="-128"/>
                          <a:ea typeface="Meiryo UI" panose="020B0604030504040204" pitchFamily="50" charset="-128"/>
                        </a:rPr>
                        <a:t>DPYT2403W</a:t>
                      </a:r>
                      <a:r>
                        <a:rPr lang="ja-JP" altLang="en-US" sz="800" u="none" strike="noStrike" dirty="0">
                          <a:effectLst/>
                          <a:latin typeface="Meiryo UI" panose="020B0604030504040204" pitchFamily="50" charset="-128"/>
                          <a:ea typeface="Meiryo UI" panose="020B0604030504040204" pitchFamily="50" charset="-128"/>
                        </a:rPr>
                        <a:t>釜山以降抜港</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以降本船入れ替え</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③</a:t>
                      </a:r>
                      <a:r>
                        <a:rPr lang="en-US" sz="800" u="none" strike="noStrike" dirty="0">
                          <a:solidFill>
                            <a:srgbClr val="0000FF"/>
                          </a:solidFill>
                          <a:effectLst/>
                          <a:latin typeface="Meiryo UI" panose="020B0604030504040204" pitchFamily="50" charset="-128"/>
                          <a:ea typeface="Meiryo UI" panose="020B0604030504040204" pitchFamily="50" charset="-128"/>
                        </a:rPr>
                        <a:t>NCK : DPYT2403W(3/20-22)/DPYT2404W(3/27-29) </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コンバイン</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a:t>
                      </a:r>
                      <a:r>
                        <a:rPr lang="en-US" sz="800" u="none" strike="noStrike" dirty="0">
                          <a:solidFill>
                            <a:srgbClr val="0000FF"/>
                          </a:solidFill>
                          <a:effectLst/>
                          <a:latin typeface="Meiryo UI" panose="020B0604030504040204" pitchFamily="50" charset="-128"/>
                          <a:ea typeface="Meiryo UI" panose="020B0604030504040204" pitchFamily="50" charset="-128"/>
                        </a:rPr>
                        <a:t>DPYT2403W(2/27-29)</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として運航*以降</a:t>
                      </a:r>
                      <a:r>
                        <a:rPr lang="en-US" sz="800" u="none" strike="noStrike" dirty="0">
                          <a:solidFill>
                            <a:srgbClr val="0000FF"/>
                          </a:solidFill>
                          <a:effectLst/>
                          <a:latin typeface="Meiryo UI" panose="020B0604030504040204" pitchFamily="50" charset="-128"/>
                          <a:ea typeface="Meiryo UI" panose="020B0604030504040204" pitchFamily="50" charset="-128"/>
                        </a:rPr>
                        <a:t>DPYT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のみ </a:t>
                      </a:r>
                      <a:r>
                        <a:rPr lang="en-US" sz="800" u="none" strike="noStrike" dirty="0">
                          <a:solidFill>
                            <a:srgbClr val="0000FF"/>
                          </a:solidFill>
                          <a:effectLst/>
                          <a:latin typeface="Meiryo UI" panose="020B0604030504040204" pitchFamily="50" charset="-128"/>
                          <a:ea typeface="Meiryo UI" panose="020B0604030504040204" pitchFamily="50" charset="-128"/>
                        </a:rPr>
                        <a:t>VOY NO.</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変更</a:t>
                      </a:r>
                      <a:r>
                        <a:rPr lang="ja-JP" altLang="en-US" sz="800" u="none" strike="noStrike" dirty="0">
                          <a:effectLst/>
                          <a:latin typeface="Meiryo UI" panose="020B0604030504040204" pitchFamily="50" charset="-128"/>
                          <a:ea typeface="Meiryo UI" panose="020B0604030504040204" pitchFamily="50" charset="-128"/>
                        </a:rPr>
                        <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en-US" sz="800" u="none" strike="noStrike" dirty="0">
                          <a:effectLst/>
                          <a:latin typeface="Meiryo UI" panose="020B0604030504040204" pitchFamily="50" charset="-128"/>
                          <a:ea typeface="Meiryo UI" panose="020B0604030504040204" pitchFamily="50" charset="-128"/>
                        </a:rPr>
                        <a:t>DPYT2403W</a:t>
                      </a:r>
                      <a:r>
                        <a:rPr lang="ja-JP" altLang="en-US" sz="800" u="none" strike="noStrike" dirty="0">
                          <a:effectLst/>
                          <a:latin typeface="Meiryo UI" panose="020B0604030504040204" pitchFamily="50" charset="-128"/>
                          <a:ea typeface="Meiryo UI" panose="020B0604030504040204" pitchFamily="50" charset="-128"/>
                        </a:rPr>
                        <a:t>釜山以降抜港復活</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④</a:t>
                      </a:r>
                      <a:r>
                        <a:rPr lang="en-US" sz="800" u="none" strike="noStrike" dirty="0">
                          <a:effectLst/>
                          <a:latin typeface="Meiryo UI" panose="020B0604030504040204" pitchFamily="50" charset="-128"/>
                          <a:ea typeface="Meiryo UI" panose="020B0604030504040204" pitchFamily="50" charset="-128"/>
                        </a:rPr>
                        <a:t>NC1 : JDJV0218N(3/8-9)</a:t>
                      </a:r>
                      <a:r>
                        <a:rPr lang="ja-JP" altLang="en-US" sz="800" u="none" strike="noStrike" dirty="0">
                          <a:effectLst/>
                          <a:latin typeface="Meiryo UI" panose="020B0604030504040204" pitchFamily="50" charset="-128"/>
                          <a:ea typeface="Meiryo UI" panose="020B0604030504040204" pitchFamily="50" charset="-128"/>
                        </a:rPr>
                        <a:t>抜港</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➄</a:t>
                      </a:r>
                      <a:r>
                        <a:rPr lang="en-US" sz="800" u="none" strike="noStrike" dirty="0">
                          <a:effectLst/>
                          <a:latin typeface="Meiryo UI" panose="020B0604030504040204" pitchFamily="50" charset="-128"/>
                          <a:ea typeface="Meiryo UI" panose="020B0604030504040204" pitchFamily="50" charset="-128"/>
                        </a:rPr>
                        <a:t>BKH : NSSK2410W</a:t>
                      </a:r>
                      <a:r>
                        <a:rPr lang="ja-JP" altLang="en-US" sz="800" u="none" strike="noStrike" dirty="0">
                          <a:effectLst/>
                          <a:latin typeface="Meiryo UI" panose="020B0604030504040204" pitchFamily="50" charset="-128"/>
                          <a:ea typeface="Meiryo UI" panose="020B0604030504040204" pitchFamily="50" charset="-128"/>
                        </a:rPr>
                        <a:t>名古屋抜港</a:t>
                      </a:r>
                      <a:r>
                        <a:rPr lang="en-US" altLang="ja-JP" sz="800" u="none" strike="noStrike" dirty="0">
                          <a:effectLst/>
                          <a:latin typeface="Meiryo UI" panose="020B0604030504040204" pitchFamily="50" charset="-128"/>
                          <a:ea typeface="Meiryo UI" panose="020B0604030504040204" pitchFamily="50" charset="-128"/>
                        </a:rPr>
                        <a:t>(3/9-10)</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ja-JP" altLang="en-US" sz="800" u="none" strike="noStrike" dirty="0">
                          <a:effectLst/>
                          <a:latin typeface="Meiryo UI" panose="020B0604030504040204" pitchFamily="50" charset="-128"/>
                          <a:ea typeface="Meiryo UI" panose="020B0604030504040204" pitchFamily="50" charset="-128"/>
                        </a:rPr>
                        <a:t>①全量</a:t>
                      </a:r>
                      <a:r>
                        <a:rPr lang="en-US" altLang="ja-JP" sz="800" u="none" strike="noStrike" dirty="0">
                          <a:effectLst/>
                          <a:latin typeface="Meiryo UI" panose="020B0604030504040204" pitchFamily="50" charset="-128"/>
                          <a:ea typeface="Meiryo UI" panose="020B0604030504040204" pitchFamily="50" charset="-128"/>
                        </a:rPr>
                        <a:t>(5TEU) DPYT2403W (2/22→24)</a:t>
                      </a:r>
                      <a:r>
                        <a:rPr lang="ja-JP" altLang="en-US" sz="800" u="none" strike="noStrike" dirty="0" err="1">
                          <a:effectLst/>
                          <a:latin typeface="Meiryo UI" panose="020B0604030504040204" pitchFamily="50" charset="-128"/>
                          <a:ea typeface="Meiryo UI" panose="020B0604030504040204" pitchFamily="50" charset="-128"/>
                        </a:rPr>
                        <a:t>にて</a:t>
                      </a:r>
                      <a:r>
                        <a:rPr lang="ja-JP" altLang="en-US" sz="800" u="none" strike="noStrike" dirty="0">
                          <a:effectLst/>
                          <a:latin typeface="Meiryo UI" panose="020B0604030504040204" pitchFamily="50" charset="-128"/>
                          <a:ea typeface="Meiryo UI" panose="020B0604030504040204" pitchFamily="50" charset="-128"/>
                        </a:rPr>
                        <a:t>カバー◆同日船のため</a:t>
                      </a:r>
                      <a:r>
                        <a:rPr lang="en-US" altLang="ja-JP" sz="800" u="none" strike="noStrike" dirty="0">
                          <a:effectLst/>
                          <a:latin typeface="Meiryo UI" panose="020B0604030504040204" pitchFamily="50" charset="-128"/>
                          <a:ea typeface="Meiryo UI" panose="020B0604030504040204" pitchFamily="50" charset="-128"/>
                        </a:rPr>
                        <a:t>LOST</a:t>
                      </a:r>
                      <a:r>
                        <a:rPr lang="ja-JP" altLang="en-US" sz="800" u="none" strike="noStrike" dirty="0">
                          <a:effectLst/>
                          <a:latin typeface="Meiryo UI" panose="020B0604030504040204" pitchFamily="50" charset="-128"/>
                          <a:ea typeface="Meiryo UI" panose="020B0604030504040204" pitchFamily="50" charset="-128"/>
                        </a:rPr>
                        <a:t>貨物なし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②</a:t>
                      </a:r>
                      <a:r>
                        <a:rPr lang="en-US" altLang="ja-JP" sz="800" u="none" strike="noStrike" dirty="0">
                          <a:effectLst/>
                          <a:latin typeface="Meiryo UI" panose="020B0604030504040204" pitchFamily="50" charset="-128"/>
                          <a:ea typeface="Meiryo UI" panose="020B0604030504040204" pitchFamily="50" charset="-128"/>
                        </a:rPr>
                        <a:t>DPPA2404W </a:t>
                      </a:r>
                      <a:r>
                        <a:rPr lang="ja-JP" altLang="en-US" sz="800" u="none" strike="noStrike" dirty="0">
                          <a:effectLst/>
                          <a:latin typeface="Meiryo UI" panose="020B0604030504040204" pitchFamily="50" charset="-128"/>
                          <a:ea typeface="Meiryo UI" panose="020B0604030504040204" pitchFamily="50" charset="-128"/>
                        </a:rPr>
                        <a:t>大連向け </a:t>
                      </a:r>
                      <a:r>
                        <a:rPr lang="en-US" altLang="ja-JP" sz="800" u="none" strike="noStrike" dirty="0">
                          <a:effectLst/>
                          <a:latin typeface="Meiryo UI" panose="020B0604030504040204" pitchFamily="50" charset="-128"/>
                          <a:ea typeface="Meiryo UI" panose="020B0604030504040204" pitchFamily="50" charset="-128"/>
                        </a:rPr>
                        <a:t>5TEU(20TCx5) </a:t>
                      </a:r>
                      <a:r>
                        <a:rPr lang="ja-JP" altLang="en-US" sz="800" u="none" strike="noStrike" dirty="0">
                          <a:effectLst/>
                          <a:latin typeface="Meiryo UI" panose="020B0604030504040204" pitchFamily="50" charset="-128"/>
                          <a:ea typeface="Meiryo UI" panose="020B0604030504040204" pitchFamily="50" charset="-128"/>
                        </a:rPr>
                        <a:t>釜山</a:t>
                      </a:r>
                      <a:r>
                        <a:rPr lang="en-US" altLang="ja-JP" sz="800" u="none" strike="noStrike" dirty="0">
                          <a:effectLst/>
                          <a:latin typeface="Meiryo UI" panose="020B0604030504040204" pitchFamily="50" charset="-128"/>
                          <a:ea typeface="Meiryo UI" panose="020B0604030504040204" pitchFamily="50" charset="-128"/>
                        </a:rPr>
                        <a:t>T/S</a:t>
                      </a:r>
                      <a:r>
                        <a:rPr lang="ja-JP" altLang="en-US" sz="800" u="none" strike="noStrike" dirty="0">
                          <a:effectLst/>
                          <a:latin typeface="Meiryo UI" panose="020B0604030504040204" pitchFamily="50" charset="-128"/>
                          <a:ea typeface="Meiryo UI" panose="020B0604030504040204" pitchFamily="50" charset="-128"/>
                        </a:rPr>
                        <a:t>で対応◆</a:t>
                      </a:r>
                      <a:r>
                        <a:rPr lang="en-US" altLang="ja-JP" sz="800" u="none" strike="noStrike" dirty="0">
                          <a:effectLst/>
                          <a:latin typeface="Meiryo UI" panose="020B0604030504040204" pitchFamily="50" charset="-128"/>
                          <a:ea typeface="Meiryo UI" panose="020B0604030504040204" pitchFamily="50" charset="-128"/>
                        </a:rPr>
                        <a:t>LOST</a:t>
                      </a:r>
                      <a:r>
                        <a:rPr lang="ja-JP" altLang="en-US" sz="800" u="none" strike="noStrike" dirty="0">
                          <a:effectLst/>
                          <a:latin typeface="Meiryo UI" panose="020B0604030504040204" pitchFamily="50" charset="-128"/>
                          <a:ea typeface="Meiryo UI" panose="020B0604030504040204" pitchFamily="50" charset="-128"/>
                        </a:rPr>
                        <a:t>貨物なし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③東京・横浜・清水はコンバインにて対応</a:t>
                      </a:r>
                      <a:r>
                        <a:rPr lang="en-US" altLang="ja-JP" sz="800" u="none" strike="noStrike" dirty="0">
                          <a:solidFill>
                            <a:srgbClr val="0000FF"/>
                          </a:solidFill>
                          <a:effectLst/>
                          <a:latin typeface="Meiryo UI" panose="020B0604030504040204" pitchFamily="50" charset="-128"/>
                          <a:ea typeface="Meiryo UI" panose="020B0604030504040204" pitchFamily="50" charset="-128"/>
                        </a:rPr>
                        <a:t>( NS220/251TEU</a:t>
                      </a:r>
                      <a:r>
                        <a:rPr lang="en-US" altLang="ja-JP" sz="800" u="none" strike="noStrike" dirty="0" smtClean="0">
                          <a:solidFill>
                            <a:srgbClr val="0000FF"/>
                          </a:solidFill>
                          <a:effectLst/>
                          <a:latin typeface="Meiryo UI" panose="020B0604030504040204" pitchFamily="50" charset="-128"/>
                          <a:ea typeface="Meiryo UI" panose="020B0604030504040204" pitchFamily="50" charset="-128"/>
                        </a:rPr>
                        <a:t>)</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 ◆大口の</a:t>
                      </a:r>
                      <a:r>
                        <a:rPr lang="en-US" altLang="ja-JP" sz="800" u="none" strike="noStrike" dirty="0" smtClean="0">
                          <a:solidFill>
                            <a:srgbClr val="0000FF"/>
                          </a:solidFill>
                          <a:effectLst/>
                          <a:latin typeface="Meiryo UI" panose="020B0604030504040204" pitchFamily="50" charset="-128"/>
                          <a:ea typeface="Meiryo UI" panose="020B0604030504040204" pitchFamily="50" charset="-128"/>
                        </a:rPr>
                        <a:t>LOST</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貨物なし</a:t>
                      </a:r>
                      <a:r>
                        <a:rPr lang="en-US" altLang="ja-JP" sz="800" u="none" strike="noStrike" dirty="0">
                          <a:solidFill>
                            <a:srgbClr val="0000FF"/>
                          </a:solidFill>
                          <a:effectLst/>
                          <a:latin typeface="Meiryo UI" panose="020B0604030504040204" pitchFamily="50" charset="-128"/>
                          <a:ea typeface="Meiryo UI" panose="020B0604030504040204" pitchFamily="50" charset="-128"/>
                        </a:rPr>
                        <a:t/>
                      </a:r>
                      <a:br>
                        <a:rPr lang="en-US" altLang="ja-JP"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名古屋のみ全量</a:t>
                      </a:r>
                      <a:r>
                        <a:rPr lang="en-US" altLang="ja-JP" sz="800" u="none" strike="noStrike" dirty="0">
                          <a:solidFill>
                            <a:srgbClr val="0000FF"/>
                          </a:solidFill>
                          <a:effectLst/>
                          <a:latin typeface="Meiryo UI" panose="020B0604030504040204" pitchFamily="50" charset="-128"/>
                          <a:ea typeface="Meiryo UI" panose="020B0604030504040204" pitchFamily="50" charset="-128"/>
                        </a:rPr>
                        <a:t>NSSK2408W</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でカバー</a:t>
                      </a:r>
                      <a:r>
                        <a:rPr lang="en-US" altLang="ja-JP" sz="800" u="none" strike="noStrike" dirty="0">
                          <a:solidFill>
                            <a:srgbClr val="0000FF"/>
                          </a:solidFill>
                          <a:effectLst/>
                          <a:latin typeface="Meiryo UI" panose="020B0604030504040204" pitchFamily="50" charset="-128"/>
                          <a:ea typeface="Meiryo UI" panose="020B0604030504040204" pitchFamily="50" charset="-128"/>
                        </a:rPr>
                        <a:t>(DY42/NS63TEU)</a:t>
                      </a:r>
                      <a:br>
                        <a:rPr lang="en-US" altLang="ja-JP" sz="800" u="none" strike="noStrike" dirty="0">
                          <a:solidFill>
                            <a:srgbClr val="0000FF"/>
                          </a:solidFill>
                          <a:effectLst/>
                          <a:latin typeface="Meiryo UI" panose="020B0604030504040204" pitchFamily="50" charset="-128"/>
                          <a:ea typeface="Meiryo UI" panose="020B0604030504040204" pitchFamily="50" charset="-128"/>
                        </a:rPr>
                      </a:br>
                      <a:r>
                        <a:rPr lang="en-US" altLang="ja-JP" sz="800" u="none" strike="noStrike" dirty="0">
                          <a:solidFill>
                            <a:srgbClr val="0000FF"/>
                          </a:solidFill>
                          <a:effectLst/>
                          <a:latin typeface="Meiryo UI" panose="020B0604030504040204" pitchFamily="50" charset="-128"/>
                          <a:ea typeface="Meiryo UI" panose="020B0604030504040204" pitchFamily="50" charset="-128"/>
                        </a:rPr>
                        <a:t>※</a:t>
                      </a:r>
                      <a:r>
                        <a:rPr lang="ja-JP" altLang="en-US" sz="800" u="none" strike="noStrike" dirty="0">
                          <a:solidFill>
                            <a:srgbClr val="0000FF"/>
                          </a:solidFill>
                          <a:effectLst/>
                          <a:latin typeface="Meiryo UI" panose="020B0604030504040204" pitchFamily="50" charset="-128"/>
                          <a:ea typeface="Meiryo UI" panose="020B0604030504040204" pitchFamily="50" charset="-128"/>
                        </a:rPr>
                        <a:t>一部スケジュール都合により</a:t>
                      </a:r>
                      <a:r>
                        <a:rPr lang="en-US" altLang="ja-JP" sz="800" u="none" strike="noStrike" dirty="0">
                          <a:solidFill>
                            <a:srgbClr val="0000FF"/>
                          </a:solidFill>
                          <a:effectLst/>
                          <a:latin typeface="Meiryo UI" panose="020B0604030504040204" pitchFamily="50" charset="-128"/>
                          <a:ea typeface="Meiryo UI" panose="020B0604030504040204" pitchFamily="50" charset="-128"/>
                        </a:rPr>
                        <a:t>DPYT2403W</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で再調整</a:t>
                      </a:r>
                      <a:r>
                        <a:rPr lang="en-US" altLang="ja-JP" sz="800" u="none" strike="noStrike" dirty="0">
                          <a:solidFill>
                            <a:srgbClr val="0000FF"/>
                          </a:solidFill>
                          <a:effectLst/>
                          <a:latin typeface="Meiryo UI" panose="020B0604030504040204" pitchFamily="50" charset="-128"/>
                          <a:ea typeface="Meiryo UI" panose="020B0604030504040204" pitchFamily="50" charset="-128"/>
                        </a:rPr>
                        <a:t>(12TEU)</a:t>
                      </a:r>
                      <a:br>
                        <a:rPr lang="en-US" altLang="ja-JP"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a:t>
                      </a:r>
                      <a:r>
                        <a:rPr lang="en-US" altLang="ja-JP" sz="800" u="none" strike="noStrike" dirty="0" smtClean="0">
                          <a:solidFill>
                            <a:srgbClr val="0000FF"/>
                          </a:solidFill>
                          <a:effectLst/>
                          <a:latin typeface="Meiryo UI" panose="020B0604030504040204" pitchFamily="50" charset="-128"/>
                          <a:ea typeface="Meiryo UI" panose="020B0604030504040204" pitchFamily="50" charset="-128"/>
                        </a:rPr>
                        <a:t>DPYT2403W </a:t>
                      </a:r>
                      <a:r>
                        <a:rPr lang="ja-JP" altLang="en-US" sz="800" u="none" strike="noStrike" dirty="0">
                          <a:solidFill>
                            <a:srgbClr val="0000FF"/>
                          </a:solidFill>
                          <a:effectLst/>
                          <a:latin typeface="Meiryo UI" panose="020B0604030504040204" pitchFamily="50" charset="-128"/>
                          <a:ea typeface="Meiryo UI" panose="020B0604030504040204" pitchFamily="50" charset="-128"/>
                        </a:rPr>
                        <a:t>釜山以降抜港復活</a:t>
                      </a:r>
                      <a:r>
                        <a:rPr lang="en-US" altLang="ja-JP" sz="800" u="none" strike="noStrike" dirty="0">
                          <a:solidFill>
                            <a:srgbClr val="0000FF"/>
                          </a:solidFill>
                          <a:effectLst/>
                          <a:latin typeface="Meiryo UI" panose="020B0604030504040204" pitchFamily="50" charset="-128"/>
                          <a:ea typeface="Meiryo UI" panose="020B0604030504040204" pitchFamily="50" charset="-128"/>
                        </a:rPr>
                        <a:t>94TEU </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ダイレクト</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案内</a:t>
                      </a:r>
                      <a:endParaRPr lang="en-US" altLang="ja-JP" sz="800" u="none" strike="noStrike" dirty="0" smtClean="0">
                        <a:solidFill>
                          <a:srgbClr val="0000FF"/>
                        </a:solidFill>
                        <a:effectLst/>
                        <a:latin typeface="Meiryo UI" panose="020B0604030504040204" pitchFamily="50" charset="-128"/>
                        <a:ea typeface="Meiryo UI" panose="020B0604030504040204" pitchFamily="50" charset="-128"/>
                      </a:endParaRPr>
                    </a:p>
                    <a:p>
                      <a:pPr algn="l" fontAlgn="t"/>
                      <a:r>
                        <a:rPr lang="ja-JP" altLang="en-US" sz="800" u="none" strike="noStrike" dirty="0" smtClean="0">
                          <a:effectLst/>
                          <a:latin typeface="Meiryo UI" panose="020B0604030504040204" pitchFamily="50" charset="-128"/>
                          <a:ea typeface="Meiryo UI" panose="020B0604030504040204" pitchFamily="50" charset="-128"/>
                        </a:rPr>
                        <a:t>④</a:t>
                      </a:r>
                      <a:r>
                        <a:rPr lang="en-US" altLang="ja-JP" sz="800" u="none" strike="noStrike" dirty="0">
                          <a:effectLst/>
                          <a:latin typeface="Meiryo UI" panose="020B0604030504040204" pitchFamily="50" charset="-128"/>
                          <a:ea typeface="Meiryo UI" panose="020B0604030504040204" pitchFamily="50" charset="-128"/>
                        </a:rPr>
                        <a:t>JHAY0345N</a:t>
                      </a:r>
                      <a:r>
                        <a:rPr lang="ja-JP" altLang="en-US" sz="800" u="none" strike="noStrike" dirty="0">
                          <a:effectLst/>
                          <a:latin typeface="Meiryo UI" panose="020B0604030504040204" pitchFamily="50" charset="-128"/>
                          <a:ea typeface="Meiryo UI" panose="020B0604030504040204" pitchFamily="50" charset="-128"/>
                        </a:rPr>
                        <a:t>でカバー</a:t>
                      </a:r>
                      <a:r>
                        <a:rPr lang="en-US" altLang="ja-JP" sz="800" u="none" strike="noStrike" dirty="0">
                          <a:effectLst/>
                          <a:latin typeface="Meiryo UI" panose="020B0604030504040204" pitchFamily="50" charset="-128"/>
                          <a:ea typeface="Meiryo UI" panose="020B0604030504040204" pitchFamily="50" charset="-128"/>
                        </a:rPr>
                        <a:t>(31TEU)</a:t>
                      </a:r>
                      <a:br>
                        <a:rPr lang="en-US" altLang="ja-JP" sz="800" u="none" strike="noStrike" dirty="0">
                          <a:effectLst/>
                          <a:latin typeface="Meiryo UI" panose="020B0604030504040204" pitchFamily="50" charset="-128"/>
                          <a:ea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rPr>
                        <a:t>・</a:t>
                      </a:r>
                      <a:r>
                        <a:rPr lang="en-US" altLang="ja-JP" sz="800" u="none" strike="noStrike" dirty="0" smtClean="0">
                          <a:effectLst/>
                          <a:latin typeface="Meiryo UI" panose="020B0604030504040204" pitchFamily="50" charset="-128"/>
                          <a:ea typeface="Meiryo UI" panose="020B0604030504040204" pitchFamily="50" charset="-128"/>
                        </a:rPr>
                        <a:t>DG </a:t>
                      </a:r>
                      <a:r>
                        <a:rPr lang="en-US" altLang="ja-JP" sz="800" u="none" strike="noStrike" dirty="0">
                          <a:effectLst/>
                          <a:latin typeface="Meiryo UI" panose="020B0604030504040204" pitchFamily="50" charset="-128"/>
                          <a:ea typeface="Meiryo UI" panose="020B0604030504040204" pitchFamily="50" charset="-128"/>
                        </a:rPr>
                        <a:t>REF(3TEU)</a:t>
                      </a:r>
                      <a:r>
                        <a:rPr lang="ja-JP" altLang="en-US" sz="800" u="none" strike="noStrike" dirty="0">
                          <a:effectLst/>
                          <a:latin typeface="Meiryo UI" panose="020B0604030504040204" pitchFamily="50" charset="-128"/>
                          <a:ea typeface="Meiryo UI" panose="020B0604030504040204" pitchFamily="50" charset="-128"/>
                        </a:rPr>
                        <a:t>のみ自社船</a:t>
                      </a:r>
                      <a:r>
                        <a:rPr lang="en-US" altLang="ja-JP" sz="800" u="none" strike="noStrike" dirty="0">
                          <a:effectLst/>
                          <a:latin typeface="Meiryo UI" panose="020B0604030504040204" pitchFamily="50" charset="-128"/>
                          <a:ea typeface="Meiryo UI" panose="020B0604030504040204" pitchFamily="50" charset="-128"/>
                        </a:rPr>
                        <a:t>DPTR2405W(3/5-7)</a:t>
                      </a:r>
                      <a:r>
                        <a:rPr lang="ja-JP" altLang="en-US" sz="800" u="none" strike="noStrike" dirty="0">
                          <a:effectLst/>
                          <a:latin typeface="Meiryo UI" panose="020B0604030504040204" pitchFamily="50" charset="-128"/>
                          <a:ea typeface="Meiryo UI" panose="020B0604030504040204" pitchFamily="50" charset="-128"/>
                        </a:rPr>
                        <a:t>でカバー</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➄下記</a:t>
                      </a:r>
                      <a:r>
                        <a:rPr lang="en-US" altLang="ja-JP" sz="800" u="none" strike="noStrike" dirty="0">
                          <a:effectLst/>
                          <a:latin typeface="Meiryo UI" panose="020B0604030504040204" pitchFamily="50" charset="-128"/>
                          <a:ea typeface="Meiryo UI" panose="020B0604030504040204" pitchFamily="50" charset="-128"/>
                        </a:rPr>
                        <a:t>3</a:t>
                      </a:r>
                      <a:r>
                        <a:rPr lang="ja-JP" altLang="en-US" sz="800" u="none" strike="noStrike" dirty="0">
                          <a:effectLst/>
                          <a:latin typeface="Meiryo UI" panose="020B0604030504040204" pitchFamily="50" charset="-128"/>
                          <a:ea typeface="Meiryo UI" panose="020B0604030504040204" pitchFamily="50" charset="-128"/>
                        </a:rPr>
                        <a:t>船にてカバー ◆</a:t>
                      </a:r>
                      <a:r>
                        <a:rPr lang="en-US" altLang="ja-JP" sz="800" u="none" strike="noStrike" dirty="0">
                          <a:effectLst/>
                          <a:latin typeface="Meiryo UI" panose="020B0604030504040204" pitchFamily="50" charset="-128"/>
                          <a:ea typeface="Meiryo UI" panose="020B0604030504040204" pitchFamily="50" charset="-128"/>
                        </a:rPr>
                        <a:t>LOST</a:t>
                      </a:r>
                      <a:r>
                        <a:rPr lang="ja-JP" altLang="en-US" sz="800" u="none" strike="noStrike" dirty="0">
                          <a:effectLst/>
                          <a:latin typeface="Meiryo UI" panose="020B0604030504040204" pitchFamily="50" charset="-128"/>
                          <a:ea typeface="Meiryo UI" panose="020B0604030504040204" pitchFamily="50" charset="-128"/>
                        </a:rPr>
                        <a:t>貨物なし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DPTR2405W: 3/8*</a:t>
                      </a:r>
                      <a:r>
                        <a:rPr lang="ja-JP" altLang="en-US" sz="800" u="none" strike="noStrike" dirty="0">
                          <a:effectLst/>
                          <a:latin typeface="Meiryo UI" panose="020B0604030504040204" pitchFamily="50" charset="-128"/>
                          <a:ea typeface="Meiryo UI" panose="020B0604030504040204" pitchFamily="50" charset="-128"/>
                        </a:rPr>
                        <a:t>搬入済み分</a:t>
                      </a:r>
                      <a:r>
                        <a:rPr lang="en-US" altLang="ja-JP" sz="800" u="none" strike="noStrike" dirty="0">
                          <a:effectLst/>
                          <a:latin typeface="Meiryo UI" panose="020B0604030504040204" pitchFamily="50" charset="-128"/>
                          <a:ea typeface="Meiryo UI" panose="020B0604030504040204" pitchFamily="50" charset="-128"/>
                        </a:rPr>
                        <a:t>(9TEU)</a:t>
                      </a:r>
                      <a:br>
                        <a:rPr lang="en-US" altLang="ja-JP"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JQTD2407W: 3/14(61TEU)</a:t>
                      </a:r>
                      <a:br>
                        <a:rPr lang="en-US" altLang="ja-JP"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DPYT2404W:3/16(8TEU)</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3919444"/>
                  </a:ext>
                </a:extLst>
              </a:tr>
              <a:tr h="691493">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CN" altLang="en-US" sz="800" u="none" strike="noStrike" dirty="0" smtClean="0">
                          <a:effectLst/>
                          <a:latin typeface="Meiryo UI" panose="020B0604030504040204" pitchFamily="50" charset="-128"/>
                          <a:ea typeface="Meiryo UI" panose="020B0604030504040204" pitchFamily="50" charset="-128"/>
                        </a:rPr>
                        <a:t>阪神</a:t>
                      </a:r>
                      <a:r>
                        <a:rPr lang="ja-JP" altLang="en-US" sz="800" u="none" strike="noStrike" dirty="0" smtClean="0">
                          <a:effectLst/>
                          <a:latin typeface="Meiryo UI" panose="020B0604030504040204" pitchFamily="50" charset="-128"/>
                          <a:ea typeface="Meiryo UI" panose="020B0604030504040204" pitchFamily="50" charset="-128"/>
                        </a:rPr>
                        <a:t>」</a:t>
                      </a:r>
                      <a:r>
                        <a:rPr lang="zh-CN" altLang="en-US" sz="800" u="none" strike="noStrike" dirty="0">
                          <a:effectLst/>
                          <a:latin typeface="Meiryo UI" panose="020B0604030504040204" pitchFamily="50" charset="-128"/>
                          <a:ea typeface="Meiryo UI" panose="020B0604030504040204" pitchFamily="50" charset="-128"/>
                        </a:rPr>
                        <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内山</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向川原</a:t>
                      </a:r>
                      <a:br>
                        <a:rPr lang="zh-CN" altLang="en-US" sz="800" u="none" strike="noStrike" dirty="0">
                          <a:effectLst/>
                          <a:latin typeface="Meiryo UI" panose="020B0604030504040204" pitchFamily="50" charset="-128"/>
                          <a:ea typeface="Meiryo UI" panose="020B0604030504040204" pitchFamily="50" charset="-128"/>
                        </a:rPr>
                      </a:br>
                      <a:r>
                        <a:rPr lang="zh-CN" altLang="en-US" sz="800" u="none" strike="noStrike" dirty="0">
                          <a:effectLst/>
                          <a:latin typeface="Meiryo UI" panose="020B0604030504040204" pitchFamily="50" charset="-128"/>
                          <a:ea typeface="Meiryo UI" panose="020B0604030504040204" pitchFamily="50" charset="-128"/>
                        </a:rPr>
                        <a:t>太田</a:t>
                      </a:r>
                      <a:endParaRPr lang="zh-CN"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大阪</a:t>
                      </a:r>
                      <a:r>
                        <a:rPr lang="en-US" altLang="ja-JP" sz="800" u="none" strike="noStrike">
                          <a:effectLst/>
                          <a:latin typeface="Meiryo UI" panose="020B0604030504040204" pitchFamily="50" charset="-128"/>
                          <a:ea typeface="Meiryo UI" panose="020B0604030504040204" pitchFamily="50" charset="-128"/>
                        </a:rPr>
                        <a:t>,</a:t>
                      </a:r>
                      <a:r>
                        <a:rPr lang="ja-JP" altLang="en-US" sz="800" u="none" strike="noStrike">
                          <a:effectLst/>
                          <a:latin typeface="Meiryo UI" panose="020B0604030504040204" pitchFamily="50" charset="-128"/>
                          <a:ea typeface="Meiryo UI" panose="020B0604030504040204" pitchFamily="50" charset="-128"/>
                        </a:rPr>
                        <a:t>神戸</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ja-JP" altLang="en-US" sz="800" u="none" strike="noStrike" dirty="0">
                          <a:effectLst/>
                          <a:latin typeface="Meiryo UI" panose="020B0604030504040204" pitchFamily="50" charset="-128"/>
                          <a:ea typeface="Meiryo UI" panose="020B0604030504040204" pitchFamily="50" charset="-128"/>
                        </a:rPr>
                        <a:t>①</a:t>
                      </a:r>
                      <a:r>
                        <a:rPr lang="en-US" altLang="ja-JP" sz="800" u="none" strike="noStrike" dirty="0">
                          <a:effectLst/>
                          <a:latin typeface="Meiryo UI" panose="020B0604030504040204" pitchFamily="50" charset="-128"/>
                          <a:ea typeface="Meiryo UI" panose="020B0604030504040204" pitchFamily="50" charset="-128"/>
                        </a:rPr>
                        <a:t>BHA JPPC2408W(2/5)2409W(2/9) </a:t>
                      </a:r>
                      <a:r>
                        <a:rPr lang="ja-JP" altLang="en-US" sz="800" u="none" strike="noStrike" dirty="0">
                          <a:effectLst/>
                          <a:latin typeface="Meiryo UI" panose="020B0604030504040204" pitchFamily="50" charset="-128"/>
                          <a:ea typeface="Meiryo UI" panose="020B0604030504040204" pitchFamily="50" charset="-128"/>
                        </a:rPr>
                        <a:t>本船トラブル</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修理のため抜港</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②</a:t>
                      </a:r>
                      <a:r>
                        <a:rPr lang="en-US" altLang="ja-JP" sz="800" u="none" strike="noStrike" dirty="0">
                          <a:effectLst/>
                          <a:latin typeface="Meiryo UI" panose="020B0604030504040204" pitchFamily="50" charset="-128"/>
                          <a:ea typeface="Meiryo UI" panose="020B0604030504040204" pitchFamily="50" charset="-128"/>
                        </a:rPr>
                        <a:t>3/18</a:t>
                      </a:r>
                      <a:r>
                        <a:rPr lang="ja-JP" altLang="en-US" sz="800" u="none" strike="noStrike" dirty="0">
                          <a:effectLst/>
                          <a:latin typeface="Meiryo UI" panose="020B0604030504040204" pitchFamily="50" charset="-128"/>
                          <a:ea typeface="Meiryo UI" panose="020B0604030504040204" pitchFamily="50" charset="-128"/>
                        </a:rPr>
                        <a:t>大阪</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神戸ポジションよりオペレーター船社変更</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③</a:t>
                      </a:r>
                      <a:r>
                        <a:rPr lang="en-US" altLang="ja-JP" sz="800" u="none" strike="noStrike" dirty="0">
                          <a:effectLst/>
                          <a:latin typeface="Meiryo UI" panose="020B0604030504040204" pitchFamily="50" charset="-128"/>
                          <a:ea typeface="Meiryo UI" panose="020B0604030504040204" pitchFamily="50" charset="-128"/>
                        </a:rPr>
                        <a:t>JHS VTVY2408W(3/18)2409W(3/22) </a:t>
                      </a:r>
                      <a:r>
                        <a:rPr lang="ja-JP" altLang="en-US" sz="800" u="none" strike="noStrike" dirty="0">
                          <a:effectLst/>
                          <a:latin typeface="Meiryo UI" panose="020B0604030504040204" pitchFamily="50" charset="-128"/>
                          <a:ea typeface="Meiryo UI" panose="020B0604030504040204" pitchFamily="50" charset="-128"/>
                        </a:rPr>
                        <a:t>本船入れ替え</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800" u="none" strike="noStrike" dirty="0">
                          <a:effectLst/>
                          <a:latin typeface="Meiryo UI" panose="020B0604030504040204" pitchFamily="50" charset="-128"/>
                          <a:ea typeface="Meiryo UI" panose="020B0604030504040204" pitchFamily="50" charset="-128"/>
                        </a:rPr>
                        <a:t>①JREN2408W/JREN2409W </a:t>
                      </a:r>
                      <a:r>
                        <a:rPr lang="ja-JP" altLang="en-US" sz="800" u="none" strike="noStrike" dirty="0">
                          <a:effectLst/>
                          <a:latin typeface="Meiryo UI" panose="020B0604030504040204" pitchFamily="50" charset="-128"/>
                          <a:ea typeface="Meiryo UI" panose="020B0604030504040204" pitchFamily="50" charset="-128"/>
                        </a:rPr>
                        <a:t>本船変更</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rPr>
                        <a:t>②</a:t>
                      </a:r>
                      <a:r>
                        <a:rPr lang="en-US" sz="800" u="none" strike="noStrike" dirty="0" smtClean="0">
                          <a:effectLst/>
                          <a:latin typeface="Meiryo UI" panose="020B0604030504040204" pitchFamily="50" charset="-128"/>
                          <a:ea typeface="Meiryo UI" panose="020B0604030504040204" pitchFamily="50" charset="-128"/>
                        </a:rPr>
                        <a:t>JHS:SINOKOR  </a:t>
                      </a:r>
                      <a:r>
                        <a:rPr lang="en-US" sz="800" u="none" strike="noStrike" dirty="0">
                          <a:effectLst/>
                          <a:latin typeface="Meiryo UI" panose="020B0604030504040204" pitchFamily="50" charset="-128"/>
                          <a:ea typeface="Meiryo UI" panose="020B0604030504040204" pitchFamily="50" charset="-128"/>
                        </a:rPr>
                        <a:t>BHA:DONGJIN</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③VTVY2408W/VTVY2409W </a:t>
                      </a:r>
                      <a:r>
                        <a:rPr lang="ja-JP" altLang="en-US" sz="800" u="none" strike="noStrike" dirty="0">
                          <a:effectLst/>
                          <a:latin typeface="Meiryo UI" panose="020B0604030504040204" pitchFamily="50" charset="-128"/>
                          <a:ea typeface="Meiryo UI" panose="020B0604030504040204" pitchFamily="50" charset="-128"/>
                        </a:rPr>
                        <a:t>本船変更</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7933773"/>
                  </a:ext>
                </a:extLst>
              </a:tr>
              <a:tr h="1145373">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smtClean="0">
                          <a:effectLst/>
                          <a:latin typeface="Meiryo UI" panose="020B0604030504040204" pitchFamily="50" charset="-128"/>
                          <a:ea typeface="Meiryo UI" panose="020B0604030504040204" pitchFamily="50" charset="-128"/>
                        </a:rPr>
                        <a:t>北日本</a:t>
                      </a: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染谷</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斎藤</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塚田</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楊</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鈴木</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TW" altLang="en-US" sz="800" u="none" strike="noStrike">
                          <a:effectLst/>
                          <a:latin typeface="Meiryo UI" panose="020B0604030504040204" pitchFamily="50" charset="-128"/>
                          <a:ea typeface="Meiryo UI" panose="020B0604030504040204" pitchFamily="50" charset="-128"/>
                        </a:rPr>
                        <a:t>苫小牧</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石狩</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釧路</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酒田</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秋田</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富山</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新潟</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金沢</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仙台</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釜石</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八戸</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小名浜</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常陸那珂</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清水</a:t>
                      </a:r>
                      <a:br>
                        <a:rPr lang="zh-TW" altLang="en-US" sz="800" u="none" strike="noStrike">
                          <a:effectLst/>
                          <a:latin typeface="Meiryo UI" panose="020B0604030504040204" pitchFamily="50" charset="-128"/>
                          <a:ea typeface="Meiryo UI" panose="020B0604030504040204" pitchFamily="50" charset="-128"/>
                        </a:rPr>
                      </a:br>
                      <a:endParaRPr lang="zh-TW"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800" u="none" strike="noStrike" dirty="0">
                          <a:effectLst/>
                          <a:latin typeface="Meiryo UI" panose="020B0604030504040204" pitchFamily="50" charset="-128"/>
                          <a:ea typeface="Meiryo UI" panose="020B0604030504040204" pitchFamily="50" charset="-128"/>
                        </a:rPr>
                        <a:t>①NCQ NSEP2401W(1/25)　</a:t>
                      </a:r>
                      <a:r>
                        <a:rPr lang="ja-JP" altLang="en-US" sz="800" u="none" strike="noStrike" dirty="0">
                          <a:effectLst/>
                          <a:latin typeface="Meiryo UI" panose="020B0604030504040204" pitchFamily="50" charset="-128"/>
                          <a:ea typeface="Meiryo UI" panose="020B0604030504040204" pitchFamily="50" charset="-128"/>
                        </a:rPr>
                        <a:t>中国側抜港</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②</a:t>
                      </a:r>
                      <a:r>
                        <a:rPr lang="en-US" sz="800" u="none" strike="noStrike" dirty="0">
                          <a:effectLst/>
                          <a:latin typeface="Meiryo UI" panose="020B0604030504040204" pitchFamily="50" charset="-128"/>
                          <a:ea typeface="Meiryo UI" panose="020B0604030504040204" pitchFamily="50" charset="-128"/>
                        </a:rPr>
                        <a:t>NTP　NSRG2401W(1/26)　</a:t>
                      </a:r>
                      <a:r>
                        <a:rPr lang="ja-JP" altLang="en-US" sz="800" u="none" strike="noStrike" dirty="0">
                          <a:effectLst/>
                          <a:latin typeface="Meiryo UI" panose="020B0604030504040204" pitchFamily="50" charset="-128"/>
                          <a:ea typeface="Meiryo UI" panose="020B0604030504040204" pitchFamily="50" charset="-128"/>
                        </a:rPr>
                        <a:t>蔚山抜港</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③</a:t>
                      </a:r>
                      <a:r>
                        <a:rPr lang="en-US" sz="800" u="none" strike="noStrike" dirty="0">
                          <a:effectLst/>
                          <a:latin typeface="Meiryo UI" panose="020B0604030504040204" pitchFamily="50" charset="-128"/>
                          <a:ea typeface="Meiryo UI" panose="020B0604030504040204" pitchFamily="50" charset="-128"/>
                        </a:rPr>
                        <a:t>NCQ JSLL2403W(2/1)　</a:t>
                      </a:r>
                      <a:r>
                        <a:rPr lang="ja-JP" altLang="en-US" sz="800" u="none" strike="noStrike" dirty="0">
                          <a:effectLst/>
                          <a:latin typeface="Meiryo UI" panose="020B0604030504040204" pitchFamily="50" charset="-128"/>
                          <a:ea typeface="Meiryo UI" panose="020B0604030504040204" pitchFamily="50" charset="-128"/>
                        </a:rPr>
                        <a:t>中国側抜港</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④</a:t>
                      </a:r>
                      <a:r>
                        <a:rPr lang="en-US" sz="800" u="none" strike="noStrike" dirty="0">
                          <a:effectLst/>
                          <a:latin typeface="Meiryo UI" panose="020B0604030504040204" pitchFamily="50" charset="-128"/>
                          <a:ea typeface="Meiryo UI" panose="020B0604030504040204" pitchFamily="50" charset="-128"/>
                        </a:rPr>
                        <a:t>NCQ⇔CJ2　JWCN2402W(2/8)～</a:t>
                      </a:r>
                      <a:r>
                        <a:rPr lang="ja-JP" altLang="en-US" sz="800" u="none" strike="noStrike" dirty="0">
                          <a:effectLst/>
                          <a:latin typeface="Meiryo UI" panose="020B0604030504040204" pitchFamily="50" charset="-128"/>
                          <a:ea typeface="Meiryo UI" panose="020B0604030504040204" pitchFamily="50" charset="-128"/>
                        </a:rPr>
                        <a:t>投入本船入替</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⑤</a:t>
                      </a:r>
                      <a:r>
                        <a:rPr lang="en-US" sz="800" u="none" strike="noStrike" dirty="0">
                          <a:effectLst/>
                          <a:latin typeface="Meiryo UI" panose="020B0604030504040204" pitchFamily="50" charset="-128"/>
                          <a:ea typeface="Meiryo UI" panose="020B0604030504040204" pitchFamily="50" charset="-128"/>
                        </a:rPr>
                        <a:t>NTP　NSCS2403W(3/1)　</a:t>
                      </a:r>
                      <a:r>
                        <a:rPr lang="ja-JP" altLang="en-US" sz="800" u="none" strike="noStrike" dirty="0">
                          <a:effectLst/>
                          <a:latin typeface="Meiryo UI" panose="020B0604030504040204" pitchFamily="50" charset="-128"/>
                          <a:ea typeface="Meiryo UI" panose="020B0604030504040204" pitchFamily="50" charset="-128"/>
                        </a:rPr>
                        <a:t>石狩抜港</a:t>
                      </a:r>
                      <a:r>
                        <a:rPr lang="en-US" altLang="ja-JP" sz="800" u="none" strike="noStrike" dirty="0">
                          <a:effectLst/>
                          <a:latin typeface="Meiryo UI" panose="020B0604030504040204" pitchFamily="50" charset="-128"/>
                          <a:ea typeface="Meiryo UI" panose="020B0604030504040204" pitchFamily="50" charset="-128"/>
                        </a:rPr>
                        <a:t>"</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⑥</a:t>
                      </a:r>
                      <a:r>
                        <a:rPr lang="en-US" sz="800" u="none" strike="noStrike" dirty="0">
                          <a:effectLst/>
                          <a:latin typeface="Meiryo UI" panose="020B0604030504040204" pitchFamily="50" charset="-128"/>
                          <a:ea typeface="Meiryo UI" panose="020B0604030504040204" pitchFamily="50" charset="-128"/>
                        </a:rPr>
                        <a:t>NTP　SULA2403W(3/15)　</a:t>
                      </a:r>
                      <a:r>
                        <a:rPr lang="ja-JP" altLang="en-US" sz="800" u="none" strike="noStrike" dirty="0">
                          <a:effectLst/>
                          <a:latin typeface="Meiryo UI" panose="020B0604030504040204" pitchFamily="50" charset="-128"/>
                          <a:ea typeface="Meiryo UI" panose="020B0604030504040204" pitchFamily="50" charset="-128"/>
                        </a:rPr>
                        <a:t>川崎</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境港抜港</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⑦</a:t>
                      </a:r>
                      <a:r>
                        <a:rPr lang="en-US" sz="800" u="none" strike="noStrike" dirty="0">
                          <a:solidFill>
                            <a:srgbClr val="0000FF"/>
                          </a:solidFill>
                          <a:effectLst/>
                          <a:latin typeface="Meiryo UI" panose="020B0604030504040204" pitchFamily="50" charset="-128"/>
                          <a:ea typeface="Meiryo UI" panose="020B0604030504040204" pitchFamily="50" charset="-128"/>
                        </a:rPr>
                        <a:t>CJ2　PSUN2405W(3/12) 1</a:t>
                      </a:r>
                      <a:r>
                        <a:rPr lang="ja-JP" altLang="en-US" sz="800" u="none" strike="noStrike" dirty="0">
                          <a:solidFill>
                            <a:srgbClr val="0000FF"/>
                          </a:solidFill>
                          <a:effectLst/>
                          <a:latin typeface="Meiryo UI" panose="020B0604030504040204" pitchFamily="50" charset="-128"/>
                          <a:ea typeface="Meiryo UI" panose="020B0604030504040204" pitchFamily="50" charset="-128"/>
                        </a:rPr>
                        <a:t>週スライドダウン</a:t>
                      </a:r>
                      <a:endParaRPr lang="ja-JP" altLang="en-US" sz="800" b="0" i="0" u="none" strike="noStrike" dirty="0">
                        <a:solidFill>
                          <a:srgbClr val="0000FF"/>
                        </a:solidFill>
                        <a:effectLst/>
                        <a:latin typeface="Meiryo UI" panose="020B0604030504040204" pitchFamily="50" charset="-128"/>
                        <a:ea typeface="Meiryo UI" panose="020B0604030504040204" pitchFamily="50" charset="-128"/>
                      </a:endParaRPr>
                    </a:p>
                  </a:txBody>
                  <a:tcPr marL="5586" marR="5586" marT="558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ja-JP" altLang="en-US" sz="800" u="none" strike="noStrike" dirty="0">
                          <a:effectLst/>
                          <a:latin typeface="Meiryo UI" panose="020B0604030504040204" pitchFamily="50" charset="-128"/>
                          <a:ea typeface="Meiryo UI" panose="020B0604030504040204" pitchFamily="50" charset="-128"/>
                        </a:rPr>
                        <a:t>①</a:t>
                      </a:r>
                      <a:r>
                        <a:rPr lang="en-US" altLang="ja-JP" sz="800" u="none" strike="noStrike" dirty="0">
                          <a:effectLst/>
                          <a:latin typeface="Meiryo UI" panose="020B0604030504040204" pitchFamily="50" charset="-128"/>
                          <a:ea typeface="Meiryo UI" panose="020B0604030504040204" pitchFamily="50" charset="-128"/>
                        </a:rPr>
                        <a:t>TS</a:t>
                      </a:r>
                      <a:r>
                        <a:rPr lang="ja-JP" altLang="en-US" sz="800" u="none" strike="noStrike" dirty="0">
                          <a:effectLst/>
                          <a:latin typeface="Meiryo UI" panose="020B0604030504040204" pitchFamily="50" charset="-128"/>
                          <a:ea typeface="Meiryo UI" panose="020B0604030504040204" pitchFamily="50" charset="-128"/>
                        </a:rPr>
                        <a:t>切り替え</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②</a:t>
                      </a:r>
                      <a:r>
                        <a:rPr lang="en-US" altLang="ja-JP" sz="800" u="none" strike="noStrike" dirty="0">
                          <a:effectLst/>
                          <a:latin typeface="Meiryo UI" panose="020B0604030504040204" pitchFamily="50" charset="-128"/>
                          <a:ea typeface="Meiryo UI" panose="020B0604030504040204" pitchFamily="50" charset="-128"/>
                        </a:rPr>
                        <a:t>TS</a:t>
                      </a:r>
                      <a:r>
                        <a:rPr lang="ja-JP" altLang="en-US" sz="800" u="none" strike="noStrike" dirty="0">
                          <a:effectLst/>
                          <a:latin typeface="Meiryo UI" panose="020B0604030504040204" pitchFamily="50" charset="-128"/>
                          <a:ea typeface="Meiryo UI" panose="020B0604030504040204" pitchFamily="50" charset="-128"/>
                        </a:rPr>
                        <a:t>切り替え</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③</a:t>
                      </a:r>
                      <a:r>
                        <a:rPr lang="en-US" altLang="ja-JP" sz="800" u="none" strike="noStrike" dirty="0">
                          <a:effectLst/>
                          <a:latin typeface="Meiryo UI" panose="020B0604030504040204" pitchFamily="50" charset="-128"/>
                          <a:ea typeface="Meiryo UI" panose="020B0604030504040204" pitchFamily="50" charset="-128"/>
                        </a:rPr>
                        <a:t>TS</a:t>
                      </a:r>
                      <a:r>
                        <a:rPr lang="ja-JP" altLang="en-US" sz="800" u="none" strike="noStrike" dirty="0">
                          <a:effectLst/>
                          <a:latin typeface="Meiryo UI" panose="020B0604030504040204" pitchFamily="50" charset="-128"/>
                          <a:ea typeface="Meiryo UI" panose="020B0604030504040204" pitchFamily="50" charset="-128"/>
                        </a:rPr>
                        <a:t>切り替え</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④入れ替え後中国側抜港→</a:t>
                      </a:r>
                      <a:r>
                        <a:rPr lang="en-US" altLang="ja-JP" sz="800" u="none" strike="noStrike" dirty="0">
                          <a:effectLst/>
                          <a:latin typeface="Meiryo UI" panose="020B0604030504040204" pitchFamily="50" charset="-128"/>
                          <a:ea typeface="Meiryo UI" panose="020B0604030504040204" pitchFamily="50" charset="-128"/>
                        </a:rPr>
                        <a:t>TS</a:t>
                      </a:r>
                      <a:r>
                        <a:rPr lang="ja-JP" altLang="en-US" sz="800" u="none" strike="noStrike" dirty="0" err="1">
                          <a:effectLst/>
                          <a:latin typeface="Meiryo UI" panose="020B0604030504040204" pitchFamily="50" charset="-128"/>
                          <a:ea typeface="Meiryo UI" panose="020B0604030504040204" pitchFamily="50" charset="-128"/>
                        </a:rPr>
                        <a:t>へ切り替え</a:t>
                      </a:r>
                      <a:r>
                        <a:rPr lang="ja-JP" altLang="en-US" sz="800" u="none" strike="noStrike" dirty="0">
                          <a:effectLst/>
                          <a:latin typeface="Meiryo UI" panose="020B0604030504040204" pitchFamily="50" charset="-128"/>
                          <a:ea typeface="Meiryo UI" panose="020B0604030504040204" pitchFamily="50" charset="-128"/>
                        </a:rPr>
                        <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⑤</a:t>
                      </a:r>
                      <a:r>
                        <a:rPr lang="en-US" altLang="ja-JP" sz="800" u="none" strike="noStrike" dirty="0">
                          <a:effectLst/>
                          <a:latin typeface="Meiryo UI" panose="020B0604030504040204" pitchFamily="50" charset="-128"/>
                          <a:ea typeface="Meiryo UI" panose="020B0604030504040204" pitchFamily="50" charset="-128"/>
                        </a:rPr>
                        <a:t>NSRG2403W</a:t>
                      </a:r>
                      <a:r>
                        <a:rPr lang="ja-JP" altLang="en-US" sz="800" u="none" strike="noStrike" dirty="0">
                          <a:effectLst/>
                          <a:latin typeface="Meiryo UI" panose="020B0604030504040204" pitchFamily="50" charset="-128"/>
                          <a:ea typeface="Meiryo UI" panose="020B0604030504040204" pitchFamily="50" charset="-128"/>
                        </a:rPr>
                        <a:t>でカバー*</a:t>
                      </a:r>
                      <a:r>
                        <a:rPr lang="en-US" altLang="ja-JP" sz="800" u="none" strike="noStrike" dirty="0">
                          <a:effectLst/>
                          <a:latin typeface="Meiryo UI" panose="020B0604030504040204" pitchFamily="50" charset="-128"/>
                          <a:ea typeface="Meiryo UI" panose="020B0604030504040204" pitchFamily="50" charset="-128"/>
                        </a:rPr>
                        <a:t>LOST</a:t>
                      </a:r>
                      <a:r>
                        <a:rPr lang="ja-JP" altLang="en-US" sz="800" u="none" strike="noStrike" dirty="0" smtClean="0">
                          <a:effectLst/>
                          <a:latin typeface="Meiryo UI" panose="020B0604030504040204" pitchFamily="50" charset="-128"/>
                          <a:ea typeface="Meiryo UI" panose="020B0604030504040204" pitchFamily="50" charset="-128"/>
                        </a:rPr>
                        <a:t>なし</a:t>
                      </a:r>
                      <a:r>
                        <a:rPr lang="en-US" altLang="ja-JP" sz="800" u="none" strike="noStrike" dirty="0" smtClean="0">
                          <a:effectLst/>
                          <a:latin typeface="Meiryo UI" panose="020B0604030504040204" pitchFamily="50" charset="-128"/>
                          <a:ea typeface="Meiryo UI" panose="020B0604030504040204" pitchFamily="50" charset="-128"/>
                        </a:rPr>
                        <a:t>“</a:t>
                      </a:r>
                      <a:r>
                        <a:rPr lang="en-US" altLang="ja-JP" sz="800" u="none" strike="noStrike" dirty="0">
                          <a:effectLst/>
                          <a:latin typeface="Meiryo UI" panose="020B0604030504040204" pitchFamily="50" charset="-128"/>
                          <a:ea typeface="Meiryo UI" panose="020B0604030504040204" pitchFamily="50" charset="-128"/>
                        </a:rPr>
                        <a:t/>
                      </a:r>
                      <a:br>
                        <a:rPr lang="en-US" altLang="ja-JP" sz="800" u="none" strike="noStrike" dirty="0">
                          <a:effectLst/>
                          <a:latin typeface="Meiryo UI" panose="020B0604030504040204" pitchFamily="50" charset="-128"/>
                          <a:ea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rPr>
                        <a:t>⑥</a:t>
                      </a:r>
                      <a:r>
                        <a:rPr lang="ja-JP" altLang="en-US" sz="800" u="none" strike="noStrike" dirty="0">
                          <a:effectLst/>
                          <a:latin typeface="Meiryo UI" panose="020B0604030504040204" pitchFamily="50" charset="-128"/>
                          <a:ea typeface="Meiryo UI" panose="020B0604030504040204" pitchFamily="50" charset="-128"/>
                        </a:rPr>
                        <a:t>川崎該当</a:t>
                      </a:r>
                      <a:r>
                        <a:rPr lang="en-US" altLang="ja-JP" sz="800" u="none" strike="noStrike" dirty="0">
                          <a:effectLst/>
                          <a:latin typeface="Meiryo UI" panose="020B0604030504040204" pitchFamily="50" charset="-128"/>
                          <a:ea typeface="Meiryo UI" panose="020B0604030504040204" pitchFamily="50" charset="-128"/>
                        </a:rPr>
                        <a:t>2</a:t>
                      </a:r>
                      <a:r>
                        <a:rPr lang="ja-JP" altLang="en-US" sz="800" u="none" strike="noStrike" dirty="0">
                          <a:effectLst/>
                          <a:latin typeface="Meiryo UI" panose="020B0604030504040204" pitchFamily="50" charset="-128"/>
                          <a:ea typeface="Meiryo UI" panose="020B0604030504040204" pitchFamily="50" charset="-128"/>
                        </a:rPr>
                        <a:t>件→次週船へ誘導，前船の</a:t>
                      </a:r>
                      <a:r>
                        <a:rPr lang="en-US" altLang="ja-JP" sz="800" u="none" strike="noStrike" dirty="0">
                          <a:effectLst/>
                          <a:latin typeface="Meiryo UI" panose="020B0604030504040204" pitchFamily="50" charset="-128"/>
                          <a:ea typeface="Meiryo UI" panose="020B0604030504040204" pitchFamily="50" charset="-128"/>
                        </a:rPr>
                        <a:t>OPEN</a:t>
                      </a:r>
                      <a:r>
                        <a:rPr lang="ja-JP" altLang="en-US" sz="800" u="none" strike="noStrike" dirty="0" err="1">
                          <a:effectLst/>
                          <a:latin typeface="Meiryo UI" panose="020B0604030504040204" pitchFamily="50" charset="-128"/>
                          <a:ea typeface="Meiryo UI" panose="020B0604030504040204" pitchFamily="50" charset="-128"/>
                        </a:rPr>
                        <a:t>にて</a:t>
                      </a:r>
                      <a:r>
                        <a:rPr lang="ja-JP" altLang="en-US" sz="800" u="none" strike="noStrike" dirty="0">
                          <a:effectLst/>
                          <a:latin typeface="Meiryo UI" panose="020B0604030504040204" pitchFamily="50" charset="-128"/>
                          <a:ea typeface="Meiryo UI" panose="020B0604030504040204" pitchFamily="50" charset="-128"/>
                        </a:rPr>
                        <a:t>搬入*</a:t>
                      </a:r>
                      <a:r>
                        <a:rPr lang="en-US" altLang="ja-JP" sz="800" u="none" strike="noStrike" dirty="0">
                          <a:effectLst/>
                          <a:latin typeface="Meiryo UI" panose="020B0604030504040204" pitchFamily="50" charset="-128"/>
                          <a:ea typeface="Meiryo UI" panose="020B0604030504040204" pitchFamily="50" charset="-128"/>
                        </a:rPr>
                        <a:t>LOST</a:t>
                      </a:r>
                      <a:r>
                        <a:rPr lang="ja-JP" altLang="en-US" sz="800" u="none" strike="noStrike" dirty="0">
                          <a:effectLst/>
                          <a:latin typeface="Meiryo UI" panose="020B0604030504040204" pitchFamily="50" charset="-128"/>
                          <a:ea typeface="Meiryo UI" panose="020B0604030504040204" pitchFamily="50" charset="-128"/>
                        </a:rPr>
                        <a:t>なし</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⑦</a:t>
                      </a:r>
                      <a:r>
                        <a:rPr lang="en-US" altLang="ja-JP" sz="800" u="none" strike="noStrike" dirty="0">
                          <a:solidFill>
                            <a:srgbClr val="0000FF"/>
                          </a:solidFill>
                          <a:effectLst/>
                          <a:latin typeface="Meiryo UI" panose="020B0604030504040204" pitchFamily="50" charset="-128"/>
                          <a:ea typeface="Meiryo UI" panose="020B0604030504040204" pitchFamily="50" charset="-128"/>
                        </a:rPr>
                        <a:t>PSUN2405W(ETD:3/12→3/19)</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は</a:t>
                      </a:r>
                      <a:r>
                        <a:rPr lang="en-US" altLang="ja-JP" sz="800" u="none" strike="noStrike" dirty="0">
                          <a:solidFill>
                            <a:srgbClr val="0000FF"/>
                          </a:solidFill>
                          <a:effectLst/>
                          <a:latin typeface="Meiryo UI" panose="020B0604030504040204" pitchFamily="50" charset="-128"/>
                          <a:ea typeface="Meiryo UI" panose="020B0604030504040204" pitchFamily="50" charset="-128"/>
                        </a:rPr>
                        <a:t>2</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船コンバインにより</a:t>
                      </a:r>
                      <a:r>
                        <a:rPr lang="en-US" altLang="ja-JP" sz="800" u="none" strike="noStrike" dirty="0">
                          <a:solidFill>
                            <a:srgbClr val="0000FF"/>
                          </a:solidFill>
                          <a:effectLst/>
                          <a:latin typeface="Meiryo UI" panose="020B0604030504040204" pitchFamily="50" charset="-128"/>
                          <a:ea typeface="Meiryo UI" panose="020B0604030504040204" pitchFamily="50" charset="-128"/>
                        </a:rPr>
                        <a:t>65TEU</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の</a:t>
                      </a:r>
                      <a:r>
                        <a:rPr lang="en-US" altLang="ja-JP" sz="800" u="none" strike="noStrike" dirty="0">
                          <a:solidFill>
                            <a:srgbClr val="0000FF"/>
                          </a:solidFill>
                          <a:effectLst/>
                          <a:latin typeface="Meiryo UI" panose="020B0604030504040204" pitchFamily="50" charset="-128"/>
                          <a:ea typeface="Meiryo UI" panose="020B0604030504040204" pitchFamily="50" charset="-128"/>
                        </a:rPr>
                        <a:t>BSA OVER</a:t>
                      </a:r>
                      <a:r>
                        <a:rPr lang="ja-JP" altLang="en-US" sz="800" u="none" strike="noStrike" dirty="0">
                          <a:solidFill>
                            <a:srgbClr val="0000FF"/>
                          </a:solidFill>
                          <a:effectLst/>
                          <a:latin typeface="Meiryo UI" panose="020B0604030504040204" pitchFamily="50" charset="-128"/>
                          <a:ea typeface="Meiryo UI" panose="020B0604030504040204" pitchFamily="50" charset="-128"/>
                        </a:rPr>
                        <a:t>発生。</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内</a:t>
                      </a:r>
                      <a:r>
                        <a:rPr lang="en-US" altLang="ja-JP" sz="800" u="none" strike="noStrike" dirty="0">
                          <a:solidFill>
                            <a:srgbClr val="0000FF"/>
                          </a:solidFill>
                          <a:effectLst/>
                          <a:latin typeface="Meiryo UI" panose="020B0604030504040204" pitchFamily="50" charset="-128"/>
                          <a:ea typeface="Meiryo UI" panose="020B0604030504040204" pitchFamily="50" charset="-128"/>
                        </a:rPr>
                        <a:t>48TEU(40HX24)</a:t>
                      </a:r>
                      <a:r>
                        <a:rPr lang="ja-JP" altLang="en-US" sz="800" u="none" strike="noStrike" dirty="0" err="1">
                          <a:solidFill>
                            <a:srgbClr val="0000FF"/>
                          </a:solidFill>
                          <a:effectLst/>
                          <a:latin typeface="Meiryo UI" panose="020B0604030504040204" pitchFamily="50" charset="-128"/>
                          <a:ea typeface="Meiryo UI" panose="020B0604030504040204" pitchFamily="50" charset="-128"/>
                        </a:rPr>
                        <a:t>を伏</a:t>
                      </a:r>
                      <a:r>
                        <a:rPr lang="ja-JP" altLang="en-US" sz="800" u="none" strike="noStrike" dirty="0">
                          <a:solidFill>
                            <a:srgbClr val="0000FF"/>
                          </a:solidFill>
                          <a:effectLst/>
                          <a:latin typeface="Meiryo UI" panose="020B0604030504040204" pitchFamily="50" charset="-128"/>
                          <a:ea typeface="Meiryo UI" panose="020B0604030504040204" pitchFamily="50" charset="-128"/>
                        </a:rPr>
                        <a:t>木海陸相談の上 次</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船スライドにて</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許可をいただき</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a:t>
                      </a:r>
                      <a:endParaRPr lang="en-US" altLang="ja-JP" sz="800" u="none" strike="noStrike" dirty="0" smtClean="0">
                        <a:solidFill>
                          <a:srgbClr val="0000FF"/>
                        </a:solidFill>
                        <a:effectLst/>
                        <a:latin typeface="Meiryo UI" panose="020B0604030504040204" pitchFamily="50" charset="-128"/>
                        <a:ea typeface="Meiryo UI" panose="020B0604030504040204" pitchFamily="50" charset="-128"/>
                      </a:endParaRPr>
                    </a:p>
                    <a:p>
                      <a:pPr algn="l" fontAlgn="t"/>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当該船に</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ついては</a:t>
                      </a:r>
                      <a:r>
                        <a:rPr lang="en-US" altLang="ja-JP" sz="800" u="none" strike="noStrike" dirty="0">
                          <a:solidFill>
                            <a:srgbClr val="0000FF"/>
                          </a:solidFill>
                          <a:effectLst/>
                          <a:latin typeface="Meiryo UI" panose="020B0604030504040204" pitchFamily="50" charset="-128"/>
                          <a:ea typeface="Meiryo UI" panose="020B0604030504040204" pitchFamily="50" charset="-128"/>
                        </a:rPr>
                        <a:t>65-48=</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計</a:t>
                      </a:r>
                      <a:r>
                        <a:rPr lang="en-US" altLang="ja-JP" sz="800" u="none" strike="noStrike" dirty="0">
                          <a:solidFill>
                            <a:srgbClr val="0000FF"/>
                          </a:solidFill>
                          <a:effectLst/>
                          <a:latin typeface="Meiryo UI" panose="020B0604030504040204" pitchFamily="50" charset="-128"/>
                          <a:ea typeface="Meiryo UI" panose="020B0604030504040204" pitchFamily="50" charset="-128"/>
                        </a:rPr>
                        <a:t>17TEU</a:t>
                      </a:r>
                      <a:r>
                        <a:rPr lang="ja-JP" altLang="en-US" sz="800" u="none" strike="noStrike" dirty="0">
                          <a:solidFill>
                            <a:srgbClr val="0000FF"/>
                          </a:solidFill>
                          <a:effectLst/>
                          <a:latin typeface="Meiryo UI" panose="020B0604030504040204" pitchFamily="50" charset="-128"/>
                          <a:ea typeface="Meiryo UI" panose="020B0604030504040204" pitchFamily="50" charset="-128"/>
                        </a:rPr>
                        <a:t>追加スペース希望にて本社要請中</a:t>
                      </a:r>
                      <a:r>
                        <a:rPr lang="ja-JP" altLang="en-US" sz="800" u="none" strike="noStrike" dirty="0" smtClean="0">
                          <a:solidFill>
                            <a:srgbClr val="0000FF"/>
                          </a:solidFill>
                          <a:effectLst/>
                          <a:latin typeface="Meiryo UI" panose="020B0604030504040204" pitchFamily="50" charset="-128"/>
                          <a:ea typeface="Meiryo UI" panose="020B0604030504040204" pitchFamily="50" charset="-128"/>
                        </a:rPr>
                        <a:t>。</a:t>
                      </a:r>
                      <a:endParaRPr lang="ja-JP" altLang="en-US" sz="800" b="0" i="0" u="none" strike="noStrike" dirty="0">
                        <a:solidFill>
                          <a:srgbClr val="0000FF"/>
                        </a:solidFill>
                        <a:effectLst/>
                        <a:latin typeface="Meiryo UI" panose="020B0604030504040204" pitchFamily="50" charset="-128"/>
                        <a:ea typeface="Meiryo UI" panose="020B0604030504040204" pitchFamily="50" charset="-128"/>
                      </a:endParaRPr>
                    </a:p>
                  </a:txBody>
                  <a:tcPr marL="5586" marR="5586" marT="558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331009"/>
                  </a:ext>
                </a:extLst>
              </a:tr>
              <a:tr h="1390026">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smtClean="0">
                          <a:effectLst/>
                          <a:latin typeface="Meiryo UI" panose="020B0604030504040204" pitchFamily="50" charset="-128"/>
                          <a:ea typeface="Meiryo UI" panose="020B0604030504040204" pitchFamily="50" charset="-128"/>
                        </a:rPr>
                        <a:t>西日本</a:t>
                      </a:r>
                      <a:r>
                        <a:rPr lang="ja-JP" altLang="en-US" sz="800" u="none" strike="noStrike" dirty="0" smtClean="0">
                          <a:effectLst/>
                          <a:latin typeface="Meiryo UI" panose="020B0604030504040204" pitchFamily="50" charset="-128"/>
                          <a:ea typeface="Meiryo UI" panose="020B0604030504040204" pitchFamily="50" charset="-128"/>
                        </a:rPr>
                        <a:t>」</a:t>
                      </a: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石倉</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仲野</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向川原</a:t>
                      </a:r>
                      <a:br>
                        <a:rPr lang="zh-TW" altLang="en-US" sz="800" u="none" strike="noStrike" dirty="0">
                          <a:effectLst/>
                          <a:latin typeface="Meiryo UI" panose="020B0604030504040204" pitchFamily="50" charset="-128"/>
                          <a:ea typeface="Meiryo UI" panose="020B0604030504040204" pitchFamily="50" charset="-128"/>
                        </a:rPr>
                      </a:br>
                      <a:r>
                        <a:rPr lang="zh-TW" altLang="en-US" sz="800" u="none" strike="noStrike" dirty="0">
                          <a:effectLst/>
                          <a:latin typeface="Meiryo UI" panose="020B0604030504040204" pitchFamily="50" charset="-128"/>
                          <a:ea typeface="Meiryo UI" panose="020B0604030504040204" pitchFamily="50" charset="-128"/>
                        </a:rPr>
                        <a:t>鈴木</a:t>
                      </a:r>
                      <a:endParaRPr lang="zh-TW"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TW" altLang="en-US" sz="800" u="none" strike="noStrike">
                          <a:effectLst/>
                          <a:latin typeface="Meiryo UI" panose="020B0604030504040204" pitchFamily="50" charset="-128"/>
                          <a:ea typeface="Meiryo UI" panose="020B0604030504040204" pitchFamily="50" charset="-128"/>
                        </a:rPr>
                        <a:t>広島</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水島</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境港</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伊予三島</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松山</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今治</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大分</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細島</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志布志</a:t>
                      </a:r>
                      <a:br>
                        <a:rPr lang="zh-TW" altLang="en-US" sz="800" u="none" strike="noStrike">
                          <a:effectLst/>
                          <a:latin typeface="Meiryo UI" panose="020B0604030504040204" pitchFamily="50" charset="-128"/>
                          <a:ea typeface="Meiryo UI" panose="020B0604030504040204" pitchFamily="50" charset="-128"/>
                        </a:rPr>
                      </a:br>
                      <a:r>
                        <a:rPr lang="zh-TW" altLang="en-US" sz="800" u="none" strike="noStrike">
                          <a:effectLst/>
                          <a:latin typeface="Meiryo UI" panose="020B0604030504040204" pitchFamily="50" charset="-128"/>
                          <a:ea typeface="Meiryo UI" panose="020B0604030504040204" pitchFamily="50" charset="-128"/>
                        </a:rPr>
                        <a:t>博多</a:t>
                      </a:r>
                      <a:r>
                        <a:rPr lang="en-US" altLang="zh-TW" sz="800" u="none" strike="noStrike">
                          <a:effectLst/>
                          <a:latin typeface="Meiryo UI" panose="020B0604030504040204" pitchFamily="50" charset="-128"/>
                          <a:ea typeface="Meiryo UI" panose="020B0604030504040204" pitchFamily="50" charset="-128"/>
                        </a:rPr>
                        <a:t>,</a:t>
                      </a:r>
                      <a:r>
                        <a:rPr lang="zh-TW" altLang="en-US" sz="800" u="none" strike="noStrike">
                          <a:effectLst/>
                          <a:latin typeface="Meiryo UI" panose="020B0604030504040204" pitchFamily="50" charset="-128"/>
                          <a:ea typeface="Meiryo UI" panose="020B0604030504040204" pitchFamily="50" charset="-128"/>
                        </a:rPr>
                        <a:t>門司</a:t>
                      </a:r>
                      <a:endParaRPr lang="zh-TW"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800" u="none" strike="noStrike" dirty="0">
                          <a:effectLst/>
                          <a:latin typeface="Meiryo UI" panose="020B0604030504040204" pitchFamily="50" charset="-128"/>
                          <a:ea typeface="Meiryo UI" panose="020B0604030504040204" pitchFamily="50" charset="-128"/>
                        </a:rPr>
                        <a:t>①JE2 JSPM2407W(2/3)</a:t>
                      </a:r>
                      <a:r>
                        <a:rPr lang="ja-JP" altLang="en-US" sz="800" u="none" strike="noStrike" dirty="0">
                          <a:effectLst/>
                          <a:latin typeface="Meiryo UI" panose="020B0604030504040204" pitchFamily="50" charset="-128"/>
                          <a:ea typeface="Meiryo UI" panose="020B0604030504040204" pitchFamily="50" charset="-128"/>
                        </a:rPr>
                        <a:t>松山</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②BJ1 NSCL2404W(1/28)</a:t>
                      </a:r>
                      <a:r>
                        <a:rPr lang="ja-JP" altLang="en-US" sz="800" u="none" strike="noStrike" dirty="0">
                          <a:effectLst/>
                          <a:latin typeface="Meiryo UI" panose="020B0604030504040204" pitchFamily="50" charset="-128"/>
                          <a:ea typeface="Meiryo UI" panose="020B0604030504040204" pitchFamily="50" charset="-128"/>
                        </a:rPr>
                        <a:t>広島</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③JKK JSMP2407W(2/5)</a:t>
                      </a:r>
                      <a:r>
                        <a:rPr lang="ja-JP" altLang="en-US" sz="800" u="none" strike="noStrike" dirty="0">
                          <a:effectLst/>
                          <a:latin typeface="Meiryo UI" panose="020B0604030504040204" pitchFamily="50" charset="-128"/>
                          <a:ea typeface="Meiryo UI" panose="020B0604030504040204" pitchFamily="50" charset="-128"/>
                        </a:rPr>
                        <a:t>志布志</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④BJ1 NSCL2406W(2/12)</a:t>
                      </a:r>
                      <a:r>
                        <a:rPr lang="ja-JP" altLang="en-US" sz="800" u="none" strike="noStrike" dirty="0">
                          <a:effectLst/>
                          <a:latin typeface="Meiryo UI" panose="020B0604030504040204" pitchFamily="50" charset="-128"/>
                          <a:ea typeface="Meiryo UI" panose="020B0604030504040204" pitchFamily="50" charset="-128"/>
                        </a:rPr>
                        <a:t>伊予三島</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⑤BJ1 NSCL2407W(2/18)</a:t>
                      </a:r>
                      <a:r>
                        <a:rPr lang="ja-JP" altLang="en-US" sz="800" u="none" strike="noStrike" dirty="0">
                          <a:effectLst/>
                          <a:latin typeface="Meiryo UI" panose="020B0604030504040204" pitchFamily="50" charset="-128"/>
                          <a:ea typeface="Meiryo UI" panose="020B0604030504040204" pitchFamily="50" charset="-128"/>
                        </a:rPr>
                        <a:t>広島</a:t>
                      </a:r>
                      <a:r>
                        <a:rPr lang="en-US" sz="800" u="none" strike="noStrike" dirty="0">
                          <a:effectLst/>
                          <a:latin typeface="Meiryo UI" panose="020B0604030504040204" pitchFamily="50" charset="-128"/>
                          <a:ea typeface="Meiryo UI" panose="020B0604030504040204" pitchFamily="50" charset="-128"/>
                        </a:rPr>
                        <a:t>SKIP/(2/19)</a:t>
                      </a:r>
                      <a:r>
                        <a:rPr lang="ja-JP" altLang="en-US" sz="800" u="none" strike="noStrike" dirty="0">
                          <a:effectLst/>
                          <a:latin typeface="Meiryo UI" panose="020B0604030504040204" pitchFamily="50" charset="-128"/>
                          <a:ea typeface="Meiryo UI" panose="020B0604030504040204" pitchFamily="50" charset="-128"/>
                        </a:rPr>
                        <a:t>伊予三島</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⑥JKK JSMP2410W(2/19)</a:t>
                      </a:r>
                      <a:r>
                        <a:rPr lang="ja-JP" altLang="en-US" sz="800" u="none" strike="noStrike" dirty="0">
                          <a:effectLst/>
                          <a:latin typeface="Meiryo UI" panose="020B0604030504040204" pitchFamily="50" charset="-128"/>
                          <a:ea typeface="Meiryo UI" panose="020B0604030504040204" pitchFamily="50" charset="-128"/>
                        </a:rPr>
                        <a:t>志布志</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⑦JE2 JSMP2411W(2/22-24)ALL 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solidFill>
                            <a:srgbClr val="0000FF"/>
                          </a:solidFill>
                          <a:effectLst/>
                          <a:latin typeface="Meiryo UI" panose="020B0604030504040204" pitchFamily="50" charset="-128"/>
                          <a:ea typeface="Meiryo UI" panose="020B0604030504040204" pitchFamily="50" charset="-128"/>
                        </a:rPr>
                        <a:t>⑧BKH NSSK2408W(2/26)</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大分</a:t>
                      </a:r>
                      <a:r>
                        <a:rPr lang="en-US" sz="800" u="none" strike="noStrike" dirty="0">
                          <a:solidFill>
                            <a:srgbClr val="0000FF"/>
                          </a:solidFill>
                          <a:effectLst/>
                          <a:latin typeface="Meiryo UI" panose="020B0604030504040204" pitchFamily="50" charset="-128"/>
                          <a:ea typeface="Meiryo UI" panose="020B0604030504040204" pitchFamily="50" charset="-128"/>
                        </a:rPr>
                        <a:t>SKIP</a:t>
                      </a:r>
                      <a:r>
                        <a:rPr lang="en-US" sz="800" u="none" strike="noStrike" dirty="0">
                          <a:effectLst/>
                          <a:latin typeface="Meiryo UI" panose="020B0604030504040204" pitchFamily="50" charset="-128"/>
                          <a:ea typeface="Meiryo UI" panose="020B0604030504040204" pitchFamily="50" charset="-128"/>
                        </a:rPr>
                        <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⑨BJ1 NSCL2408W(2/26)</a:t>
                      </a:r>
                      <a:r>
                        <a:rPr lang="ja-JP" altLang="en-US" sz="800" u="none" strike="noStrike" dirty="0">
                          <a:effectLst/>
                          <a:latin typeface="Meiryo UI" panose="020B0604030504040204" pitchFamily="50" charset="-128"/>
                          <a:ea typeface="Meiryo UI" panose="020B0604030504040204" pitchFamily="50" charset="-128"/>
                        </a:rPr>
                        <a:t>伊予三島</a:t>
                      </a:r>
                      <a:r>
                        <a:rPr lang="en-US" sz="800" u="none" strike="noStrike" dirty="0">
                          <a:effectLst/>
                          <a:latin typeface="Meiryo UI" panose="020B0604030504040204" pitchFamily="50" charset="-128"/>
                          <a:ea typeface="Meiryo UI" panose="020B0604030504040204" pitchFamily="50" charset="-128"/>
                        </a:rPr>
                        <a:t>SKIP</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solidFill>
                            <a:srgbClr val="0000FF"/>
                          </a:solidFill>
                          <a:effectLst/>
                          <a:latin typeface="Meiryo UI" panose="020B0604030504040204" pitchFamily="50" charset="-128"/>
                          <a:ea typeface="Meiryo UI" panose="020B0604030504040204" pitchFamily="50" charset="-128"/>
                        </a:rPr>
                        <a:t>⑩BKH NSSK2409W(3/4)</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大分</a:t>
                      </a:r>
                      <a:r>
                        <a:rPr lang="en-US" sz="800" u="none" strike="noStrike" dirty="0">
                          <a:solidFill>
                            <a:srgbClr val="0000FF"/>
                          </a:solidFill>
                          <a:effectLst/>
                          <a:latin typeface="Meiryo UI" panose="020B0604030504040204" pitchFamily="50" charset="-128"/>
                          <a:ea typeface="Meiryo UI" panose="020B0604030504040204" pitchFamily="50" charset="-128"/>
                        </a:rPr>
                        <a:t>SKIP</a:t>
                      </a:r>
                      <a:br>
                        <a:rPr lang="en-US" sz="800" u="none" strike="noStrike" dirty="0">
                          <a:solidFill>
                            <a:srgbClr val="0000FF"/>
                          </a:solidFill>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⑪BJ1 NSCL2409W(3/7)</a:t>
                      </a:r>
                      <a:r>
                        <a:rPr lang="ja-JP" altLang="en-US" sz="800" u="none" strike="noStrike" dirty="0">
                          <a:effectLst/>
                          <a:latin typeface="Meiryo UI" panose="020B0604030504040204" pitchFamily="50" charset="-128"/>
                          <a:ea typeface="Meiryo UI" panose="020B0604030504040204" pitchFamily="50" charset="-128"/>
                        </a:rPr>
                        <a:t>博多</a:t>
                      </a:r>
                      <a:r>
                        <a:rPr lang="en-US" sz="800" u="none" strike="noStrike" dirty="0">
                          <a:effectLst/>
                          <a:latin typeface="Meiryo UI" panose="020B0604030504040204" pitchFamily="50" charset="-128"/>
                          <a:ea typeface="Meiryo UI" panose="020B0604030504040204" pitchFamily="50" charset="-128"/>
                        </a:rPr>
                        <a:t>SKIP/(3/7)"</a:t>
                      </a:r>
                      <a:r>
                        <a:rPr lang="ja-JP" altLang="en-US" sz="800" u="none" strike="noStrike" dirty="0">
                          <a:effectLst/>
                          <a:latin typeface="Meiryo UI" panose="020B0604030504040204" pitchFamily="50" charset="-128"/>
                          <a:ea typeface="Meiryo UI" panose="020B0604030504040204" pitchFamily="50" charset="-128"/>
                        </a:rPr>
                        <a:t>大分臨時</a:t>
                      </a:r>
                      <a:r>
                        <a:rPr lang="ja-JP" altLang="en-US" sz="800" u="none" strike="noStrike" dirty="0" smtClean="0">
                          <a:effectLst/>
                          <a:latin typeface="Meiryo UI" panose="020B0604030504040204" pitchFamily="50" charset="-128"/>
                          <a:ea typeface="Meiryo UI" panose="020B0604030504040204" pitchFamily="50" charset="-128"/>
                        </a:rPr>
                        <a:t>寄港</a:t>
                      </a:r>
                      <a:r>
                        <a:rPr lang="en-US" altLang="ja-JP" sz="800" u="none" strike="noStrike" dirty="0" smtClean="0">
                          <a:effectLst/>
                          <a:latin typeface="Meiryo UI" panose="020B0604030504040204" pitchFamily="50" charset="-128"/>
                          <a:ea typeface="Meiryo UI" panose="020B0604030504040204" pitchFamily="50" charset="-128"/>
                        </a:rPr>
                        <a:t>“</a:t>
                      </a:r>
                    </a:p>
                    <a:p>
                      <a:pPr algn="l"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800" u="none" strike="noStrike" dirty="0">
                          <a:effectLst/>
                          <a:latin typeface="Meiryo UI" panose="020B0604030504040204" pitchFamily="50" charset="-128"/>
                          <a:ea typeface="Meiryo UI" panose="020B0604030504040204" pitchFamily="50" charset="-128"/>
                        </a:rPr>
                        <a:t>①BJ1:NSCL2405W(2/6)</a:t>
                      </a:r>
                      <a:r>
                        <a:rPr lang="ja-JP" altLang="en-US" sz="800" u="none" strike="noStrike" dirty="0">
                          <a:effectLst/>
                          <a:latin typeface="Meiryo UI" panose="020B0604030504040204" pitchFamily="50" charset="-128"/>
                          <a:ea typeface="Meiryo UI" panose="020B0604030504040204" pitchFamily="50" charset="-128"/>
                        </a:rPr>
                        <a:t>でカバー</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②</a:t>
                      </a:r>
                      <a:r>
                        <a:rPr lang="en-US" sz="800" u="none" strike="noStrike" dirty="0">
                          <a:effectLst/>
                          <a:latin typeface="Meiryo UI" panose="020B0604030504040204" pitchFamily="50" charset="-128"/>
                          <a:ea typeface="Meiryo UI" panose="020B0604030504040204" pitchFamily="50" charset="-128"/>
                        </a:rPr>
                        <a:t>JE2:JSMP2407(2/1)+BJ1:NSCL2405W(2/4)</a:t>
                      </a:r>
                      <a:r>
                        <a:rPr lang="ja-JP" altLang="en-US" sz="800" u="none" strike="noStrike" dirty="0">
                          <a:effectLst/>
                          <a:latin typeface="Meiryo UI" panose="020B0604030504040204" pitchFamily="50" charset="-128"/>
                          <a:ea typeface="Meiryo UI" panose="020B0604030504040204" pitchFamily="50" charset="-128"/>
                        </a:rPr>
                        <a:t>でカバー</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③</a:t>
                      </a:r>
                      <a:r>
                        <a:rPr lang="en-US" sz="800" u="none" strike="noStrike" dirty="0">
                          <a:effectLst/>
                          <a:latin typeface="Meiryo UI" panose="020B0604030504040204" pitchFamily="50" charset="-128"/>
                          <a:ea typeface="Meiryo UI" panose="020B0604030504040204" pitchFamily="50" charset="-128"/>
                        </a:rPr>
                        <a:t>JKK:JSPM2409W(2/12)</a:t>
                      </a:r>
                      <a:r>
                        <a:rPr lang="ja-JP" altLang="en-US" sz="800" u="none" strike="noStrike" dirty="0">
                          <a:effectLst/>
                          <a:latin typeface="Meiryo UI" panose="020B0604030504040204" pitchFamily="50" charset="-128"/>
                          <a:ea typeface="Meiryo UI" panose="020B0604030504040204" pitchFamily="50" charset="-128"/>
                        </a:rPr>
                        <a:t>でカバー</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④</a:t>
                      </a:r>
                      <a:r>
                        <a:rPr lang="en-US" sz="800" u="none" strike="noStrike" dirty="0">
                          <a:effectLst/>
                          <a:latin typeface="Meiryo UI" panose="020B0604030504040204" pitchFamily="50" charset="-128"/>
                          <a:ea typeface="Meiryo UI" panose="020B0604030504040204" pitchFamily="50" charset="-128"/>
                        </a:rPr>
                        <a:t>BJ1:</a:t>
                      </a:r>
                      <a:r>
                        <a:rPr lang="ja-JP" altLang="en-US" sz="800" u="none" strike="noStrike" dirty="0">
                          <a:effectLst/>
                          <a:latin typeface="Meiryo UI" panose="020B0604030504040204" pitchFamily="50" charset="-128"/>
                          <a:ea typeface="Meiryo UI" panose="020B0604030504040204" pitchFamily="50" charset="-128"/>
                        </a:rPr>
                        <a:t>伊予三島</a:t>
                      </a:r>
                      <a:r>
                        <a:rPr lang="en-US" altLang="ja-JP" sz="800" u="none" strike="noStrike" dirty="0">
                          <a:effectLst/>
                          <a:latin typeface="Meiryo UI" panose="020B0604030504040204" pitchFamily="50" charset="-128"/>
                          <a:ea typeface="Meiryo UI" panose="020B0604030504040204" pitchFamily="50" charset="-128"/>
                        </a:rPr>
                        <a:t>(2/14)</a:t>
                      </a:r>
                      <a:r>
                        <a:rPr lang="ja-JP" altLang="en-US" sz="800" u="none" strike="noStrike" dirty="0">
                          <a:effectLst/>
                          <a:latin typeface="Meiryo UI" panose="020B0604030504040204" pitchFamily="50" charset="-128"/>
                          <a:ea typeface="Meiryo UI" panose="020B0604030504040204" pitchFamily="50" charset="-128"/>
                        </a:rPr>
                        <a:t>と</a:t>
                      </a:r>
                      <a:r>
                        <a:rPr lang="en-US" altLang="ja-JP" sz="800" u="none" strike="noStrike" dirty="0">
                          <a:effectLst/>
                          <a:latin typeface="Meiryo UI" panose="020B0604030504040204" pitchFamily="50" charset="-128"/>
                          <a:ea typeface="Meiryo UI" panose="020B0604030504040204" pitchFamily="50" charset="-128"/>
                        </a:rPr>
                        <a:t>1</a:t>
                      </a:r>
                      <a:r>
                        <a:rPr lang="en-US" sz="800" u="none" strike="noStrike" dirty="0">
                          <a:effectLst/>
                          <a:latin typeface="Meiryo UI" panose="020B0604030504040204" pitchFamily="50" charset="-128"/>
                          <a:ea typeface="Meiryo UI" panose="020B0604030504040204" pitchFamily="50" charset="-128"/>
                        </a:rPr>
                        <a:t>CALLING</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⑤JE2:</a:t>
                      </a:r>
                      <a:r>
                        <a:rPr lang="ja-JP" altLang="en-US" sz="800" u="none" strike="noStrike" dirty="0">
                          <a:effectLst/>
                          <a:latin typeface="Meiryo UI" panose="020B0604030504040204" pitchFamily="50" charset="-128"/>
                          <a:ea typeface="Meiryo UI" panose="020B0604030504040204" pitchFamily="50" charset="-128"/>
                        </a:rPr>
                        <a:t>広島</a:t>
                      </a:r>
                      <a:r>
                        <a:rPr lang="en-US" sz="800" u="none" strike="noStrike" dirty="0">
                          <a:effectLst/>
                          <a:latin typeface="Meiryo UI" panose="020B0604030504040204" pitchFamily="50" charset="-128"/>
                          <a:ea typeface="Meiryo UI" panose="020B0604030504040204" pitchFamily="50" charset="-128"/>
                        </a:rPr>
                        <a:t>JSMP2411W(2/22)</a:t>
                      </a:r>
                      <a:r>
                        <a:rPr lang="ja-JP" altLang="en-US" sz="800" u="none" strike="noStrike" dirty="0">
                          <a:effectLst/>
                          <a:latin typeface="Meiryo UI" panose="020B0604030504040204" pitchFamily="50" charset="-128"/>
                          <a:ea typeface="Meiryo UI" panose="020B0604030504040204" pitchFamily="50" charset="-128"/>
                        </a:rPr>
                        <a:t>でカバー</a:t>
                      </a:r>
                      <a:r>
                        <a:rPr lang="en-US" altLang="ja-JP" sz="800" u="none" strike="noStrike" dirty="0">
                          <a:effectLst/>
                          <a:latin typeface="Meiryo UI" panose="020B0604030504040204" pitchFamily="50" charset="-128"/>
                          <a:ea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rPr>
                        <a:t>伊予三島</a:t>
                      </a:r>
                      <a:r>
                        <a:rPr lang="en-US" altLang="ja-JP" sz="800" u="none" strike="noStrike" dirty="0">
                          <a:effectLst/>
                          <a:latin typeface="Meiryo UI" panose="020B0604030504040204" pitchFamily="50" charset="-128"/>
                          <a:ea typeface="Meiryo UI" panose="020B0604030504040204" pitchFamily="50" charset="-128"/>
                        </a:rPr>
                        <a:t>(2/21)</a:t>
                      </a:r>
                      <a:r>
                        <a:rPr lang="ja-JP" altLang="en-US" sz="800" u="none" strike="noStrike" dirty="0">
                          <a:effectLst/>
                          <a:latin typeface="Meiryo UI" panose="020B0604030504040204" pitchFamily="50" charset="-128"/>
                          <a:ea typeface="Meiryo UI" panose="020B0604030504040204" pitchFamily="50" charset="-128"/>
                        </a:rPr>
                        <a:t>と</a:t>
                      </a:r>
                      <a:r>
                        <a:rPr lang="en-US" altLang="ja-JP" sz="800" u="none" strike="noStrike" dirty="0">
                          <a:effectLst/>
                          <a:latin typeface="Meiryo UI" panose="020B0604030504040204" pitchFamily="50" charset="-128"/>
                          <a:ea typeface="Meiryo UI" panose="020B0604030504040204" pitchFamily="50" charset="-128"/>
                        </a:rPr>
                        <a:t>1</a:t>
                      </a:r>
                      <a:r>
                        <a:rPr lang="en-US" sz="800" u="none" strike="noStrike" dirty="0">
                          <a:effectLst/>
                          <a:latin typeface="Meiryo UI" panose="020B0604030504040204" pitchFamily="50" charset="-128"/>
                          <a:ea typeface="Meiryo UI" panose="020B0604030504040204" pitchFamily="50" charset="-128"/>
                        </a:rPr>
                        <a:t>CALLING</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effectLst/>
                          <a:latin typeface="Meiryo UI" panose="020B0604030504040204" pitchFamily="50" charset="-128"/>
                          <a:ea typeface="Meiryo UI" panose="020B0604030504040204" pitchFamily="50" charset="-128"/>
                        </a:rPr>
                        <a:t>⑥JKK:JSPM2412W(2/26)</a:t>
                      </a:r>
                      <a:r>
                        <a:rPr lang="ja-JP" altLang="en-US" sz="800" u="none" strike="noStrike" dirty="0">
                          <a:effectLst/>
                          <a:latin typeface="Meiryo UI" panose="020B0604030504040204" pitchFamily="50" charset="-128"/>
                          <a:ea typeface="Meiryo UI" panose="020B0604030504040204" pitchFamily="50" charset="-128"/>
                        </a:rPr>
                        <a:t>でカバー</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⑦</a:t>
                      </a:r>
                      <a:r>
                        <a:rPr lang="en-US" sz="800" u="none" strike="noStrike" dirty="0">
                          <a:effectLst/>
                          <a:latin typeface="Meiryo UI" panose="020B0604030504040204" pitchFamily="50" charset="-128"/>
                          <a:ea typeface="Meiryo UI" panose="020B0604030504040204" pitchFamily="50" charset="-128"/>
                        </a:rPr>
                        <a:t>BJ1:NSCL2408W(2/25-27)</a:t>
                      </a:r>
                      <a:r>
                        <a:rPr lang="ja-JP" altLang="en-US" sz="800" u="none" strike="noStrike" dirty="0">
                          <a:effectLst/>
                          <a:latin typeface="Meiryo UI" panose="020B0604030504040204" pitchFamily="50" charset="-128"/>
                          <a:ea typeface="Meiryo UI" panose="020B0604030504040204" pitchFamily="50" charset="-128"/>
                        </a:rPr>
                        <a:t>でカバー</a:t>
                      </a:r>
                      <a:br>
                        <a:rPr lang="ja-JP" altLang="en-US" sz="800" u="none" strike="noStrike" dirty="0">
                          <a:effectLst/>
                          <a:latin typeface="Meiryo UI" panose="020B0604030504040204" pitchFamily="50" charset="-128"/>
                          <a:ea typeface="Meiryo UI" panose="020B0604030504040204" pitchFamily="50" charset="-128"/>
                        </a:rPr>
                      </a:br>
                      <a:r>
                        <a:rPr lang="ja-JP" altLang="en-US" sz="800" u="none" strike="noStrike" dirty="0">
                          <a:solidFill>
                            <a:srgbClr val="0000FF"/>
                          </a:solidFill>
                          <a:effectLst/>
                          <a:latin typeface="Meiryo UI" panose="020B0604030504040204" pitchFamily="50" charset="-128"/>
                          <a:ea typeface="Meiryo UI" panose="020B0604030504040204" pitchFamily="50" charset="-128"/>
                        </a:rPr>
                        <a:t>⑧</a:t>
                      </a:r>
                      <a:r>
                        <a:rPr lang="en-US" sz="800" u="none" strike="noStrike" dirty="0">
                          <a:solidFill>
                            <a:srgbClr val="0000FF"/>
                          </a:solidFill>
                          <a:effectLst/>
                          <a:latin typeface="Meiryo UI" panose="020B0604030504040204" pitchFamily="50" charset="-128"/>
                          <a:ea typeface="Meiryo UI" panose="020B0604030504040204" pitchFamily="50" charset="-128"/>
                        </a:rPr>
                        <a:t>BKH:NSSK2409W(3/4)＋JH1:JSLY2408(2/28)</a:t>
                      </a:r>
                      <a:r>
                        <a:rPr lang="ja-JP" altLang="en-US" sz="800" u="none" strike="noStrike" dirty="0">
                          <a:solidFill>
                            <a:srgbClr val="0000FF"/>
                          </a:solidFill>
                          <a:effectLst/>
                          <a:latin typeface="Meiryo UI" panose="020B0604030504040204" pitchFamily="50" charset="-128"/>
                          <a:ea typeface="Meiryo UI" panose="020B0604030504040204" pitchFamily="50" charset="-128"/>
                        </a:rPr>
                        <a:t>でカバー</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⑨</a:t>
                      </a:r>
                      <a:r>
                        <a:rPr lang="en-US" sz="800" u="none" strike="noStrike" dirty="0">
                          <a:effectLst/>
                          <a:latin typeface="Meiryo UI" panose="020B0604030504040204" pitchFamily="50" charset="-128"/>
                          <a:ea typeface="Meiryo UI" panose="020B0604030504040204" pitchFamily="50" charset="-128"/>
                        </a:rPr>
                        <a:t>BJ1:</a:t>
                      </a:r>
                      <a:r>
                        <a:rPr lang="ja-JP" altLang="en-US" sz="800" u="none" strike="noStrike" dirty="0">
                          <a:effectLst/>
                          <a:latin typeface="Meiryo UI" panose="020B0604030504040204" pitchFamily="50" charset="-128"/>
                          <a:ea typeface="Meiryo UI" panose="020B0604030504040204" pitchFamily="50" charset="-128"/>
                        </a:rPr>
                        <a:t>伊予三島</a:t>
                      </a:r>
                      <a:r>
                        <a:rPr lang="en-US" altLang="ja-JP" sz="800" u="none" strike="noStrike" dirty="0">
                          <a:effectLst/>
                          <a:latin typeface="Meiryo UI" panose="020B0604030504040204" pitchFamily="50" charset="-128"/>
                          <a:ea typeface="Meiryo UI" panose="020B0604030504040204" pitchFamily="50" charset="-128"/>
                        </a:rPr>
                        <a:t>(2/28)</a:t>
                      </a:r>
                      <a:r>
                        <a:rPr lang="ja-JP" altLang="en-US" sz="800" u="none" strike="noStrike" dirty="0">
                          <a:effectLst/>
                          <a:latin typeface="Meiryo UI" panose="020B0604030504040204" pitchFamily="50" charset="-128"/>
                          <a:ea typeface="Meiryo UI" panose="020B0604030504040204" pitchFamily="50" charset="-128"/>
                        </a:rPr>
                        <a:t>と</a:t>
                      </a:r>
                      <a:r>
                        <a:rPr lang="en-US" altLang="ja-JP" sz="800" u="none" strike="noStrike" dirty="0">
                          <a:effectLst/>
                          <a:latin typeface="Meiryo UI" panose="020B0604030504040204" pitchFamily="50" charset="-128"/>
                          <a:ea typeface="Meiryo UI" panose="020B0604030504040204" pitchFamily="50" charset="-128"/>
                        </a:rPr>
                        <a:t>1</a:t>
                      </a:r>
                      <a:r>
                        <a:rPr lang="en-US" sz="800" u="none" strike="noStrike" dirty="0">
                          <a:effectLst/>
                          <a:latin typeface="Meiryo UI" panose="020B0604030504040204" pitchFamily="50" charset="-128"/>
                          <a:ea typeface="Meiryo UI" panose="020B0604030504040204" pitchFamily="50" charset="-128"/>
                        </a:rPr>
                        <a:t>CALLLING</a:t>
                      </a:r>
                      <a:br>
                        <a:rPr lang="en-US" sz="800" u="none" strike="noStrike" dirty="0">
                          <a:effectLst/>
                          <a:latin typeface="Meiryo UI" panose="020B0604030504040204" pitchFamily="50" charset="-128"/>
                          <a:ea typeface="Meiryo UI" panose="020B0604030504040204" pitchFamily="50" charset="-128"/>
                        </a:rPr>
                      </a:br>
                      <a:r>
                        <a:rPr lang="en-US" sz="800" u="none" strike="noStrike" dirty="0">
                          <a:solidFill>
                            <a:srgbClr val="0000FF"/>
                          </a:solidFill>
                          <a:effectLst/>
                          <a:latin typeface="Meiryo UI" panose="020B0604030504040204" pitchFamily="50" charset="-128"/>
                          <a:ea typeface="Meiryo UI" panose="020B0604030504040204" pitchFamily="50" charset="-128"/>
                        </a:rPr>
                        <a:t>⑩BJ1:NSCL2409W(3/7)</a:t>
                      </a:r>
                      <a:r>
                        <a:rPr lang="ja-JP" altLang="en-US" sz="800" u="none" strike="noStrike" dirty="0">
                          <a:solidFill>
                            <a:srgbClr val="0000FF"/>
                          </a:solidFill>
                          <a:effectLst/>
                          <a:latin typeface="Meiryo UI" panose="020B0604030504040204" pitchFamily="50" charset="-128"/>
                          <a:ea typeface="Meiryo UI" panose="020B0604030504040204" pitchFamily="50" charset="-128"/>
                        </a:rPr>
                        <a:t>大分臨時寄港でカバー</a:t>
                      </a:r>
                      <a:br>
                        <a:rPr lang="ja-JP" altLang="en-US" sz="800" u="none" strike="noStrike" dirty="0">
                          <a:solidFill>
                            <a:srgbClr val="0000FF"/>
                          </a:solidFill>
                          <a:effectLst/>
                          <a:latin typeface="Meiryo UI" panose="020B0604030504040204" pitchFamily="50" charset="-128"/>
                          <a:ea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rPr>
                        <a:t>⑪</a:t>
                      </a:r>
                      <a:r>
                        <a:rPr lang="en-US" sz="800" u="none" strike="noStrike" dirty="0">
                          <a:effectLst/>
                          <a:latin typeface="Meiryo UI" panose="020B0604030504040204" pitchFamily="50" charset="-128"/>
                          <a:ea typeface="Meiryo UI" panose="020B0604030504040204" pitchFamily="50" charset="-128"/>
                        </a:rPr>
                        <a:t>BKS:JDJD0475N(3/9)+BJ1:NSCL2410W(3/14)</a:t>
                      </a:r>
                      <a:r>
                        <a:rPr lang="ja-JP" altLang="en-US" sz="800" u="none" strike="noStrike" dirty="0">
                          <a:effectLst/>
                          <a:latin typeface="Meiryo UI" panose="020B0604030504040204" pitchFamily="50" charset="-128"/>
                          <a:ea typeface="Meiryo UI" panose="020B0604030504040204" pitchFamily="50" charset="-128"/>
                        </a:rPr>
                        <a:t>でカバー </a:t>
                      </a:r>
                      <a:endParaRPr lang="en-US" altLang="ja-JP" sz="800" u="none" strike="noStrike" dirty="0" smtClean="0">
                        <a:effectLst/>
                        <a:latin typeface="Meiryo UI" panose="020B0604030504040204" pitchFamily="50" charset="-128"/>
                        <a:ea typeface="Meiryo UI" panose="020B0604030504040204" pitchFamily="50" charset="-128"/>
                      </a:endParaRPr>
                    </a:p>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5586" marR="5586" marT="55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310947"/>
                  </a:ext>
                </a:extLst>
              </a:tr>
            </a:tbl>
          </a:graphicData>
        </a:graphic>
      </p:graphicFrame>
      <p:sp>
        <p:nvSpPr>
          <p:cNvPr id="8" name="角丸四角形 7"/>
          <p:cNvSpPr/>
          <p:nvPr/>
        </p:nvSpPr>
        <p:spPr>
          <a:xfrm>
            <a:off x="342637" y="781571"/>
            <a:ext cx="9227869" cy="619924"/>
          </a:xfrm>
          <a:prstGeom prst="roundRect">
            <a:avLst>
              <a:gd name="adj" fmla="val 50000"/>
            </a:avLst>
          </a:prstGeom>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lIns="1080000" rtlCol="0" anchor="ctr"/>
          <a:lstStyle/>
          <a:p>
            <a:r>
              <a:rPr lang="ja-JP" altLang="en-US" sz="1000" dirty="0">
                <a:solidFill>
                  <a:srgbClr val="000000"/>
                </a:solidFill>
                <a:latin typeface="Meiryo UI" panose="020B0604030504040204" pitchFamily="50" charset="-128"/>
                <a:ea typeface="Meiryo UI" panose="020B0604030504040204" pitchFamily="50" charset="-128"/>
              </a:rPr>
              <a:t>✔ </a:t>
            </a:r>
            <a:r>
              <a:rPr lang="en-US" altLang="ja-JP" sz="1000" dirty="0">
                <a:solidFill>
                  <a:srgbClr val="000000"/>
                </a:solidFill>
                <a:latin typeface="Meiryo UI" panose="020B0604030504040204" pitchFamily="50" charset="-128"/>
                <a:ea typeface="Meiryo UI" panose="020B0604030504040204" pitchFamily="50" charset="-128"/>
              </a:rPr>
              <a:t>NCK : </a:t>
            </a:r>
            <a:r>
              <a:rPr lang="ja-JP" altLang="en-US" sz="1000" dirty="0">
                <a:solidFill>
                  <a:srgbClr val="000000"/>
                </a:solidFill>
                <a:latin typeface="Meiryo UI" panose="020B0604030504040204" pitchFamily="50" charset="-128"/>
                <a:ea typeface="Meiryo UI" panose="020B0604030504040204" pitchFamily="50" charset="-128"/>
              </a:rPr>
              <a:t>大幅遅延により本船</a:t>
            </a:r>
            <a:r>
              <a:rPr lang="ja-JP" altLang="en-US" sz="1000" dirty="0" smtClean="0">
                <a:solidFill>
                  <a:srgbClr val="000000"/>
                </a:solidFill>
                <a:latin typeface="Meiryo UI" panose="020B0604030504040204" pitchFamily="50" charset="-128"/>
                <a:ea typeface="Meiryo UI" panose="020B0604030504040204" pitchFamily="50" charset="-128"/>
              </a:rPr>
              <a:t>コンバイン、約</a:t>
            </a:r>
            <a:r>
              <a:rPr lang="en-US" altLang="ja-JP" sz="1000" dirty="0" smtClean="0">
                <a:solidFill>
                  <a:srgbClr val="000000"/>
                </a:solidFill>
                <a:latin typeface="Meiryo UI" panose="020B0604030504040204" pitchFamily="50" charset="-128"/>
                <a:ea typeface="Meiryo UI" panose="020B0604030504040204" pitchFamily="50" charset="-128"/>
              </a:rPr>
              <a:t>470TEU ROLL-OVER</a:t>
            </a:r>
            <a:r>
              <a:rPr lang="ja-JP" altLang="en-US" sz="1000" dirty="0" smtClean="0">
                <a:solidFill>
                  <a:srgbClr val="000000"/>
                </a:solidFill>
                <a:latin typeface="Meiryo UI" panose="020B0604030504040204" pitchFamily="50" charset="-128"/>
                <a:ea typeface="Meiryo UI" panose="020B0604030504040204" pitchFamily="50" charset="-128"/>
              </a:rPr>
              <a:t>発生</a:t>
            </a:r>
            <a:r>
              <a:rPr lang="ja-JP" altLang="en-US" sz="1000" dirty="0">
                <a:solidFill>
                  <a:srgbClr val="000000"/>
                </a:solidFill>
                <a:latin typeface="Meiryo UI" panose="020B0604030504040204" pitchFamily="50" charset="-128"/>
                <a:ea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rPr>
              <a:t>BKH</a:t>
            </a:r>
            <a:r>
              <a:rPr lang="ja-JP" altLang="en-US" sz="1000" dirty="0">
                <a:solidFill>
                  <a:srgbClr val="000000"/>
                </a:solidFill>
                <a:latin typeface="Meiryo UI" panose="020B0604030504040204" pitchFamily="50" charset="-128"/>
                <a:ea typeface="Meiryo UI" panose="020B0604030504040204" pitchFamily="50" charset="-128"/>
              </a:rPr>
              <a:t>で</a:t>
            </a:r>
            <a:r>
              <a:rPr lang="en-US" altLang="ja-JP" sz="1000" dirty="0">
                <a:solidFill>
                  <a:srgbClr val="000000"/>
                </a:solidFill>
                <a:latin typeface="Meiryo UI" panose="020B0604030504040204" pitchFamily="50" charset="-128"/>
                <a:ea typeface="Meiryo UI" panose="020B0604030504040204" pitchFamily="50" charset="-128"/>
              </a:rPr>
              <a:t>DY</a:t>
            </a:r>
            <a:r>
              <a:rPr lang="ja-JP" altLang="en-US" sz="1000" dirty="0">
                <a:solidFill>
                  <a:srgbClr val="000000"/>
                </a:solidFill>
                <a:latin typeface="Meiryo UI" panose="020B0604030504040204" pitchFamily="50" charset="-128"/>
                <a:ea typeface="Meiryo UI" panose="020B0604030504040204" pitchFamily="50" charset="-128"/>
              </a:rPr>
              <a:t>スペースを臨時確保する</a:t>
            </a:r>
            <a:r>
              <a:rPr lang="ja-JP" altLang="en-US" sz="1000" dirty="0" smtClean="0">
                <a:solidFill>
                  <a:srgbClr val="000000"/>
                </a:solidFill>
                <a:latin typeface="Meiryo UI" panose="020B0604030504040204" pitchFamily="50" charset="-128"/>
                <a:ea typeface="Meiryo UI" panose="020B0604030504040204" pitchFamily="50" charset="-128"/>
              </a:rPr>
              <a:t>などして全量調整。 </a:t>
            </a:r>
            <a:r>
              <a:rPr lang="en-US" altLang="ja-JP" sz="1000" dirty="0" smtClean="0">
                <a:solidFill>
                  <a:srgbClr val="000000"/>
                </a:solidFill>
                <a:latin typeface="Meiryo UI" panose="020B0604030504040204" pitchFamily="50" charset="-128"/>
                <a:ea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rPr>
              <a:t>LOST</a:t>
            </a:r>
            <a:r>
              <a:rPr lang="ja-JP" altLang="en-US" sz="1000" dirty="0">
                <a:solidFill>
                  <a:srgbClr val="000000"/>
                </a:solidFill>
                <a:latin typeface="Meiryo UI" panose="020B0604030504040204" pitchFamily="50" charset="-128"/>
                <a:ea typeface="Meiryo UI" panose="020B0604030504040204" pitchFamily="50" charset="-128"/>
              </a:rPr>
              <a:t>無し</a:t>
            </a:r>
            <a:r>
              <a:rPr lang="en-US" altLang="ja-JP" sz="1000" dirty="0">
                <a:solidFill>
                  <a:srgbClr val="000000"/>
                </a:solidFill>
                <a:latin typeface="Meiryo UI" panose="020B0604030504040204" pitchFamily="50" charset="-128"/>
                <a:ea typeface="Meiryo UI" panose="020B0604030504040204" pitchFamily="50" charset="-128"/>
              </a:rPr>
              <a:t>)</a:t>
            </a:r>
          </a:p>
          <a:p>
            <a:r>
              <a:rPr lang="en-US" altLang="ja-JP" sz="1000" dirty="0">
                <a:solidFill>
                  <a:srgbClr val="000000"/>
                </a:solidFill>
                <a:latin typeface="Meiryo UI" panose="020B0604030504040204" pitchFamily="50" charset="-128"/>
                <a:ea typeface="Meiryo UI" panose="020B0604030504040204" pitchFamily="50" charset="-128"/>
              </a:rPr>
              <a:t>✔ CJ2 : </a:t>
            </a:r>
            <a:r>
              <a:rPr lang="ja-JP" altLang="en-US" sz="1000" dirty="0">
                <a:solidFill>
                  <a:srgbClr val="000000"/>
                </a:solidFill>
                <a:latin typeface="Meiryo UI" panose="020B0604030504040204" pitchFamily="50" charset="-128"/>
                <a:ea typeface="Meiryo UI" panose="020B0604030504040204" pitchFamily="50" charset="-128"/>
              </a:rPr>
              <a:t>大幅遅延に</a:t>
            </a:r>
            <a:r>
              <a:rPr lang="ja-JP" altLang="en-US" sz="1000" dirty="0" smtClean="0">
                <a:solidFill>
                  <a:srgbClr val="000000"/>
                </a:solidFill>
                <a:latin typeface="Meiryo UI" panose="020B0604030504040204" pitchFamily="50" charset="-128"/>
                <a:ea typeface="Meiryo UI" panose="020B0604030504040204" pitchFamily="50" charset="-128"/>
              </a:rPr>
              <a:t>より本船コンバイン、</a:t>
            </a:r>
            <a:r>
              <a:rPr lang="en-US" altLang="ja-JP" sz="1000" dirty="0" smtClean="0">
                <a:solidFill>
                  <a:srgbClr val="000000"/>
                </a:solidFill>
                <a:latin typeface="Meiryo UI" panose="020B0604030504040204" pitchFamily="50" charset="-128"/>
                <a:ea typeface="Meiryo UI" panose="020B0604030504040204" pitchFamily="50" charset="-128"/>
              </a:rPr>
              <a:t>65TEU</a:t>
            </a:r>
            <a:r>
              <a:rPr lang="ja-JP" altLang="en-US" sz="1000" dirty="0">
                <a:solidFill>
                  <a:srgbClr val="000000"/>
                </a:solidFill>
                <a:latin typeface="Meiryo UI" panose="020B0604030504040204" pitchFamily="50" charset="-128"/>
                <a:ea typeface="Meiryo UI" panose="020B0604030504040204" pitchFamily="50" charset="-128"/>
              </a:rPr>
              <a:t> </a:t>
            </a:r>
            <a:r>
              <a:rPr lang="en-US" altLang="ja-JP" sz="1000" dirty="0" smtClean="0">
                <a:solidFill>
                  <a:srgbClr val="000000"/>
                </a:solidFill>
                <a:latin typeface="Meiryo UI" panose="020B0604030504040204" pitchFamily="50" charset="-128"/>
                <a:ea typeface="Meiryo UI" panose="020B0604030504040204" pitchFamily="50" charset="-128"/>
              </a:rPr>
              <a:t>ROLL-OVER</a:t>
            </a:r>
            <a:r>
              <a:rPr lang="ja-JP" altLang="en-US" sz="1000" dirty="0" smtClean="0">
                <a:solidFill>
                  <a:srgbClr val="000000"/>
                </a:solidFill>
                <a:latin typeface="Meiryo UI" panose="020B0604030504040204" pitchFamily="50" charset="-128"/>
                <a:ea typeface="Meiryo UI" panose="020B0604030504040204" pitchFamily="50" charset="-128"/>
              </a:rPr>
              <a:t>発生。追加</a:t>
            </a:r>
            <a:r>
              <a:rPr lang="ja-JP" altLang="en-US" sz="1000" dirty="0">
                <a:solidFill>
                  <a:srgbClr val="000000"/>
                </a:solidFill>
                <a:latin typeface="Meiryo UI" panose="020B0604030504040204" pitchFamily="50" charset="-128"/>
                <a:ea typeface="Meiryo UI" panose="020B0604030504040204" pitchFamily="50" charset="-128"/>
              </a:rPr>
              <a:t>スペース</a:t>
            </a:r>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要請中</a:t>
            </a:r>
            <a:r>
              <a:rPr lang="en-US" altLang="ja-JP" sz="10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と次船へのスライドで調整。</a:t>
            </a:r>
            <a:endParaRPr lang="ja-JP" altLang="en-US" sz="1000" dirty="0">
              <a:solidFill>
                <a:srgbClr val="000000"/>
              </a:solidFill>
              <a:latin typeface="Meiryo UI" panose="020B0604030504040204" pitchFamily="50" charset="-128"/>
              <a:ea typeface="Meiryo UI" panose="020B0604030504040204" pitchFamily="50" charset="-128"/>
            </a:endParaRPr>
          </a:p>
          <a:p>
            <a:r>
              <a:rPr lang="ja-JP" altLang="en-US" sz="1000" dirty="0">
                <a:solidFill>
                  <a:srgbClr val="000000"/>
                </a:solidFill>
                <a:latin typeface="Meiryo UI" panose="020B0604030504040204" pitchFamily="50" charset="-128"/>
                <a:ea typeface="Meiryo UI" panose="020B0604030504040204" pitchFamily="50" charset="-128"/>
              </a:rPr>
              <a:t>✔ </a:t>
            </a:r>
            <a:r>
              <a:rPr lang="en-US" altLang="ja-JP" sz="1000" dirty="0">
                <a:solidFill>
                  <a:srgbClr val="000000"/>
                </a:solidFill>
                <a:latin typeface="Meiryo UI" panose="020B0604030504040204" pitchFamily="50" charset="-128"/>
                <a:ea typeface="Meiryo UI" panose="020B0604030504040204" pitchFamily="50" charset="-128"/>
              </a:rPr>
              <a:t>BKH</a:t>
            </a:r>
            <a:r>
              <a:rPr lang="ja-JP" altLang="en-US" sz="1000" dirty="0">
                <a:solidFill>
                  <a:srgbClr val="000000"/>
                </a:solidFill>
                <a:latin typeface="Meiryo UI" panose="020B0604030504040204" pitchFamily="50" charset="-128"/>
                <a:ea typeface="Meiryo UI" panose="020B0604030504040204" pitchFamily="50" charset="-128"/>
              </a:rPr>
              <a:t>大分：大幅遅延により</a:t>
            </a:r>
            <a:r>
              <a:rPr lang="en-US" altLang="ja-JP" sz="1000" dirty="0">
                <a:solidFill>
                  <a:srgbClr val="000000"/>
                </a:solidFill>
                <a:latin typeface="Meiryo UI" panose="020B0604030504040204" pitchFamily="50" charset="-128"/>
                <a:ea typeface="Meiryo UI" panose="020B0604030504040204" pitchFamily="50" charset="-128"/>
              </a:rPr>
              <a:t>2</a:t>
            </a:r>
            <a:r>
              <a:rPr lang="ja-JP" altLang="en-US" sz="1000" dirty="0">
                <a:solidFill>
                  <a:srgbClr val="000000"/>
                </a:solidFill>
                <a:latin typeface="Meiryo UI" panose="020B0604030504040204" pitchFamily="50" charset="-128"/>
                <a:ea typeface="Meiryo UI" panose="020B0604030504040204" pitchFamily="50" charset="-128"/>
              </a:rPr>
              <a:t>週連続抜港発生、</a:t>
            </a:r>
            <a:r>
              <a:rPr lang="en-US" altLang="ja-JP" sz="1000" dirty="0">
                <a:solidFill>
                  <a:srgbClr val="000000"/>
                </a:solidFill>
                <a:latin typeface="Meiryo UI" panose="020B0604030504040204" pitchFamily="50" charset="-128"/>
                <a:ea typeface="Meiryo UI" panose="020B0604030504040204" pitchFamily="50" charset="-128"/>
              </a:rPr>
              <a:t>BJ1</a:t>
            </a:r>
            <a:r>
              <a:rPr lang="ja-JP" altLang="en-US" sz="1000" dirty="0">
                <a:solidFill>
                  <a:srgbClr val="000000"/>
                </a:solidFill>
                <a:latin typeface="Meiryo UI" panose="020B0604030504040204" pitchFamily="50" charset="-128"/>
                <a:ea typeface="Meiryo UI" panose="020B0604030504040204" pitchFamily="50" charset="-128"/>
              </a:rPr>
              <a:t>で臨時寄港し</a:t>
            </a:r>
            <a:r>
              <a:rPr lang="ja-JP" altLang="en-US" sz="1000" dirty="0" smtClean="0">
                <a:solidFill>
                  <a:srgbClr val="000000"/>
                </a:solidFill>
                <a:latin typeface="Meiryo UI" panose="020B0604030504040204" pitchFamily="50" charset="-128"/>
                <a:ea typeface="Meiryo UI" panose="020B0604030504040204" pitchFamily="50" charset="-128"/>
              </a:rPr>
              <a:t>全量調整。</a:t>
            </a:r>
            <a:r>
              <a:rPr lang="en-US" altLang="ja-JP" sz="1000" dirty="0" smtClean="0">
                <a:solidFill>
                  <a:srgbClr val="000000"/>
                </a:solidFill>
                <a:latin typeface="Meiryo UI" panose="020B0604030504040204" pitchFamily="50" charset="-128"/>
                <a:ea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rPr>
              <a:t>LOST</a:t>
            </a:r>
            <a:r>
              <a:rPr lang="ja-JP" altLang="en-US" sz="1000" dirty="0">
                <a:solidFill>
                  <a:srgbClr val="000000"/>
                </a:solidFill>
                <a:latin typeface="Meiryo UI" panose="020B0604030504040204" pitchFamily="50" charset="-128"/>
                <a:ea typeface="Meiryo UI" panose="020B0604030504040204" pitchFamily="50" charset="-128"/>
              </a:rPr>
              <a:t>無し</a:t>
            </a:r>
            <a:r>
              <a:rPr lang="en-US" altLang="ja-JP" sz="1000" dirty="0">
                <a:solidFill>
                  <a:srgbClr val="000000"/>
                </a:solidFill>
                <a:latin typeface="Meiryo UI" panose="020B0604030504040204" pitchFamily="50" charset="-128"/>
                <a:ea typeface="Meiryo UI" panose="020B0604030504040204" pitchFamily="50" charset="-128"/>
              </a:rPr>
              <a:t>) </a:t>
            </a:r>
            <a:r>
              <a:rPr lang="en-US" altLang="ja-JP" sz="10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但し</a:t>
            </a:r>
            <a:r>
              <a:rPr lang="en-US" altLang="ja-JP" sz="1000" dirty="0" smtClean="0">
                <a:solidFill>
                  <a:srgbClr val="000000"/>
                </a:solidFill>
                <a:latin typeface="Meiryo UI" panose="020B0604030504040204" pitchFamily="50" charset="-128"/>
                <a:ea typeface="Meiryo UI" panose="020B0604030504040204" pitchFamily="50" charset="-128"/>
              </a:rPr>
              <a:t>E/P</a:t>
            </a:r>
            <a:r>
              <a:rPr lang="ja-JP" altLang="en-US" sz="1000" dirty="0">
                <a:solidFill>
                  <a:srgbClr val="000000"/>
                </a:solidFill>
                <a:latin typeface="Meiryo UI" panose="020B0604030504040204" pitchFamily="50" charset="-128"/>
                <a:ea typeface="Meiryo UI" panose="020B0604030504040204" pitchFamily="50" charset="-128"/>
              </a:rPr>
              <a:t>不可により</a:t>
            </a:r>
            <a:r>
              <a:rPr lang="en-US" altLang="ja-JP" sz="1000" dirty="0">
                <a:solidFill>
                  <a:srgbClr val="000000"/>
                </a:solidFill>
                <a:latin typeface="Meiryo UI" panose="020B0604030504040204" pitchFamily="50" charset="-128"/>
                <a:ea typeface="Meiryo UI" panose="020B0604030504040204" pitchFamily="50" charset="-128"/>
              </a:rPr>
              <a:t>20’X50</a:t>
            </a:r>
            <a:r>
              <a:rPr lang="ja-JP" altLang="en-US" sz="1000" dirty="0">
                <a:solidFill>
                  <a:srgbClr val="000000"/>
                </a:solidFill>
                <a:latin typeface="Meiryo UI" panose="020B0604030504040204" pitchFamily="50" charset="-128"/>
                <a:ea typeface="Meiryo UI" panose="020B0604030504040204" pitchFamily="50" charset="-128"/>
              </a:rPr>
              <a:t>本</a:t>
            </a:r>
            <a:r>
              <a:rPr lang="en-US" altLang="ja-JP" sz="1000" dirty="0" smtClean="0">
                <a:solidFill>
                  <a:srgbClr val="000000"/>
                </a:solidFill>
                <a:latin typeface="Meiryo UI" panose="020B0604030504040204" pitchFamily="50" charset="-128"/>
                <a:ea typeface="Meiryo UI" panose="020B0604030504040204" pitchFamily="50" charset="-128"/>
              </a:rPr>
              <a:t>LOST</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10" name="円/楕円 12"/>
          <p:cNvSpPr/>
          <p:nvPr/>
        </p:nvSpPr>
        <p:spPr>
          <a:xfrm>
            <a:off x="342638" y="780958"/>
            <a:ext cx="658917" cy="620537"/>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ja-JP" altLang="en-US" sz="1100" dirty="0" smtClean="0">
                <a:solidFill>
                  <a:schemeClr val="bg1"/>
                </a:solidFill>
                <a:latin typeface="Meiryo UI" panose="020B0604030504040204" pitchFamily="50" charset="-128"/>
                <a:ea typeface="Meiryo UI" panose="020B0604030504040204" pitchFamily="50" charset="-128"/>
              </a:rPr>
              <a:t>主要</a:t>
            </a:r>
            <a:endParaRPr lang="en-US" altLang="ja-JP" sz="1100" dirty="0" smtClean="0">
              <a:solidFill>
                <a:schemeClr val="bg1"/>
              </a:solidFill>
              <a:latin typeface="Meiryo UI" panose="020B0604030504040204" pitchFamily="50" charset="-128"/>
              <a:ea typeface="Meiryo UI" panose="020B0604030504040204" pitchFamily="50" charset="-128"/>
            </a:endParaRPr>
          </a:p>
          <a:p>
            <a:pPr algn="ctr"/>
            <a:r>
              <a:rPr lang="ja-JP" altLang="en-US" sz="1100" dirty="0" smtClean="0">
                <a:solidFill>
                  <a:schemeClr val="bg1"/>
                </a:solidFill>
                <a:latin typeface="Meiryo UI" panose="020B0604030504040204" pitchFamily="50" charset="-128"/>
                <a:ea typeface="Meiryo UI" panose="020B0604030504040204" pitchFamily="50" charset="-128"/>
              </a:rPr>
              <a:t>ﾄﾋﾟｯｸｽ</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12194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28464" y="116632"/>
            <a:ext cx="9656216" cy="369332"/>
          </a:xfrm>
          <a:prstGeom prst="rect">
            <a:avLst/>
          </a:prstGeom>
        </p:spPr>
        <p:txBody>
          <a:bodyPr wrap="square">
            <a:spAutoFit/>
          </a:bodyPr>
          <a:lstStyle/>
          <a:p>
            <a:r>
              <a:rPr lang="en-US" altLang="ja-JP" b="1" dirty="0" smtClean="0">
                <a:latin typeface="ＭＳ Ｐゴシック" panose="020B0600070205080204" pitchFamily="50" charset="-128"/>
                <a:ea typeface="ＭＳ Ｐゴシック" panose="020B0600070205080204" pitchFamily="50" charset="-128"/>
              </a:rPr>
              <a:t>3. </a:t>
            </a:r>
            <a:r>
              <a:rPr lang="ja-JP" altLang="en-US" b="1" dirty="0" smtClean="0">
                <a:latin typeface="ＭＳ Ｐゴシック" panose="020B0600070205080204" pitchFamily="50" charset="-128"/>
                <a:ea typeface="ＭＳ Ｐゴシック" panose="020B0600070205080204" pitchFamily="50" charset="-128"/>
              </a:rPr>
              <a:t>オペレーション報告　</a:t>
            </a:r>
            <a:r>
              <a:rPr lang="en-US" altLang="zh-TW" b="1" dirty="0" smtClean="0">
                <a:latin typeface="ＭＳ Ｐゴシック" panose="020B0600070205080204" pitchFamily="50" charset="-128"/>
                <a:ea typeface="ＭＳ Ｐゴシック" panose="020B0600070205080204" pitchFamily="50" charset="-128"/>
              </a:rPr>
              <a:t>202</a:t>
            </a:r>
            <a:r>
              <a:rPr lang="en-US" altLang="ja-JP" b="1" dirty="0" smtClean="0">
                <a:latin typeface="ＭＳ Ｐゴシック" panose="020B0600070205080204" pitchFamily="50" charset="-128"/>
                <a:ea typeface="ＭＳ Ｐゴシック" panose="020B0600070205080204" pitchFamily="50" charset="-128"/>
              </a:rPr>
              <a:t>4</a:t>
            </a:r>
            <a:r>
              <a:rPr lang="zh-TW" altLang="en-US" b="1" dirty="0" smtClean="0">
                <a:latin typeface="ＭＳ Ｐゴシック" panose="020B0600070205080204" pitchFamily="50" charset="-128"/>
                <a:ea typeface="ＭＳ Ｐゴシック" panose="020B0600070205080204" pitchFamily="50" charset="-128"/>
              </a:rPr>
              <a:t>年</a:t>
            </a:r>
            <a:r>
              <a:rPr lang="en-US" altLang="ja-JP" b="1" dirty="0">
                <a:latin typeface="ＭＳ Ｐゴシック" panose="020B0600070205080204" pitchFamily="50" charset="-128"/>
                <a:ea typeface="ＭＳ Ｐゴシック" panose="020B0600070205080204" pitchFamily="50" charset="-128"/>
              </a:rPr>
              <a:t>2</a:t>
            </a:r>
            <a:r>
              <a:rPr lang="zh-TW" altLang="en-US" b="1" dirty="0" smtClean="0">
                <a:latin typeface="ＭＳ Ｐゴシック" panose="020B0600070205080204" pitchFamily="50" charset="-128"/>
                <a:ea typeface="ＭＳ Ｐゴシック" panose="020B0600070205080204" pitchFamily="50" charset="-128"/>
              </a:rPr>
              <a:t>月 </a:t>
            </a:r>
            <a:r>
              <a:rPr lang="en-US" altLang="ja-JP" b="1" dirty="0" smtClean="0">
                <a:latin typeface="ＭＳ Ｐゴシック" panose="020B0600070205080204" pitchFamily="50" charset="-128"/>
                <a:ea typeface="ＭＳ Ｐゴシック" panose="020B0600070205080204" pitchFamily="50" charset="-128"/>
              </a:rPr>
              <a:t>HUSBANDING FEE</a:t>
            </a:r>
            <a:r>
              <a:rPr lang="ja-JP" altLang="en-US" b="1" dirty="0" smtClean="0">
                <a:latin typeface="ＭＳ Ｐゴシック" panose="020B0600070205080204" pitchFamily="50" charset="-128"/>
                <a:ea typeface="ＭＳ Ｐゴシック" panose="020B0600070205080204" pitchFamily="50" charset="-128"/>
              </a:rPr>
              <a:t>及び</a:t>
            </a:r>
            <a:r>
              <a:rPr lang="en-US" altLang="ja-JP" b="1" dirty="0" smtClean="0">
                <a:latin typeface="ＭＳ Ｐゴシック" panose="020B0600070205080204" pitchFamily="50" charset="-128"/>
                <a:ea typeface="ＭＳ Ｐゴシック" panose="020B0600070205080204" pitchFamily="50" charset="-128"/>
              </a:rPr>
              <a:t>CNTR MANAGEMENT FEE</a:t>
            </a:r>
            <a:r>
              <a:rPr lang="ja-JP" altLang="en-US" b="1" dirty="0" smtClean="0">
                <a:latin typeface="ＭＳ Ｐゴシック" panose="020B0600070205080204" pitchFamily="50" charset="-128"/>
                <a:ea typeface="ＭＳ Ｐゴシック" panose="020B0600070205080204" pitchFamily="50" charset="-128"/>
              </a:rPr>
              <a:t>売上報告　</a:t>
            </a:r>
            <a:endParaRPr lang="ja-JP" altLang="en-US" b="1"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17DB97F5-D030-4A96-A351-AB02769B6959}" type="slidenum">
              <a:rPr lang="ko-KR" altLang="en-US" smtClean="0"/>
              <a:pPr/>
              <a:t>9</a:t>
            </a:fld>
            <a:endParaRPr lang="ko-KR" altLang="en-US" dirty="0"/>
          </a:p>
        </p:txBody>
      </p:sp>
      <p:sp>
        <p:nvSpPr>
          <p:cNvPr id="13" name="Rectangle 73"/>
          <p:cNvSpPr>
            <a:spLocks noChangeArrowheads="1"/>
          </p:cNvSpPr>
          <p:nvPr/>
        </p:nvSpPr>
        <p:spPr bwMode="gray">
          <a:xfrm>
            <a:off x="433007" y="797122"/>
            <a:ext cx="8974669" cy="664316"/>
          </a:xfrm>
          <a:prstGeom prst="roundRect">
            <a:avLst>
              <a:gd name="adj" fmla="val 5242"/>
            </a:avLst>
          </a:prstGeom>
          <a:solidFill>
            <a:srgbClr val="FFFFFF"/>
          </a:solidFill>
          <a:ln w="9525" algn="ctr">
            <a:solidFill>
              <a:srgbClr val="000000"/>
            </a:solidFill>
            <a:miter lim="800000"/>
            <a:headEnd/>
            <a:tailEnd type="none" w="sm" len="med"/>
          </a:ln>
          <a:effectLst>
            <a:outerShdw dist="35921" dir="2700000" algn="ctr" rotWithShape="0">
              <a:srgbClr val="808080"/>
            </a:outerShdw>
          </a:effectLst>
        </p:spPr>
        <p:txBody>
          <a:bodyPr lIns="36000" tIns="46800" rIns="18000" bIns="46800" anchor="ctr"/>
          <a:lstStyle/>
          <a:p>
            <a:pPr marL="114300"/>
            <a:r>
              <a:rPr lang="en-US" altLang="ja-JP" sz="1050" b="1" dirty="0" smtClean="0">
                <a:latin typeface="Meiryo UI" panose="020B0604030504040204" pitchFamily="50" charset="-128"/>
                <a:ea typeface="Meiryo UI" panose="020B0604030504040204" pitchFamily="50" charset="-128"/>
                <a:sym typeface="Wingdings 2" pitchFamily="18" charset="2"/>
              </a:rPr>
              <a:t>HUSBANDING FEE (JPY50,000 per Own Vessel)</a:t>
            </a:r>
          </a:p>
          <a:p>
            <a:pPr marL="114300"/>
            <a:endParaRPr lang="en-US" altLang="ko-KR" sz="1050" b="1" dirty="0">
              <a:latin typeface="Meiryo UI" panose="020B0604030504040204" pitchFamily="50" charset="-128"/>
              <a:ea typeface="Meiryo UI" panose="020B0604030504040204" pitchFamily="50" charset="-128"/>
              <a:sym typeface="Wingdings 2" pitchFamily="18" charset="2"/>
            </a:endParaRPr>
          </a:p>
          <a:p>
            <a:pPr marL="114300"/>
            <a:r>
              <a:rPr lang="en-US" altLang="ja-JP" sz="1050" b="1" dirty="0">
                <a:latin typeface="Meiryo UI" panose="020B0604030504040204" pitchFamily="50" charset="-128"/>
                <a:ea typeface="Meiryo UI" panose="020B0604030504040204" pitchFamily="50" charset="-128"/>
                <a:sym typeface="Wingdings 2" pitchFamily="18" charset="2"/>
              </a:rPr>
              <a:t>2</a:t>
            </a:r>
            <a:r>
              <a:rPr lang="ja-JP" altLang="en-US" sz="1050" b="1" dirty="0" smtClean="0">
                <a:latin typeface="Meiryo UI" panose="020B0604030504040204" pitchFamily="50" charset="-128"/>
                <a:ea typeface="Meiryo UI" panose="020B0604030504040204" pitchFamily="50" charset="-128"/>
                <a:sym typeface="Wingdings 2" pitchFamily="18" charset="2"/>
              </a:rPr>
              <a:t>月　確定値 </a:t>
            </a:r>
            <a:r>
              <a:rPr lang="en-US" altLang="ja-JP" sz="1050" b="1" dirty="0" smtClean="0">
                <a:latin typeface="Meiryo UI" panose="020B0604030504040204" pitchFamily="50" charset="-128"/>
                <a:ea typeface="Meiryo UI" panose="020B0604030504040204" pitchFamily="50" charset="-128"/>
                <a:sym typeface="Wingdings 2" pitchFamily="18" charset="2"/>
              </a:rPr>
              <a:t>575</a:t>
            </a:r>
            <a:r>
              <a:rPr lang="ja-JP" altLang="en-US" sz="1050" b="1" dirty="0" smtClean="0">
                <a:latin typeface="Meiryo UI" panose="020B0604030504040204" pitchFamily="50" charset="-128"/>
                <a:ea typeface="Meiryo UI" panose="020B0604030504040204" pitchFamily="50" charset="-128"/>
                <a:sym typeface="Wingdings 2" pitchFamily="18" charset="2"/>
              </a:rPr>
              <a:t>万円 </a:t>
            </a:r>
            <a:r>
              <a:rPr lang="en-US" altLang="ja-JP" sz="1050" b="1" dirty="0" smtClean="0">
                <a:latin typeface="Meiryo UI" panose="020B0604030504040204" pitchFamily="50" charset="-128"/>
                <a:ea typeface="Meiryo UI" panose="020B0604030504040204" pitchFamily="50" charset="-128"/>
                <a:sym typeface="Wingdings 2" pitchFamily="18" charset="2"/>
              </a:rPr>
              <a:t>(</a:t>
            </a:r>
            <a:r>
              <a:rPr lang="ja-JP" altLang="en-US" sz="1050" b="1" dirty="0" smtClean="0">
                <a:latin typeface="Meiryo UI" panose="020B0604030504040204" pitchFamily="50" charset="-128"/>
                <a:ea typeface="Meiryo UI" panose="020B0604030504040204" pitchFamily="50" charset="-128"/>
                <a:sym typeface="Wingdings 2" pitchFamily="18" charset="2"/>
              </a:rPr>
              <a:t>予算比 </a:t>
            </a:r>
            <a:r>
              <a:rPr lang="en-US" altLang="ja-JP" sz="1050" b="1" dirty="0" smtClean="0">
                <a:latin typeface="Meiryo UI" panose="020B0604030504040204" pitchFamily="50" charset="-128"/>
                <a:ea typeface="Meiryo UI" panose="020B0604030504040204" pitchFamily="50" charset="-128"/>
                <a:sym typeface="Wingdings 2" pitchFamily="18" charset="2"/>
              </a:rPr>
              <a:t>93%)</a:t>
            </a:r>
            <a:r>
              <a:rPr lang="ja-JP" altLang="en-US" sz="1050" b="1" dirty="0" smtClean="0">
                <a:latin typeface="Meiryo UI" panose="020B0604030504040204" pitchFamily="50" charset="-128"/>
                <a:ea typeface="Meiryo UI" panose="020B0604030504040204" pitchFamily="50" charset="-128"/>
                <a:sym typeface="Wingdings 2" pitchFamily="18" charset="2"/>
              </a:rPr>
              <a:t>　</a:t>
            </a:r>
            <a:r>
              <a:rPr lang="ja-JP" altLang="en-US" sz="1050" dirty="0" smtClean="0">
                <a:latin typeface="Meiryo UI" panose="020B0604030504040204" pitchFamily="50" charset="-128"/>
                <a:ea typeface="Meiryo UI" panose="020B0604030504040204" pitchFamily="50" charset="-128"/>
                <a:sym typeface="Wingdings 2" pitchFamily="18" charset="2"/>
              </a:rPr>
              <a:t>南星</a:t>
            </a:r>
            <a:r>
              <a:rPr lang="ja-JP" altLang="en-US" sz="1050" dirty="0">
                <a:latin typeface="Meiryo UI" panose="020B0604030504040204" pitchFamily="50" charset="-128"/>
                <a:ea typeface="Meiryo UI" panose="020B0604030504040204" pitchFamily="50" charset="-128"/>
                <a:sym typeface="Wingdings 2" pitchFamily="18" charset="2"/>
              </a:rPr>
              <a:t>　</a:t>
            </a:r>
            <a:r>
              <a:rPr lang="en-US" altLang="ja-JP" sz="1050" dirty="0">
                <a:latin typeface="Meiryo UI" panose="020B0604030504040204" pitchFamily="50" charset="-128"/>
                <a:ea typeface="Meiryo UI" panose="020B0604030504040204" pitchFamily="50" charset="-128"/>
                <a:sym typeface="Wingdings 2" pitchFamily="18" charset="2"/>
              </a:rPr>
              <a:t>520</a:t>
            </a:r>
            <a:r>
              <a:rPr lang="ja-JP" altLang="en-US" sz="1050" dirty="0" smtClean="0">
                <a:latin typeface="Meiryo UI" panose="020B0604030504040204" pitchFamily="50" charset="-128"/>
                <a:ea typeface="Meiryo UI" panose="020B0604030504040204" pitchFamily="50" charset="-128"/>
                <a:sym typeface="Wingdings 2" pitchFamily="18" charset="2"/>
              </a:rPr>
              <a:t>万円（予算比 </a:t>
            </a:r>
            <a:r>
              <a:rPr lang="en-US" altLang="ja-JP" sz="1050" dirty="0" smtClean="0">
                <a:latin typeface="Meiryo UI" panose="020B0604030504040204" pitchFamily="50" charset="-128"/>
                <a:ea typeface="Meiryo UI" panose="020B0604030504040204" pitchFamily="50" charset="-128"/>
                <a:sym typeface="Wingdings 2" pitchFamily="18" charset="2"/>
              </a:rPr>
              <a:t>101</a:t>
            </a:r>
            <a:r>
              <a:rPr lang="ja-JP" altLang="en-US" sz="1050" dirty="0" smtClean="0">
                <a:latin typeface="Meiryo UI" panose="020B0604030504040204" pitchFamily="50" charset="-128"/>
                <a:ea typeface="Meiryo UI" panose="020B0604030504040204" pitchFamily="50" charset="-128"/>
                <a:sym typeface="Wingdings 2" pitchFamily="18" charset="2"/>
              </a:rPr>
              <a:t>％）　東暎　</a:t>
            </a:r>
            <a:r>
              <a:rPr lang="en-US" altLang="ja-JP" sz="1050" dirty="0">
                <a:latin typeface="Meiryo UI" panose="020B0604030504040204" pitchFamily="50" charset="-128"/>
                <a:ea typeface="Meiryo UI" panose="020B0604030504040204" pitchFamily="50" charset="-128"/>
                <a:sym typeface="Wingdings 2" pitchFamily="18" charset="2"/>
              </a:rPr>
              <a:t>55</a:t>
            </a:r>
            <a:r>
              <a:rPr lang="ja-JP" altLang="en-US" sz="1050" dirty="0" smtClean="0">
                <a:latin typeface="Meiryo UI" panose="020B0604030504040204" pitchFamily="50" charset="-128"/>
                <a:ea typeface="Meiryo UI" panose="020B0604030504040204" pitchFamily="50" charset="-128"/>
                <a:sym typeface="Wingdings 2" pitchFamily="18" charset="2"/>
              </a:rPr>
              <a:t>万円（予算比 </a:t>
            </a:r>
            <a:r>
              <a:rPr lang="en-US" altLang="ja-JP" sz="1050" dirty="0">
                <a:latin typeface="Meiryo UI" panose="020B0604030504040204" pitchFamily="50" charset="-128"/>
                <a:ea typeface="Meiryo UI" panose="020B0604030504040204" pitchFamily="50" charset="-128"/>
                <a:sym typeface="Wingdings 2" pitchFamily="18" charset="2"/>
              </a:rPr>
              <a:t>68</a:t>
            </a:r>
            <a:r>
              <a:rPr lang="ja-JP" altLang="en-US" sz="1050" dirty="0" smtClean="0">
                <a:latin typeface="Meiryo UI" panose="020B0604030504040204" pitchFamily="50" charset="-128"/>
                <a:ea typeface="Meiryo UI" panose="020B0604030504040204" pitchFamily="50" charset="-128"/>
                <a:sym typeface="Wingdings 2" pitchFamily="18" charset="2"/>
              </a:rPr>
              <a:t>％）</a:t>
            </a:r>
            <a:endParaRPr lang="ko-KR" altLang="en-US" sz="1050" dirty="0">
              <a:latin typeface="Meiryo UI" panose="020B0604030504040204" pitchFamily="50" charset="-128"/>
              <a:ea typeface="+mn-ea"/>
              <a:sym typeface="Wingdings 2" pitchFamily="18" charset="2"/>
            </a:endParaRPr>
          </a:p>
        </p:txBody>
      </p:sp>
      <p:graphicFrame>
        <p:nvGraphicFramePr>
          <p:cNvPr id="16" name="表 15"/>
          <p:cNvGraphicFramePr>
            <a:graphicFrameLocks noGrp="1"/>
          </p:cNvGraphicFramePr>
          <p:nvPr>
            <p:extLst/>
          </p:nvPr>
        </p:nvGraphicFramePr>
        <p:xfrm>
          <a:off x="5037357" y="1554607"/>
          <a:ext cx="4402161" cy="3098529"/>
        </p:xfrm>
        <a:graphic>
          <a:graphicData uri="http://schemas.openxmlformats.org/drawingml/2006/table">
            <a:tbl>
              <a:tblPr firstRow="1" bandRow="1">
                <a:tableStyleId>{5C22544A-7EE6-4342-B048-85BDC9FD1C3A}</a:tableStyleId>
              </a:tblPr>
              <a:tblGrid>
                <a:gridCol w="4402161">
                  <a:extLst>
                    <a:ext uri="{9D8B030D-6E8A-4147-A177-3AD203B41FA5}">
                      <a16:colId xmlns:a16="http://schemas.microsoft.com/office/drawing/2014/main" val="3846771943"/>
                    </a:ext>
                  </a:extLst>
                </a:gridCol>
              </a:tblGrid>
              <a:tr h="345175">
                <a:tc>
                  <a:txBody>
                    <a:bodyPr/>
                    <a:lstStyle/>
                    <a:p>
                      <a:pPr algn="ctr"/>
                      <a:r>
                        <a:rPr kumimoji="1" lang="en-US" altLang="ja-JP" dirty="0" err="1" smtClean="0"/>
                        <a:t>Dongyoung</a:t>
                      </a:r>
                      <a:endParaRPr kumimoji="1" lang="ja-JP" altLang="en-US" dirty="0"/>
                    </a:p>
                  </a:txBody>
                  <a:tcPr anchor="ctr"/>
                </a:tc>
                <a:extLst>
                  <a:ext uri="{0D108BD9-81ED-4DB2-BD59-A6C34878D82A}">
                    <a16:rowId xmlns:a16="http://schemas.microsoft.com/office/drawing/2014/main" val="1513964995"/>
                  </a:ext>
                </a:extLst>
              </a:tr>
              <a:tr h="2753354">
                <a:tc>
                  <a:txBody>
                    <a:bodyPr/>
                    <a:lstStyle/>
                    <a:p>
                      <a:pPr marL="114300" indent="0">
                        <a:buNone/>
                      </a:pPr>
                      <a:endParaRPr lang="en-US" altLang="ja-JP" sz="14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14300" indent="0">
                        <a:buNone/>
                      </a:pPr>
                      <a:r>
                        <a:rPr lang="en-US" altLang="ja-JP"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NCK</a:t>
                      </a:r>
                      <a:r>
                        <a:rPr lang="ja-JP" altLang="en-US"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は釜山バース混み及び大連荒天のため、</a:t>
                      </a:r>
                      <a:r>
                        <a:rPr lang="en-US" altLang="ja-JP"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週間スライド。</a:t>
                      </a:r>
                      <a:endParaRPr lang="en-US" altLang="ja-JP"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14300" indent="0">
                        <a:buNone/>
                      </a:pPr>
                      <a:endParaRPr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lang="ja-JP" altLang="en-US" sz="1050" u="none" dirty="0" smtClean="0">
                          <a:solidFill>
                            <a:schemeClr val="tx1"/>
                          </a:solidFill>
                          <a:latin typeface="Meiryo UI" panose="020B0604030504040204" pitchFamily="50" charset="-128"/>
                          <a:ea typeface="Meiryo UI" panose="020B0604030504040204" pitchFamily="50" charset="-128"/>
                        </a:rPr>
                        <a:t>　　　　　　　　　　　　　　　　　　　　　　　　　　　　　　　　　　　　　</a:t>
                      </a:r>
                      <a:r>
                        <a:rPr lang="en-US" altLang="ja-JP" sz="1050" u="sng" dirty="0" smtClean="0">
                          <a:solidFill>
                            <a:schemeClr val="tx1"/>
                          </a:solidFill>
                          <a:latin typeface="Meiryo UI" panose="020B0604030504040204" pitchFamily="50" charset="-128"/>
                          <a:ea typeface="Meiryo UI" panose="020B0604030504040204" pitchFamily="50" charset="-128"/>
                        </a:rPr>
                        <a:t>55</a:t>
                      </a:r>
                      <a:r>
                        <a:rPr lang="ja-JP" altLang="ja-JP" sz="1050" u="sng" dirty="0" smtClean="0">
                          <a:solidFill>
                            <a:schemeClr val="tx1"/>
                          </a:solidFill>
                          <a:latin typeface="Meiryo UI" panose="020B0604030504040204" pitchFamily="50" charset="-128"/>
                          <a:ea typeface="Meiryo UI" panose="020B0604030504040204" pitchFamily="50" charset="-128"/>
                        </a:rPr>
                        <a:t>万円</a:t>
                      </a:r>
                      <a:r>
                        <a:rPr lang="ja-JP" altLang="en-US" sz="1050" dirty="0" smtClean="0">
                          <a:solidFill>
                            <a:schemeClr val="tx1"/>
                          </a:solidFill>
                          <a:latin typeface="Meiryo UI" panose="020B0604030504040204" pitchFamily="50" charset="-128"/>
                          <a:ea typeface="Meiryo UI" panose="020B0604030504040204" pitchFamily="50" charset="-128"/>
                        </a:rPr>
                        <a:t>　</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ja-JP" altLang="en-US" sz="1050" dirty="0" smtClean="0">
                          <a:solidFill>
                            <a:schemeClr val="tx1"/>
                          </a:solidFill>
                          <a:latin typeface="Meiryo UI" panose="020B0604030504040204" pitchFamily="50" charset="-128"/>
                          <a:ea typeface="Meiryo UI" panose="020B0604030504040204" pitchFamily="50" charset="-128"/>
                        </a:rPr>
                        <a:t>（京浜）</a:t>
                      </a:r>
                      <a:r>
                        <a:rPr kumimoji="1" lang="en-US" altLang="ja-JP" sz="1050" smtClean="0">
                          <a:solidFill>
                            <a:schemeClr val="tx1"/>
                          </a:solidFill>
                          <a:latin typeface="Meiryo UI" panose="020B0604030504040204" pitchFamily="50" charset="-128"/>
                          <a:ea typeface="Meiryo UI" panose="020B0604030504040204" pitchFamily="50" charset="-128"/>
                        </a:rPr>
                        <a:t>DPYT2403 </a:t>
                      </a:r>
                      <a:r>
                        <a:rPr kumimoji="1" lang="ja-JP" altLang="en-US" sz="1050" dirty="0" smtClean="0">
                          <a:solidFill>
                            <a:schemeClr val="tx1"/>
                          </a:solidFill>
                          <a:latin typeface="Meiryo UI" panose="020B0604030504040204" pitchFamily="50" charset="-128"/>
                          <a:ea typeface="Meiryo UI" panose="020B0604030504040204" pitchFamily="50" charset="-128"/>
                        </a:rPr>
                        <a:t>外地バース混みと荒天により、</a:t>
                      </a:r>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週間スライド</a:t>
                      </a:r>
                      <a:endParaRPr lang="en-US" altLang="ja-JP"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14300" indent="0">
                        <a:buNone/>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altLang="ja-JP"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14300" indent="0">
                        <a:buNone/>
                      </a:pPr>
                      <a:r>
                        <a:rPr kumimoji="1" lang="ja-JP" altLang="en-US" sz="1050" dirty="0" smtClean="0">
                          <a:solidFill>
                            <a:schemeClr val="tx1"/>
                          </a:solidFill>
                          <a:latin typeface="Meiryo UI" panose="020B0604030504040204" pitchFamily="50" charset="-128"/>
                          <a:ea typeface="Meiryo UI" panose="020B0604030504040204" pitchFamily="50" charset="-128"/>
                        </a:rPr>
                        <a:t>　　　　　　　</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endParaRPr kumimoji="1" lang="ja-JP" altLang="en-US" dirty="0"/>
                    </a:p>
                  </a:txBody>
                  <a:tcPr/>
                </a:tc>
                <a:extLst>
                  <a:ext uri="{0D108BD9-81ED-4DB2-BD59-A6C34878D82A}">
                    <a16:rowId xmlns:a16="http://schemas.microsoft.com/office/drawing/2014/main" val="1239813027"/>
                  </a:ext>
                </a:extLst>
              </a:tr>
            </a:tbl>
          </a:graphicData>
        </a:graphic>
      </p:graphicFrame>
      <p:sp>
        <p:nvSpPr>
          <p:cNvPr id="19" name="Rectangle 73"/>
          <p:cNvSpPr>
            <a:spLocks noChangeArrowheads="1"/>
          </p:cNvSpPr>
          <p:nvPr/>
        </p:nvSpPr>
        <p:spPr bwMode="gray">
          <a:xfrm>
            <a:off x="510526" y="4785795"/>
            <a:ext cx="8928992" cy="1808128"/>
          </a:xfrm>
          <a:prstGeom prst="roundRect">
            <a:avLst>
              <a:gd name="adj" fmla="val 7679"/>
            </a:avLst>
          </a:prstGeom>
          <a:solidFill>
            <a:srgbClr val="FFFFFF"/>
          </a:solidFill>
          <a:ln w="9525" algn="ctr">
            <a:solidFill>
              <a:srgbClr val="000000"/>
            </a:solidFill>
            <a:miter lim="800000"/>
            <a:headEnd/>
            <a:tailEnd type="none" w="sm" len="med"/>
          </a:ln>
          <a:effectLst>
            <a:outerShdw dist="35921" dir="2700000" algn="ctr" rotWithShape="0">
              <a:srgbClr val="808080"/>
            </a:outerShdw>
          </a:effectLst>
        </p:spPr>
        <p:txBody>
          <a:bodyPr lIns="36000" tIns="46800" rIns="18000" bIns="46800" anchor="ctr"/>
          <a:lstStyle/>
          <a:p>
            <a:pPr marL="114300"/>
            <a:r>
              <a:rPr lang="ja-JP" altLang="en-US" b="1" dirty="0">
                <a:latin typeface="Meiryo UI" panose="020B0604030504040204" pitchFamily="50" charset="-128"/>
                <a:ea typeface="Meiryo UI" panose="020B0604030504040204" pitchFamily="50" charset="-128"/>
                <a:sym typeface="Wingdings 2" pitchFamily="18" charset="2"/>
              </a:rPr>
              <a:t>　</a:t>
            </a:r>
            <a:endParaRPr lang="en-US" altLang="ja-JP" b="1" dirty="0" smtClean="0">
              <a:latin typeface="Meiryo UI" panose="020B0604030504040204" pitchFamily="50" charset="-128"/>
              <a:ea typeface="Meiryo UI" panose="020B0604030504040204" pitchFamily="50" charset="-128"/>
              <a:sym typeface="Wingdings 2" pitchFamily="18" charset="2"/>
            </a:endParaRPr>
          </a:p>
          <a:p>
            <a:pPr marL="114300"/>
            <a:endParaRPr lang="en-US" altLang="ja-JP" sz="1050" b="1" dirty="0" smtClean="0">
              <a:latin typeface="Meiryo UI" panose="020B0604030504040204" pitchFamily="50" charset="-128"/>
              <a:ea typeface="Meiryo UI" panose="020B0604030504040204" pitchFamily="50" charset="-128"/>
              <a:sym typeface="Wingdings 2" pitchFamily="18" charset="2"/>
            </a:endParaRPr>
          </a:p>
          <a:p>
            <a:pPr marL="114300"/>
            <a:endParaRPr lang="en-US" altLang="ja-JP" sz="1050" b="1" dirty="0" smtClean="0">
              <a:solidFill>
                <a:srgbClr val="FF0000"/>
              </a:solidFill>
              <a:latin typeface="Meiryo UI" panose="020B0604030504040204" pitchFamily="50" charset="-128"/>
              <a:ea typeface="Meiryo UI" panose="020B0604030504040204" pitchFamily="50" charset="-128"/>
              <a:sym typeface="Wingdings 2" pitchFamily="18" charset="2"/>
            </a:endParaRPr>
          </a:p>
          <a:p>
            <a:pPr marL="114300"/>
            <a:r>
              <a:rPr lang="en-US" altLang="ja-JP" sz="1050" b="1" dirty="0" smtClean="0">
                <a:latin typeface="Meiryo UI" panose="020B0604030504040204" pitchFamily="50" charset="-128"/>
                <a:ea typeface="Meiryo UI" panose="020B0604030504040204" pitchFamily="50" charset="-128"/>
                <a:sym typeface="Wingdings 2" pitchFamily="18" charset="2"/>
              </a:rPr>
              <a:t>CNTR MANAGEMENT FEE ( JPY550/JPY750 COC, SOC &amp; FEEDER FULL </a:t>
            </a:r>
            <a:r>
              <a:rPr lang="ja-JP" altLang="en-US" sz="1050" b="1" dirty="0">
                <a:latin typeface="Meiryo UI" panose="020B0604030504040204" pitchFamily="50" charset="-128"/>
                <a:ea typeface="Meiryo UI" panose="020B0604030504040204" pitchFamily="50" charset="-128"/>
                <a:sym typeface="Wingdings 2" pitchFamily="18" charset="2"/>
              </a:rPr>
              <a:t> </a:t>
            </a:r>
            <a:r>
              <a:rPr lang="ja-JP" altLang="en-US" sz="1050" b="1" dirty="0" smtClean="0">
                <a:latin typeface="Meiryo UI" panose="020B0604030504040204" pitchFamily="50" charset="-128"/>
                <a:ea typeface="Meiryo UI" panose="020B0604030504040204" pitchFamily="50" charset="-128"/>
                <a:sym typeface="Wingdings 2" pitchFamily="18" charset="2"/>
              </a:rPr>
              <a:t>： </a:t>
            </a:r>
            <a:r>
              <a:rPr lang="en-US" altLang="ja-JP" sz="1050" b="1" dirty="0" smtClean="0">
                <a:latin typeface="Meiryo UI" panose="020B0604030504040204" pitchFamily="50" charset="-128"/>
                <a:ea typeface="Meiryo UI" panose="020B0604030504040204" pitchFamily="50" charset="-128"/>
                <a:sym typeface="Wingdings 2" pitchFamily="18" charset="2"/>
              </a:rPr>
              <a:t>JPY400/600 SOC &amp; FEEDER EMPTY)</a:t>
            </a:r>
          </a:p>
          <a:p>
            <a:pPr marL="114300"/>
            <a:endParaRPr lang="en-US" altLang="ja-JP" sz="1050" b="1" dirty="0" smtClean="0">
              <a:latin typeface="Meiryo UI" panose="020B0604030504040204" pitchFamily="50" charset="-128"/>
              <a:ea typeface="Meiryo UI" panose="020B0604030504040204" pitchFamily="50" charset="-128"/>
              <a:sym typeface="Wingdings 2" pitchFamily="18" charset="2"/>
            </a:endParaRPr>
          </a:p>
          <a:p>
            <a:pPr marL="114300"/>
            <a:r>
              <a:rPr lang="en-US" altLang="ja-JP" sz="1050" dirty="0" smtClean="0">
                <a:latin typeface="Meiryo UI" panose="020B0604030504040204" pitchFamily="50" charset="-128"/>
                <a:ea typeface="Meiryo UI" panose="020B0604030504040204" pitchFamily="50" charset="-128"/>
                <a:sym typeface="Wingdings 2" pitchFamily="18" charset="2"/>
              </a:rPr>
              <a:t>NS 20F 5246units*JPY550 + 40F 6523units*JPY750 + 20E 194units*JPY400 + 40E 179units*JPY600 = </a:t>
            </a:r>
            <a:r>
              <a:rPr lang="en-US" altLang="ja-JP" sz="1050" dirty="0">
                <a:latin typeface="Meiryo UI" panose="020B0604030504040204" pitchFamily="50" charset="-128"/>
                <a:ea typeface="Meiryo UI" panose="020B0604030504040204" pitchFamily="50" charset="-128"/>
                <a:sym typeface="Wingdings 2" pitchFamily="18" charset="2"/>
              </a:rPr>
              <a:t>JPY7,962,550 </a:t>
            </a:r>
          </a:p>
          <a:p>
            <a:pPr marL="114300"/>
            <a:r>
              <a:rPr lang="en-US" altLang="ja-JP" sz="1050" dirty="0" smtClean="0">
                <a:latin typeface="Meiryo UI" panose="020B0604030504040204" pitchFamily="50" charset="-128"/>
                <a:ea typeface="Meiryo UI" panose="020B0604030504040204" pitchFamily="50" charset="-128"/>
                <a:sym typeface="Wingdings 2" pitchFamily="18" charset="2"/>
              </a:rPr>
              <a:t>DY 20F 1070units*JPY550 </a:t>
            </a:r>
            <a:r>
              <a:rPr lang="en-US" altLang="ja-JP" sz="1050" dirty="0">
                <a:latin typeface="Meiryo UI" panose="020B0604030504040204" pitchFamily="50" charset="-128"/>
                <a:ea typeface="Meiryo UI" panose="020B0604030504040204" pitchFamily="50" charset="-128"/>
                <a:sym typeface="Wingdings 2" pitchFamily="18" charset="2"/>
              </a:rPr>
              <a:t>+ </a:t>
            </a:r>
            <a:r>
              <a:rPr lang="en-US" altLang="ja-JP" sz="1050" dirty="0" smtClean="0">
                <a:latin typeface="Meiryo UI" panose="020B0604030504040204" pitchFamily="50" charset="-128"/>
                <a:ea typeface="Meiryo UI" panose="020B0604030504040204" pitchFamily="50" charset="-128"/>
                <a:sym typeface="Wingdings 2" pitchFamily="18" charset="2"/>
              </a:rPr>
              <a:t>40F 1029units*JPY750 </a:t>
            </a:r>
            <a:r>
              <a:rPr lang="en-US" altLang="ja-JP" sz="1050" dirty="0">
                <a:latin typeface="Meiryo UI" panose="020B0604030504040204" pitchFamily="50" charset="-128"/>
                <a:ea typeface="Meiryo UI" panose="020B0604030504040204" pitchFamily="50" charset="-128"/>
                <a:sym typeface="Wingdings 2" pitchFamily="18" charset="2"/>
              </a:rPr>
              <a:t>+ </a:t>
            </a:r>
            <a:r>
              <a:rPr lang="en-US" altLang="ja-JP" sz="1050" dirty="0" smtClean="0">
                <a:latin typeface="Meiryo UI" panose="020B0604030504040204" pitchFamily="50" charset="-128"/>
                <a:ea typeface="Meiryo UI" panose="020B0604030504040204" pitchFamily="50" charset="-128"/>
                <a:sym typeface="Wingdings 2" pitchFamily="18" charset="2"/>
              </a:rPr>
              <a:t> 20E</a:t>
            </a:r>
            <a:r>
              <a:rPr lang="ja-JP" altLang="en-US" sz="1050" dirty="0" smtClean="0">
                <a:latin typeface="Meiryo UI" panose="020B0604030504040204" pitchFamily="50" charset="-128"/>
                <a:ea typeface="Meiryo UI" panose="020B0604030504040204" pitchFamily="50" charset="-128"/>
                <a:sym typeface="Wingdings 2" pitchFamily="18" charset="2"/>
              </a:rPr>
              <a:t>　   </a:t>
            </a:r>
            <a:r>
              <a:rPr lang="en-US" altLang="ja-JP" sz="1050" dirty="0">
                <a:latin typeface="Meiryo UI" panose="020B0604030504040204" pitchFamily="50" charset="-128"/>
                <a:ea typeface="Meiryo UI" panose="020B0604030504040204" pitchFamily="50" charset="-128"/>
                <a:sym typeface="Wingdings 2" pitchFamily="18" charset="2"/>
              </a:rPr>
              <a:t>6</a:t>
            </a:r>
            <a:r>
              <a:rPr lang="en-US" altLang="ja-JP" sz="1050" dirty="0" smtClean="0">
                <a:latin typeface="Meiryo UI" panose="020B0604030504040204" pitchFamily="50" charset="-128"/>
                <a:ea typeface="Meiryo UI" panose="020B0604030504040204" pitchFamily="50" charset="-128"/>
                <a:sym typeface="Wingdings 2" pitchFamily="18" charset="2"/>
              </a:rPr>
              <a:t>units*JPY400 + 40E 23units*JPY600   = JPY1,376,450   </a:t>
            </a:r>
          </a:p>
          <a:p>
            <a:pPr marL="114300"/>
            <a:endParaRPr lang="en-US" altLang="ja-JP" sz="1050" b="1" dirty="0" smtClean="0">
              <a:latin typeface="Meiryo UI" panose="020B0604030504040204" pitchFamily="50" charset="-128"/>
              <a:ea typeface="Meiryo UI" panose="020B0604030504040204" pitchFamily="50" charset="-128"/>
              <a:sym typeface="Wingdings 2" pitchFamily="18" charset="2"/>
            </a:endParaRPr>
          </a:p>
          <a:p>
            <a:pPr marL="114300"/>
            <a:r>
              <a:rPr lang="en-US" altLang="ja-JP" sz="1050" b="1" dirty="0">
                <a:latin typeface="Meiryo UI" panose="020B0604030504040204" pitchFamily="50" charset="-128"/>
                <a:ea typeface="Meiryo UI" panose="020B0604030504040204" pitchFamily="50" charset="-128"/>
                <a:sym typeface="Wingdings 2" pitchFamily="18" charset="2"/>
              </a:rPr>
              <a:t>2</a:t>
            </a:r>
            <a:r>
              <a:rPr lang="ja-JP" altLang="en-US" sz="1050" b="1" dirty="0" smtClean="0">
                <a:latin typeface="Meiryo UI" panose="020B0604030504040204" pitchFamily="50" charset="-128"/>
                <a:ea typeface="Meiryo UI" panose="020B0604030504040204" pitchFamily="50" charset="-128"/>
                <a:sym typeface="Wingdings 2" pitchFamily="18" charset="2"/>
              </a:rPr>
              <a:t>月 </a:t>
            </a:r>
            <a:r>
              <a:rPr lang="ja-JP" altLang="en-US" sz="1050" b="1" dirty="0">
                <a:latin typeface="Meiryo UI" panose="020B0604030504040204" pitchFamily="50" charset="-128"/>
                <a:ea typeface="Meiryo UI" panose="020B0604030504040204" pitchFamily="50" charset="-128"/>
                <a:sym typeface="Wingdings 2" pitchFamily="18" charset="2"/>
              </a:rPr>
              <a:t>確定</a:t>
            </a:r>
            <a:r>
              <a:rPr kumimoji="1" lang="ja-JP" altLang="en-US" sz="1050" b="1" dirty="0" smtClean="0">
                <a:latin typeface="Meiryo UI" panose="020B0604030504040204" pitchFamily="50" charset="-128"/>
                <a:ea typeface="Meiryo UI" panose="020B0604030504040204" pitchFamily="50" charset="-128"/>
              </a:rPr>
              <a:t>値 </a:t>
            </a:r>
            <a:r>
              <a:rPr kumimoji="1" lang="ja-JP" altLang="en-US" sz="1050" dirty="0" smtClean="0">
                <a:latin typeface="Meiryo UI" panose="020B0604030504040204" pitchFamily="50" charset="-128"/>
                <a:ea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rPr>
              <a:t>930</a:t>
            </a:r>
            <a:r>
              <a:rPr kumimoji="1" lang="zh-TW" altLang="en-US" sz="1050" b="1" dirty="0" smtClean="0">
                <a:latin typeface="Meiryo UI" panose="020B0604030504040204" pitchFamily="50" charset="-128"/>
                <a:ea typeface="Meiryo UI" panose="020B0604030504040204" pitchFamily="50" charset="-128"/>
              </a:rPr>
              <a:t>万円</a:t>
            </a:r>
            <a:r>
              <a:rPr kumimoji="1" lang="en-US" altLang="zh-TW"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予算比 </a:t>
            </a:r>
            <a:r>
              <a:rPr lang="en-US" altLang="ja-JP" sz="1050" b="1" dirty="0">
                <a:latin typeface="Meiryo UI" panose="020B0604030504040204" pitchFamily="50" charset="-128"/>
                <a:ea typeface="Meiryo UI" panose="020B0604030504040204" pitchFamily="50" charset="-128"/>
              </a:rPr>
              <a:t>74</a:t>
            </a:r>
            <a:r>
              <a:rPr kumimoji="1" lang="en-US" altLang="ja-JP" sz="1050" b="1" dirty="0" smtClean="0">
                <a:latin typeface="Meiryo UI" panose="020B0604030504040204" pitchFamily="50" charset="-128"/>
                <a:ea typeface="Meiryo UI" panose="020B0604030504040204" pitchFamily="50" charset="-128"/>
              </a:rPr>
              <a:t>%)</a:t>
            </a:r>
            <a:r>
              <a:rPr kumimoji="1" lang="zh-TW" altLang="en-US" sz="1050" dirty="0">
                <a:latin typeface="Meiryo UI" panose="020B0604030504040204" pitchFamily="50" charset="-128"/>
                <a:ea typeface="Meiryo UI" panose="020B0604030504040204" pitchFamily="50" charset="-128"/>
              </a:rPr>
              <a:t>　南星  </a:t>
            </a:r>
            <a:r>
              <a:rPr lang="en-US" altLang="zh-TW" sz="1050" dirty="0" smtClean="0">
                <a:latin typeface="Meiryo UI" panose="020B0604030504040204" pitchFamily="50" charset="-128"/>
                <a:ea typeface="Meiryo UI" panose="020B0604030504040204" pitchFamily="50" charset="-128"/>
              </a:rPr>
              <a:t>790</a:t>
            </a:r>
            <a:r>
              <a:rPr kumimoji="1" lang="zh-TW" altLang="en-US" sz="1050" dirty="0" smtClean="0">
                <a:latin typeface="Meiryo UI" panose="020B0604030504040204" pitchFamily="50" charset="-128"/>
                <a:ea typeface="Meiryo UI" panose="020B0604030504040204" pitchFamily="50" charset="-128"/>
              </a:rPr>
              <a:t>万円 </a:t>
            </a:r>
            <a:r>
              <a:rPr kumimoji="1" lang="en-US" altLang="zh-TW"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予算比　</a:t>
            </a:r>
            <a:r>
              <a:rPr lang="en-US" altLang="ja-JP" sz="1050" dirty="0" smtClean="0">
                <a:latin typeface="Meiryo UI" panose="020B0604030504040204" pitchFamily="50" charset="-128"/>
                <a:ea typeface="Meiryo UI" panose="020B0604030504040204" pitchFamily="50" charset="-128"/>
              </a:rPr>
              <a:t>76</a:t>
            </a:r>
            <a:r>
              <a:rPr kumimoji="1" lang="ja-JP" altLang="en-US" sz="1050" dirty="0" smtClean="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a:t>
            </a:r>
            <a:r>
              <a:rPr kumimoji="1" lang="zh-TW" altLang="en-US" sz="1050" dirty="0" smtClean="0">
                <a:latin typeface="Meiryo UI" panose="020B0604030504040204" pitchFamily="50" charset="-128"/>
                <a:ea typeface="Meiryo UI" panose="020B0604030504040204" pitchFamily="50" charset="-128"/>
              </a:rPr>
              <a:t>東暎 </a:t>
            </a:r>
            <a:r>
              <a:rPr lang="en-US" altLang="zh-TW" sz="1050" dirty="0" smtClean="0">
                <a:latin typeface="Meiryo UI" panose="020B0604030504040204" pitchFamily="50" charset="-128"/>
                <a:ea typeface="Meiryo UI" panose="020B0604030504040204" pitchFamily="50" charset="-128"/>
              </a:rPr>
              <a:t>140</a:t>
            </a:r>
            <a:r>
              <a:rPr kumimoji="1" lang="zh-TW" altLang="en-US" sz="1050" dirty="0" smtClean="0">
                <a:latin typeface="Meiryo UI" panose="020B0604030504040204" pitchFamily="50" charset="-128"/>
                <a:ea typeface="Meiryo UI" panose="020B0604030504040204" pitchFamily="50" charset="-128"/>
              </a:rPr>
              <a:t>万円 </a:t>
            </a:r>
            <a:r>
              <a:rPr kumimoji="1" lang="en-US" altLang="zh-TW"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予算比 </a:t>
            </a:r>
            <a:r>
              <a:rPr lang="en-US" altLang="ja-JP" sz="1050" smtClean="0">
                <a:latin typeface="Meiryo UI" panose="020B0604030504040204" pitchFamily="50" charset="-128"/>
                <a:ea typeface="Meiryo UI" panose="020B0604030504040204" pitchFamily="50" charset="-128"/>
              </a:rPr>
              <a:t>58</a:t>
            </a:r>
            <a:r>
              <a:rPr kumimoji="1" lang="en-US" altLang="ja-JP" sz="1050" smtClean="0">
                <a:latin typeface="Meiryo UI" panose="020B0604030504040204" pitchFamily="50" charset="-128"/>
                <a:ea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endParaRPr>
          </a:p>
          <a:p>
            <a:pPr marL="114300"/>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pPr marL="114300" indent="0">
              <a:buNone/>
            </a:pPr>
            <a:r>
              <a:rPr kumimoji="1" lang="ja-JP" altLang="en-US" dirty="0">
                <a:solidFill>
                  <a:schemeClr val="tx1"/>
                </a:solidFill>
                <a:latin typeface="Meiryo UI" panose="020B0604030504040204" pitchFamily="50" charset="-128"/>
                <a:ea typeface="Meiryo UI" panose="020B0604030504040204" pitchFamily="50" charset="-128"/>
              </a:rPr>
              <a:t>　　　　　　　</a:t>
            </a:r>
            <a:endParaRPr lang="ko-KR" altLang="en-US" b="1" dirty="0">
              <a:latin typeface="Meiryo UI" panose="020B0604030504040204" pitchFamily="50" charset="-128"/>
              <a:ea typeface="+mn-ea"/>
              <a:sym typeface="Wingdings 2" pitchFamily="18" charset="2"/>
            </a:endParaRPr>
          </a:p>
        </p:txBody>
      </p:sp>
      <p:graphicFrame>
        <p:nvGraphicFramePr>
          <p:cNvPr id="8" name="表 7"/>
          <p:cNvGraphicFramePr>
            <a:graphicFrameLocks noGrp="1"/>
          </p:cNvGraphicFramePr>
          <p:nvPr>
            <p:extLst/>
          </p:nvPr>
        </p:nvGraphicFramePr>
        <p:xfrm>
          <a:off x="474670" y="1554607"/>
          <a:ext cx="4392488" cy="3113204"/>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val="3846771943"/>
                    </a:ext>
                  </a:extLst>
                </a:gridCol>
              </a:tblGrid>
              <a:tr h="354640">
                <a:tc>
                  <a:txBody>
                    <a:bodyPr/>
                    <a:lstStyle/>
                    <a:p>
                      <a:pPr algn="ctr"/>
                      <a:r>
                        <a:rPr kumimoji="1" lang="en-US" altLang="ja-JP" dirty="0" smtClean="0">
                          <a:latin typeface="Meiryo UI" panose="020B0604030504040204" pitchFamily="50" charset="-128"/>
                          <a:ea typeface="Meiryo UI" panose="020B0604030504040204" pitchFamily="50" charset="-128"/>
                        </a:rPr>
                        <a:t>Namsung</a:t>
                      </a:r>
                      <a:endParaRPr kumimoji="1" lang="ja-JP" altLang="en-US" dirty="0">
                        <a:latin typeface="Meiryo UI" panose="020B0604030504040204" pitchFamily="50" charset="-128"/>
                        <a:ea typeface="Meiryo UI" panose="020B0604030504040204" pitchFamily="50" charset="-128"/>
                      </a:endParaRPr>
                    </a:p>
                  </a:txBody>
                  <a:tcPr anchor="ctr">
                    <a:solidFill>
                      <a:srgbClr val="F7657A"/>
                    </a:solidFill>
                  </a:tcPr>
                </a:tc>
                <a:extLst>
                  <a:ext uri="{0D108BD9-81ED-4DB2-BD59-A6C34878D82A}">
                    <a16:rowId xmlns:a16="http://schemas.microsoft.com/office/drawing/2014/main" val="1513964995"/>
                  </a:ext>
                </a:extLst>
              </a:tr>
              <a:tr h="2758564">
                <a:tc>
                  <a:txBody>
                    <a:bodyPr/>
                    <a:lstStyle/>
                    <a:p>
                      <a:pPr marL="114300" indent="0">
                        <a:buNone/>
                      </a:pP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en-US" altLang="ja-JP" sz="1050" dirty="0" smtClean="0">
                          <a:solidFill>
                            <a:schemeClr val="tx1"/>
                          </a:solidFill>
                          <a:latin typeface="Meiryo UI" panose="020B0604030504040204" pitchFamily="50" charset="-128"/>
                          <a:ea typeface="Meiryo UI" panose="020B0604030504040204" pitchFamily="50" charset="-128"/>
                        </a:rPr>
                        <a:t>Busan</a:t>
                      </a:r>
                      <a:r>
                        <a:rPr kumimoji="1" lang="ja-JP" altLang="en-US" sz="1050" dirty="0" smtClean="0">
                          <a:solidFill>
                            <a:schemeClr val="tx1"/>
                          </a:solidFill>
                          <a:latin typeface="Meiryo UI" panose="020B0604030504040204" pitchFamily="50" charset="-128"/>
                          <a:ea typeface="Meiryo UI" panose="020B0604030504040204" pitchFamily="50" charset="-128"/>
                        </a:rPr>
                        <a:t>バース混み及び前航海からの遅延の影響で、阪神以外で</a:t>
                      </a:r>
                      <a:r>
                        <a:rPr kumimoji="1" lang="en-US" altLang="ja-JP" sz="1050" dirty="0" smtClean="0">
                          <a:solidFill>
                            <a:schemeClr val="tx1"/>
                          </a:solidFill>
                          <a:latin typeface="Meiryo UI" panose="020B0604030504040204" pitchFamily="50" charset="-128"/>
                          <a:ea typeface="Meiryo UI" panose="020B0604030504040204" pitchFamily="50" charset="-128"/>
                        </a:rPr>
                        <a:t>SKIP</a:t>
                      </a:r>
                    </a:p>
                    <a:p>
                      <a:pPr marL="114300" indent="0">
                        <a:buNone/>
                      </a:pPr>
                      <a:r>
                        <a:rPr kumimoji="1" lang="ja-JP" altLang="en-US" sz="1050" dirty="0" smtClean="0">
                          <a:solidFill>
                            <a:schemeClr val="tx1"/>
                          </a:solidFill>
                          <a:latin typeface="Meiryo UI" panose="020B0604030504040204" pitchFamily="50" charset="-128"/>
                          <a:ea typeface="Meiryo UI" panose="020B0604030504040204" pitchFamily="50" charset="-128"/>
                        </a:rPr>
                        <a:t>があったものの、前月からのずれ込みが多く、</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ja-JP" altLang="en-US" sz="1050" dirty="0" smtClean="0">
                          <a:solidFill>
                            <a:schemeClr val="tx1"/>
                          </a:solidFill>
                          <a:latin typeface="Meiryo UI" panose="020B0604030504040204" pitchFamily="50" charset="-128"/>
                          <a:ea typeface="Meiryo UI" panose="020B0604030504040204" pitchFamily="50" charset="-128"/>
                        </a:rPr>
                        <a:t>　　　　　　　　　　　　　　　</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en-US" altLang="ja-JP" sz="1050" dirty="0" smtClean="0">
                          <a:solidFill>
                            <a:schemeClr val="tx1"/>
                          </a:solidFill>
                          <a:latin typeface="Meiryo UI" panose="020B0604030504040204" pitchFamily="50" charset="-128"/>
                          <a:ea typeface="Meiryo UI" panose="020B0604030504040204" pitchFamily="50" charset="-128"/>
                        </a:rPr>
                        <a:t>                                </a:t>
                      </a:r>
                      <a:r>
                        <a:rPr kumimoji="0" lang="ja-JP" altLang="en-US" sz="1050" baseline="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u="sng" dirty="0" smtClean="0">
                          <a:solidFill>
                            <a:schemeClr val="tx1"/>
                          </a:solidFill>
                          <a:latin typeface="Meiryo UI" panose="020B0604030504040204" pitchFamily="50" charset="-128"/>
                          <a:ea typeface="Meiryo UI" panose="020B0604030504040204" pitchFamily="50" charset="-128"/>
                        </a:rPr>
                        <a:t>520</a:t>
                      </a:r>
                      <a:r>
                        <a:rPr lang="ja-JP" altLang="ja-JP" sz="1050" u="sng" dirty="0" smtClean="0">
                          <a:solidFill>
                            <a:schemeClr val="tx1"/>
                          </a:solidFill>
                          <a:latin typeface="Meiryo UI" panose="020B0604030504040204" pitchFamily="50" charset="-128"/>
                          <a:ea typeface="Meiryo UI" panose="020B0604030504040204" pitchFamily="50" charset="-128"/>
                        </a:rPr>
                        <a:t>万円</a:t>
                      </a:r>
                      <a:endParaRPr lang="en-US" altLang="ja-JP" sz="1050" u="none" dirty="0" smtClean="0">
                        <a:solidFill>
                          <a:schemeClr val="tx1"/>
                        </a:solidFill>
                        <a:latin typeface="Meiryo UI" panose="020B0604030504040204" pitchFamily="50" charset="-128"/>
                        <a:ea typeface="Meiryo UI" panose="020B0604030504040204" pitchFamily="50" charset="-128"/>
                      </a:endParaRPr>
                    </a:p>
                    <a:p>
                      <a:pPr marL="114300" indent="0">
                        <a:buNone/>
                      </a:pPr>
                      <a:endParaRPr lang="en-US" altLang="ja-JP" sz="105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14300" indent="0">
                        <a:buNone/>
                      </a:pP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京浜</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rPr>
                        <a:t>Busan</a:t>
                      </a:r>
                      <a:r>
                        <a:rPr kumimoji="1" lang="ja-JP" altLang="en-US" sz="1050" dirty="0" smtClean="0">
                          <a:solidFill>
                            <a:schemeClr val="tx1"/>
                          </a:solidFill>
                          <a:latin typeface="Meiryo UI" panose="020B0604030504040204" pitchFamily="50" charset="-128"/>
                          <a:ea typeface="Meiryo UI" panose="020B0604030504040204" pitchFamily="50" charset="-128"/>
                        </a:rPr>
                        <a:t>バース混みのため、</a:t>
                      </a:r>
                      <a:r>
                        <a:rPr kumimoji="1" lang="en-US" altLang="ja-JP" sz="1050" dirty="0" smtClean="0">
                          <a:solidFill>
                            <a:schemeClr val="tx1"/>
                          </a:solidFill>
                          <a:latin typeface="Meiryo UI" panose="020B0604030504040204" pitchFamily="50" charset="-128"/>
                          <a:ea typeface="Meiryo UI" panose="020B0604030504040204" pitchFamily="50" charset="-128"/>
                        </a:rPr>
                        <a:t>NSSK2408</a:t>
                      </a:r>
                      <a:r>
                        <a:rPr kumimoji="1" lang="en-US" altLang="ja-JP" sz="1050" baseline="0" dirty="0" smtClean="0">
                          <a:solidFill>
                            <a:schemeClr val="tx1"/>
                          </a:solidFill>
                          <a:latin typeface="Meiryo UI" panose="020B0604030504040204" pitchFamily="50" charset="-128"/>
                          <a:ea typeface="Meiryo UI" panose="020B0604030504040204" pitchFamily="50" charset="-128"/>
                        </a:rPr>
                        <a:t> VOYAGE SKIP</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阪神</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rPr>
                        <a:t>JPPC</a:t>
                      </a:r>
                      <a:r>
                        <a:rPr kumimoji="1" lang="ja-JP" altLang="en-US" sz="1050" dirty="0" smtClean="0">
                          <a:solidFill>
                            <a:schemeClr val="tx1"/>
                          </a:solidFill>
                          <a:latin typeface="Meiryo UI" panose="020B0604030504040204" pitchFamily="50" charset="-128"/>
                          <a:ea typeface="Meiryo UI" panose="020B0604030504040204" pitchFamily="50" charset="-128"/>
                        </a:rPr>
                        <a:t>エンジントラブルのため、</a:t>
                      </a:r>
                      <a:r>
                        <a:rPr kumimoji="1" lang="en-US" altLang="ja-JP" sz="1050" dirty="0" smtClean="0">
                          <a:solidFill>
                            <a:schemeClr val="tx1"/>
                          </a:solidFill>
                          <a:latin typeface="Meiryo UI" panose="020B0604030504040204" pitchFamily="50" charset="-128"/>
                          <a:ea typeface="Meiryo UI" panose="020B0604030504040204" pitchFamily="50" charset="-128"/>
                        </a:rPr>
                        <a:t>JREN</a:t>
                      </a:r>
                      <a:r>
                        <a:rPr kumimoji="1" lang="ja-JP" altLang="en-US" sz="1050" dirty="0" smtClean="0">
                          <a:solidFill>
                            <a:schemeClr val="tx1"/>
                          </a:solidFill>
                          <a:latin typeface="Meiryo UI" panose="020B0604030504040204" pitchFamily="50" charset="-128"/>
                          <a:ea typeface="Meiryo UI" panose="020B0604030504040204" pitchFamily="50" charset="-128"/>
                        </a:rPr>
                        <a:t>代船投入</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endParaRPr kumimoji="1" lang="ja-JP" altLang="en-US" sz="105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北日本</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baseline="0" dirty="0" smtClean="0">
                          <a:solidFill>
                            <a:schemeClr val="tx1"/>
                          </a:solidFill>
                          <a:latin typeface="Meiryo UI" panose="020B0604030504040204" pitchFamily="50" charset="-128"/>
                          <a:ea typeface="Meiryo UI" panose="020B0604030504040204" pitchFamily="50" charset="-128"/>
                        </a:rPr>
                        <a:t>BJS </a:t>
                      </a:r>
                      <a:r>
                        <a:rPr kumimoji="1" lang="ja-JP" altLang="en-US" sz="1050" baseline="0" dirty="0" smtClean="0">
                          <a:solidFill>
                            <a:schemeClr val="tx1"/>
                          </a:solidFill>
                          <a:latin typeface="Meiryo UI" panose="020B0604030504040204" pitchFamily="50" charset="-128"/>
                          <a:ea typeface="Meiryo UI" panose="020B0604030504040204" pitchFamily="50" charset="-128"/>
                        </a:rPr>
                        <a:t>前航海の遅延により１週間スライド</a:t>
                      </a:r>
                      <a:endParaRPr kumimoji="1" lang="en-US" altLang="ja-JP" sz="1050" baseline="0" dirty="0" smtClean="0">
                        <a:solidFill>
                          <a:schemeClr val="tx1"/>
                        </a:solidFill>
                        <a:latin typeface="Meiryo UI" panose="020B0604030504040204" pitchFamily="50" charset="-128"/>
                        <a:ea typeface="Meiryo UI" panose="020B0604030504040204" pitchFamily="50" charset="-128"/>
                      </a:endParaRPr>
                    </a:p>
                    <a:p>
                      <a:pPr marL="114300" indent="0">
                        <a:buNone/>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14300" indent="0">
                        <a:buNone/>
                      </a:pP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西日本</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rPr>
                        <a:t>NSCL2407</a:t>
                      </a:r>
                      <a:r>
                        <a:rPr kumimoji="1" lang="en-US" altLang="ja-JP"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baseline="0" dirty="0" smtClean="0">
                          <a:solidFill>
                            <a:schemeClr val="tx1"/>
                          </a:solidFill>
                          <a:latin typeface="Meiryo UI" panose="020B0604030504040204" pitchFamily="50" charset="-128"/>
                          <a:ea typeface="Meiryo UI" panose="020B0604030504040204" pitchFamily="50" charset="-128"/>
                        </a:rPr>
                        <a:t>前航海からの遅延のため、広島・博多</a:t>
                      </a:r>
                      <a:r>
                        <a:rPr kumimoji="1" lang="en-US" altLang="ja-JP" sz="1050" baseline="0" dirty="0" smtClean="0">
                          <a:solidFill>
                            <a:schemeClr val="tx1"/>
                          </a:solidFill>
                          <a:latin typeface="Meiryo UI" panose="020B0604030504040204" pitchFamily="50" charset="-128"/>
                          <a:ea typeface="Meiryo UI" panose="020B0604030504040204" pitchFamily="50" charset="-128"/>
                        </a:rPr>
                        <a:t>SKIP</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39813027"/>
                  </a:ext>
                </a:extLst>
              </a:tr>
            </a:tbl>
          </a:graphicData>
        </a:graphic>
      </p:graphicFrame>
    </p:spTree>
    <p:extLst>
      <p:ext uri="{BB962C8B-B14F-4D97-AF65-F5344CB8AC3E}">
        <p14:creationId xmlns:p14="http://schemas.microsoft.com/office/powerpoint/2010/main" val="972618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CC04F913D951A4B9ECA7A8D44B8FD46" ma:contentTypeVersion="2" ma:contentTypeDescription="新しいドキュメントを作成します。" ma:contentTypeScope="" ma:versionID="43e9cf73a855a0802ca93d2ebd1ca977">
  <xsd:schema xmlns:xsd="http://www.w3.org/2001/XMLSchema" xmlns:xs="http://www.w3.org/2001/XMLSchema" xmlns:p="http://schemas.microsoft.com/office/2006/metadata/properties" xmlns:ns2="01c5041c-bc75-4e91-98ac-5e259e1695f1" targetNamespace="http://schemas.microsoft.com/office/2006/metadata/properties" ma:root="true" ma:fieldsID="2bb33cf4a5d007b3df07555fb9b069dc" ns2:_="">
    <xsd:import namespace="01c5041c-bc75-4e91-98ac-5e259e1695f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c5041c-bc75-4e91-98ac-5e259e169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4A4325-B54C-4911-83C2-C7C6BD15AC57}">
  <ds:schemaRef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01c5041c-bc75-4e91-98ac-5e259e1695f1"/>
    <ds:schemaRef ds:uri="http://purl.org/dc/dcmitype/"/>
    <ds:schemaRef ds:uri="http://purl.org/dc/terms/"/>
  </ds:schemaRefs>
</ds:datastoreItem>
</file>

<file path=customXml/itemProps2.xml><?xml version="1.0" encoding="utf-8"?>
<ds:datastoreItem xmlns:ds="http://schemas.openxmlformats.org/officeDocument/2006/customXml" ds:itemID="{B88F65EC-4809-47A3-AF15-06C8255A6AE2}">
  <ds:schemaRefs>
    <ds:schemaRef ds:uri="http://schemas.microsoft.com/sharepoint/v3/contenttype/forms"/>
  </ds:schemaRefs>
</ds:datastoreItem>
</file>

<file path=customXml/itemProps3.xml><?xml version="1.0" encoding="utf-8"?>
<ds:datastoreItem xmlns:ds="http://schemas.openxmlformats.org/officeDocument/2006/customXml" ds:itemID="{1F3AB719-A735-47AC-A2C3-9696A35438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c5041c-bc75-4e91-98ac-5e259e16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29626</TotalTime>
  <Words>1411</Words>
  <Application>Microsoft Office PowerPoint</Application>
  <PresentationFormat>A4 210 x 297 mm</PresentationFormat>
  <Paragraphs>340</Paragraphs>
  <Slides>13</Slides>
  <Notes>2</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4" baseType="lpstr">
      <vt:lpstr>굴림</vt:lpstr>
      <vt:lpstr>맑은 고딕</vt:lpstr>
      <vt:lpstr>Meiryo UI</vt:lpstr>
      <vt:lpstr>ＭＳ Ｐゴシック</vt:lpstr>
      <vt:lpstr>MS Mincho</vt:lpstr>
      <vt:lpstr>游ゴシック</vt:lpstr>
      <vt:lpstr>游ゴシック Light</vt:lpstr>
      <vt:lpstr>Arial</vt:lpstr>
      <vt:lpstr>Wingdings 2</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Owner</dc:creator>
  <cp:lastModifiedBy>okano</cp:lastModifiedBy>
  <cp:revision>2156</cp:revision>
  <cp:lastPrinted>2023-06-10T04:26:54Z</cp:lastPrinted>
  <dcterms:created xsi:type="dcterms:W3CDTF">2016-01-28T06:30:28Z</dcterms:created>
  <dcterms:modified xsi:type="dcterms:W3CDTF">2024-03-18T02:30:33Z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0x010100ECC04F913D951A4B9ECA7A8D44B8FD46</vt:lpwstr>
  </property>
</Properties>
</file>