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17" r:id="rId4"/>
  </p:sldMasterIdLst>
  <p:notesMasterIdLst>
    <p:notesMasterId r:id="rId19"/>
  </p:notesMasterIdLst>
  <p:handoutMasterIdLst>
    <p:handoutMasterId r:id="rId20"/>
  </p:handoutMasterIdLst>
  <p:sldIdLst>
    <p:sldId id="688" r:id="rId5"/>
    <p:sldId id="689" r:id="rId6"/>
    <p:sldId id="690" r:id="rId7"/>
    <p:sldId id="696" r:id="rId8"/>
    <p:sldId id="697" r:id="rId9"/>
    <p:sldId id="698" r:id="rId10"/>
    <p:sldId id="707" r:id="rId11"/>
    <p:sldId id="700" r:id="rId12"/>
    <p:sldId id="701" r:id="rId13"/>
    <p:sldId id="702" r:id="rId14"/>
    <p:sldId id="703" r:id="rId15"/>
    <p:sldId id="704" r:id="rId16"/>
    <p:sldId id="705" r:id="rId17"/>
    <p:sldId id="706" r:id="rId18"/>
  </p:sldIdLst>
  <p:sldSz cx="9906000" cy="6858000" type="A4"/>
  <p:notesSz cx="6792913" cy="9925050"/>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890">
          <p15:clr>
            <a:srgbClr val="A4A3A4"/>
          </p15:clr>
        </p15:guide>
        <p15:guide id="2" orient="horz" pos="3974">
          <p15:clr>
            <a:srgbClr val="A4A3A4"/>
          </p15:clr>
        </p15:guide>
        <p15:guide id="3" orient="horz" pos="527">
          <p15:clr>
            <a:srgbClr val="A4A3A4"/>
          </p15:clr>
        </p15:guide>
        <p15:guide id="4" pos="172">
          <p15:clr>
            <a:srgbClr val="A4A3A4"/>
          </p15:clr>
        </p15:guide>
        <p15:guide id="5" pos="60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E6E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CE2CC-36E8-41F0-BD10-42741D4455E9}" v="181" dt="2023-02-08T00:01:45.594"/>
    <p1510:client id="{26E0B220-24FE-49D7-8B24-DD40356275FB}" v="12" dt="2023-02-08T04:05:01.444"/>
    <p1510:client id="{38122FB5-0E61-4CBC-875E-44686054F860}" v="65" dt="2023-02-10T07:46:56.464"/>
    <p1510:client id="{80085865-04D4-4EC2-9421-0750D0C69171}" v="122" dt="2023-02-07T07:00:31.158"/>
    <p1510:client id="{AD294814-A226-4914-B61C-3B489441D9FA}" v="135" dt="2023-02-07T04:32:14.073"/>
    <p1510:client id="{E1B8A2EA-954B-4480-96B8-5840B925E8A2}" v="19" dt="2023-02-07T07:03:17.705"/>
    <p1510:client id="{E9153372-9E01-4C32-8BF2-8DFFAC8FB793}" v="1" dt="2023-02-08T04:03:33.65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3" autoAdjust="0"/>
    <p:restoredTop sz="96123" autoAdjust="0"/>
  </p:normalViewPr>
  <p:slideViewPr>
    <p:cSldViewPr>
      <p:cViewPr varScale="1">
        <p:scale>
          <a:sx n="117" d="100"/>
          <a:sy n="117" d="100"/>
        </p:scale>
        <p:origin x="1824" y="84"/>
      </p:cViewPr>
      <p:guideLst>
        <p:guide orient="horz" pos="890"/>
        <p:guide orient="horz" pos="3974"/>
        <p:guide orient="horz" pos="527"/>
        <p:guide pos="172"/>
        <p:guide pos="606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35"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1"/>
            <a:ext cx="2943384" cy="496173"/>
          </a:xfrm>
          <a:prstGeom prst="rect">
            <a:avLst/>
          </a:prstGeom>
        </p:spPr>
        <p:txBody>
          <a:bodyPr vert="horz" lIns="91205" tIns="45604" rIns="91205" bIns="45604" rtlCol="0"/>
          <a:lstStyle>
            <a:lvl1pPr algn="l">
              <a:defRPr sz="1200">
                <a:latin typeface="굴림" charset="-127"/>
                <a:ea typeface="굴림" charset="-127"/>
              </a:defRPr>
            </a:lvl1pPr>
          </a:lstStyle>
          <a:p>
            <a:pPr>
              <a:defRPr/>
            </a:pPr>
            <a:endParaRPr lang="ko-KR" altLang="en-US"/>
          </a:p>
        </p:txBody>
      </p:sp>
      <p:sp>
        <p:nvSpPr>
          <p:cNvPr id="3" name="날짜 개체 틀 2"/>
          <p:cNvSpPr>
            <a:spLocks noGrp="1"/>
          </p:cNvSpPr>
          <p:nvPr>
            <p:ph type="dt" sz="quarter" idx="1"/>
          </p:nvPr>
        </p:nvSpPr>
        <p:spPr>
          <a:xfrm>
            <a:off x="3847946" y="1"/>
            <a:ext cx="2943384" cy="496173"/>
          </a:xfrm>
          <a:prstGeom prst="rect">
            <a:avLst/>
          </a:prstGeom>
        </p:spPr>
        <p:txBody>
          <a:bodyPr vert="horz" lIns="91205" tIns="45604" rIns="91205" bIns="45604" rtlCol="0"/>
          <a:lstStyle>
            <a:lvl1pPr algn="r">
              <a:defRPr sz="1200">
                <a:latin typeface="굴림" charset="-127"/>
                <a:ea typeface="굴림" charset="-127"/>
              </a:defRPr>
            </a:lvl1pPr>
          </a:lstStyle>
          <a:p>
            <a:pPr>
              <a:defRPr/>
            </a:pPr>
            <a:fld id="{E7296D9F-3E08-45B4-80CB-AA505BEB725B}" type="datetimeFigureOut">
              <a:rPr lang="ko-KR" altLang="en-US"/>
              <a:pPr>
                <a:defRPr/>
              </a:pPr>
              <a:t>2024-05-20</a:t>
            </a:fld>
            <a:endParaRPr lang="ko-KR" altLang="en-US"/>
          </a:p>
        </p:txBody>
      </p:sp>
      <p:sp>
        <p:nvSpPr>
          <p:cNvPr id="4" name="바닥글 개체 틀 3"/>
          <p:cNvSpPr>
            <a:spLocks noGrp="1"/>
          </p:cNvSpPr>
          <p:nvPr>
            <p:ph type="ftr" sz="quarter" idx="2"/>
          </p:nvPr>
        </p:nvSpPr>
        <p:spPr>
          <a:xfrm>
            <a:off x="2" y="9427292"/>
            <a:ext cx="2943384" cy="496172"/>
          </a:xfrm>
          <a:prstGeom prst="rect">
            <a:avLst/>
          </a:prstGeom>
        </p:spPr>
        <p:txBody>
          <a:bodyPr vert="horz" lIns="91205" tIns="45604" rIns="91205" bIns="45604" rtlCol="0" anchor="b"/>
          <a:lstStyle>
            <a:lvl1pPr algn="l">
              <a:defRPr sz="1200">
                <a:latin typeface="굴림" charset="-127"/>
                <a:ea typeface="굴림" charset="-127"/>
              </a:defRPr>
            </a:lvl1pPr>
          </a:lstStyle>
          <a:p>
            <a:pPr>
              <a:defRPr/>
            </a:pPr>
            <a:endParaRPr lang="ko-KR" altLang="en-US"/>
          </a:p>
        </p:txBody>
      </p:sp>
      <p:sp>
        <p:nvSpPr>
          <p:cNvPr id="5" name="슬라이드 번호 개체 틀 4"/>
          <p:cNvSpPr>
            <a:spLocks noGrp="1"/>
          </p:cNvSpPr>
          <p:nvPr>
            <p:ph type="sldNum" sz="quarter" idx="3"/>
          </p:nvPr>
        </p:nvSpPr>
        <p:spPr>
          <a:xfrm>
            <a:off x="3847946" y="9427292"/>
            <a:ext cx="2943384" cy="496172"/>
          </a:xfrm>
          <a:prstGeom prst="rect">
            <a:avLst/>
          </a:prstGeom>
        </p:spPr>
        <p:txBody>
          <a:bodyPr vert="horz" lIns="91205" tIns="45604" rIns="91205" bIns="45604" rtlCol="0" anchor="b"/>
          <a:lstStyle>
            <a:lvl1pPr algn="r">
              <a:defRPr sz="1200">
                <a:latin typeface="굴림" charset="-127"/>
                <a:ea typeface="굴림" charset="-127"/>
              </a:defRPr>
            </a:lvl1pPr>
          </a:lstStyle>
          <a:p>
            <a:pPr>
              <a:defRPr/>
            </a:pPr>
            <a:fld id="{2F849FFD-6564-4FE1-B64A-AB6B1582DB38}" type="slidenum">
              <a:rPr lang="ko-KR" altLang="en-US"/>
              <a:pPr>
                <a:defRPr/>
              </a:pPr>
              <a:t>‹#›</a:t>
            </a:fld>
            <a:endParaRPr lang="ko-KR" altLang="en-US"/>
          </a:p>
        </p:txBody>
      </p:sp>
    </p:spTree>
    <p:extLst>
      <p:ext uri="{BB962C8B-B14F-4D97-AF65-F5344CB8AC3E}">
        <p14:creationId xmlns:p14="http://schemas.microsoft.com/office/powerpoint/2010/main" val="1489049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1"/>
            <a:ext cx="2943384" cy="496173"/>
          </a:xfrm>
          <a:prstGeom prst="rect">
            <a:avLst/>
          </a:prstGeom>
        </p:spPr>
        <p:txBody>
          <a:bodyPr vert="horz" lIns="91205" tIns="45604" rIns="91205" bIns="45604" rtlCol="0"/>
          <a:lstStyle>
            <a:lvl1pPr algn="l">
              <a:defRPr sz="1200">
                <a:latin typeface="굴림" charset="-127"/>
                <a:ea typeface="굴림" charset="-127"/>
              </a:defRPr>
            </a:lvl1pPr>
          </a:lstStyle>
          <a:p>
            <a:pPr>
              <a:defRPr/>
            </a:pPr>
            <a:endParaRPr lang="ko-KR" altLang="en-US"/>
          </a:p>
        </p:txBody>
      </p:sp>
      <p:sp>
        <p:nvSpPr>
          <p:cNvPr id="3" name="날짜 개체 틀 2"/>
          <p:cNvSpPr>
            <a:spLocks noGrp="1"/>
          </p:cNvSpPr>
          <p:nvPr>
            <p:ph type="dt" idx="1"/>
          </p:nvPr>
        </p:nvSpPr>
        <p:spPr>
          <a:xfrm>
            <a:off x="3847946" y="1"/>
            <a:ext cx="2943384" cy="496173"/>
          </a:xfrm>
          <a:prstGeom prst="rect">
            <a:avLst/>
          </a:prstGeom>
        </p:spPr>
        <p:txBody>
          <a:bodyPr vert="horz" lIns="91205" tIns="45604" rIns="91205" bIns="45604" rtlCol="0"/>
          <a:lstStyle>
            <a:lvl1pPr algn="r">
              <a:defRPr sz="1200">
                <a:latin typeface="굴림" charset="-127"/>
                <a:ea typeface="굴림" charset="-127"/>
              </a:defRPr>
            </a:lvl1pPr>
          </a:lstStyle>
          <a:p>
            <a:pPr>
              <a:defRPr/>
            </a:pPr>
            <a:fld id="{F6C95241-CDE7-4F74-B9EE-BAF8A9053609}" type="datetimeFigureOut">
              <a:rPr lang="ko-KR" altLang="en-US"/>
              <a:pPr>
                <a:defRPr/>
              </a:pPr>
              <a:t>2024-05-20</a:t>
            </a:fld>
            <a:endParaRPr lang="ko-KR" altLang="en-US"/>
          </a:p>
        </p:txBody>
      </p:sp>
      <p:sp>
        <p:nvSpPr>
          <p:cNvPr id="4" name="슬라이드 이미지 개체 틀 3"/>
          <p:cNvSpPr>
            <a:spLocks noGrp="1" noRot="1" noChangeAspect="1"/>
          </p:cNvSpPr>
          <p:nvPr>
            <p:ph type="sldImg" idx="2"/>
          </p:nvPr>
        </p:nvSpPr>
        <p:spPr>
          <a:xfrm>
            <a:off x="709613" y="746125"/>
            <a:ext cx="5373687" cy="3719513"/>
          </a:xfrm>
          <a:prstGeom prst="rect">
            <a:avLst/>
          </a:prstGeom>
          <a:noFill/>
          <a:ln w="12700">
            <a:solidFill>
              <a:prstClr val="black"/>
            </a:solidFill>
          </a:ln>
        </p:spPr>
        <p:txBody>
          <a:bodyPr vert="horz" lIns="91205" tIns="45604" rIns="91205" bIns="45604" rtlCol="0" anchor="ctr"/>
          <a:lstStyle/>
          <a:p>
            <a:pPr lvl="0"/>
            <a:endParaRPr lang="ko-KR" altLang="en-US" noProof="0"/>
          </a:p>
        </p:txBody>
      </p:sp>
      <p:sp>
        <p:nvSpPr>
          <p:cNvPr id="5" name="슬라이드 노트 개체 틀 4"/>
          <p:cNvSpPr>
            <a:spLocks noGrp="1"/>
          </p:cNvSpPr>
          <p:nvPr>
            <p:ph type="body" sz="quarter" idx="3"/>
          </p:nvPr>
        </p:nvSpPr>
        <p:spPr>
          <a:xfrm>
            <a:off x="679609" y="4714439"/>
            <a:ext cx="5433697" cy="4465559"/>
          </a:xfrm>
          <a:prstGeom prst="rect">
            <a:avLst/>
          </a:prstGeom>
        </p:spPr>
        <p:txBody>
          <a:bodyPr vert="horz" lIns="91205" tIns="45604" rIns="91205" bIns="45604"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2" y="9427292"/>
            <a:ext cx="2943384" cy="496172"/>
          </a:xfrm>
          <a:prstGeom prst="rect">
            <a:avLst/>
          </a:prstGeom>
        </p:spPr>
        <p:txBody>
          <a:bodyPr vert="horz" lIns="91205" tIns="45604" rIns="91205" bIns="45604" rtlCol="0" anchor="b"/>
          <a:lstStyle>
            <a:lvl1pPr algn="l">
              <a:defRPr sz="1200">
                <a:latin typeface="굴림" charset="-127"/>
                <a:ea typeface="굴림" charset="-127"/>
              </a:defRPr>
            </a:lvl1pPr>
          </a:lstStyle>
          <a:p>
            <a:pPr>
              <a:defRPr/>
            </a:pPr>
            <a:endParaRPr lang="ko-KR" altLang="en-US"/>
          </a:p>
        </p:txBody>
      </p:sp>
      <p:sp>
        <p:nvSpPr>
          <p:cNvPr id="7" name="슬라이드 번호 개체 틀 6"/>
          <p:cNvSpPr>
            <a:spLocks noGrp="1"/>
          </p:cNvSpPr>
          <p:nvPr>
            <p:ph type="sldNum" sz="quarter" idx="5"/>
          </p:nvPr>
        </p:nvSpPr>
        <p:spPr>
          <a:xfrm>
            <a:off x="3847946" y="9427292"/>
            <a:ext cx="2943384" cy="496172"/>
          </a:xfrm>
          <a:prstGeom prst="rect">
            <a:avLst/>
          </a:prstGeom>
        </p:spPr>
        <p:txBody>
          <a:bodyPr vert="horz" lIns="91205" tIns="45604" rIns="91205" bIns="45604" rtlCol="0" anchor="b"/>
          <a:lstStyle>
            <a:lvl1pPr algn="r">
              <a:defRPr sz="1200">
                <a:latin typeface="굴림" charset="-127"/>
                <a:ea typeface="굴림" charset="-127"/>
              </a:defRPr>
            </a:lvl1pPr>
          </a:lstStyle>
          <a:p>
            <a:pPr>
              <a:defRPr/>
            </a:pPr>
            <a:fld id="{EDDFA6DD-DD86-49B4-AE71-B3300001D18F}" type="slidenum">
              <a:rPr lang="ko-KR" altLang="en-US"/>
              <a:pPr>
                <a:defRPr/>
              </a:pPr>
              <a:t>‹#›</a:t>
            </a:fld>
            <a:endParaRPr lang="ko-KR" altLang="en-US"/>
          </a:p>
        </p:txBody>
      </p:sp>
    </p:spTree>
    <p:extLst>
      <p:ext uri="{BB962C8B-B14F-4D97-AF65-F5344CB8AC3E}">
        <p14:creationId xmlns:p14="http://schemas.microsoft.com/office/powerpoint/2010/main" val="4074987143"/>
      </p:ext>
    </p:extLst>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292" y="4714399"/>
            <a:ext cx="5434330" cy="4466273"/>
          </a:xfrm>
          <a:prstGeom prst="rect">
            <a:avLst/>
          </a:prstGeom>
          <a:noFill/>
          <a:ln>
            <a:noFill/>
          </a:ln>
        </p:spPr>
        <p:txBody>
          <a:bodyPr spcFirstLastPara="1" wrap="square" lIns="92056" tIns="92056" rIns="92056" bIns="92056" anchor="t" anchorCtr="0">
            <a:noAutofit/>
          </a:bodyPr>
          <a:lstStyle/>
          <a:p>
            <a:pPr>
              <a:spcBef>
                <a:spcPts val="0"/>
              </a:spcBef>
              <a:spcAft>
                <a:spcPts val="0"/>
              </a:spcAft>
              <a:buSzPts val="1100"/>
            </a:pPr>
            <a:endParaRPr dirty="0"/>
          </a:p>
        </p:txBody>
      </p:sp>
      <p:sp>
        <p:nvSpPr>
          <p:cNvPr id="82" name="Google Shape;82;p1:notes"/>
          <p:cNvSpPr>
            <a:spLocks noGrp="1" noRot="1" noChangeAspect="1"/>
          </p:cNvSpPr>
          <p:nvPr>
            <p:ph type="sldImg" idx="2"/>
          </p:nvPr>
        </p:nvSpPr>
        <p:spPr>
          <a:xfrm>
            <a:off x="708025"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935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7020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ko-KR"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1479443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ko-KR"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367249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ko-KR"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835862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74DBF5AD-788F-B442-86CB-1CE332136383}"/>
              </a:ext>
            </a:extLst>
          </p:cNvPr>
          <p:cNvPicPr>
            <a:picLocks noChangeAspect="1"/>
          </p:cNvPicPr>
          <p:nvPr userDrawn="1"/>
        </p:nvPicPr>
        <p:blipFill rotWithShape="1">
          <a:blip r:embed="rId2"/>
          <a:srcRect t="92711"/>
          <a:stretch/>
        </p:blipFill>
        <p:spPr>
          <a:xfrm>
            <a:off x="1879" y="6707585"/>
            <a:ext cx="9906000" cy="150416"/>
          </a:xfrm>
          <a:prstGeom prst="rect">
            <a:avLst/>
          </a:prstGeom>
        </p:spPr>
      </p:pic>
      <p:pic>
        <p:nvPicPr>
          <p:cNvPr id="3" name="그림 2">
            <a:extLst>
              <a:ext uri="{FF2B5EF4-FFF2-40B4-BE49-F238E27FC236}">
                <a16:creationId xmlns:a16="http://schemas.microsoft.com/office/drawing/2014/main" id="{7F65622A-075C-14B6-0DB3-DE74EAADD797}"/>
              </a:ext>
            </a:extLst>
          </p:cNvPr>
          <p:cNvPicPr>
            <a:picLocks noChangeAspect="1"/>
          </p:cNvPicPr>
          <p:nvPr userDrawn="1"/>
        </p:nvPicPr>
        <p:blipFill rotWithShape="1">
          <a:blip r:embed="rId2"/>
          <a:srcRect t="92711"/>
          <a:stretch/>
        </p:blipFill>
        <p:spPr>
          <a:xfrm>
            <a:off x="1879" y="581200"/>
            <a:ext cx="9906000" cy="141967"/>
          </a:xfrm>
          <a:prstGeom prst="rect">
            <a:avLst/>
          </a:prstGeom>
        </p:spPr>
      </p:pic>
      <p:sp>
        <p:nvSpPr>
          <p:cNvPr id="2" name="슬라이드 번호 개체 틀 3">
            <a:extLst>
              <a:ext uri="{FF2B5EF4-FFF2-40B4-BE49-F238E27FC236}">
                <a16:creationId xmlns:a16="http://schemas.microsoft.com/office/drawing/2014/main" id="{C5DE53D9-44BA-E42B-8BAB-ACAE3E6EDAC6}"/>
              </a:ext>
            </a:extLst>
          </p:cNvPr>
          <p:cNvSpPr>
            <a:spLocks noGrp="1"/>
          </p:cNvSpPr>
          <p:nvPr>
            <p:ph type="sldNum" sz="quarter" idx="10"/>
          </p:nvPr>
        </p:nvSpPr>
        <p:spPr>
          <a:xfrm>
            <a:off x="7473280" y="6707585"/>
            <a:ext cx="2311400" cy="177800"/>
          </a:xfrm>
        </p:spPr>
        <p:txBody>
          <a:bodyPr/>
          <a:lstStyle>
            <a:lvl1pPr>
              <a:defRPr sz="1050">
                <a:solidFill>
                  <a:schemeClr val="bg1"/>
                </a:solidFill>
                <a:latin typeface="+mj-ea"/>
                <a:ea typeface="+mj-ea"/>
              </a:defRPr>
            </a:lvl1pPr>
          </a:lstStyle>
          <a:p>
            <a:fld id="{17DB97F5-D030-4A96-A351-AB02769B6959}" type="slidenum">
              <a:rPr lang="ko-KR" altLang="en-US" smtClean="0"/>
              <a:pPr/>
              <a:t>‹#›</a:t>
            </a:fld>
            <a:endParaRPr lang="ko-KR" altLang="en-US" dirty="0"/>
          </a:p>
        </p:txBody>
      </p:sp>
    </p:spTree>
    <p:extLst>
      <p:ext uri="{BB962C8B-B14F-4D97-AF65-F5344CB8AC3E}">
        <p14:creationId xmlns:p14="http://schemas.microsoft.com/office/powerpoint/2010/main" val="262008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74DBF5AD-788F-B442-86CB-1CE332136383}"/>
              </a:ext>
            </a:extLst>
          </p:cNvPr>
          <p:cNvPicPr>
            <a:picLocks noChangeAspect="1"/>
          </p:cNvPicPr>
          <p:nvPr userDrawn="1"/>
        </p:nvPicPr>
        <p:blipFill rotWithShape="1">
          <a:blip r:embed="rId2"/>
          <a:srcRect t="92711"/>
          <a:stretch/>
        </p:blipFill>
        <p:spPr>
          <a:xfrm>
            <a:off x="1879" y="6707585"/>
            <a:ext cx="9906000" cy="150416"/>
          </a:xfrm>
          <a:prstGeom prst="rect">
            <a:avLst/>
          </a:prstGeom>
        </p:spPr>
      </p:pic>
      <p:sp>
        <p:nvSpPr>
          <p:cNvPr id="2" name="슬라이드 번호 개체 틀 3">
            <a:extLst>
              <a:ext uri="{FF2B5EF4-FFF2-40B4-BE49-F238E27FC236}">
                <a16:creationId xmlns:a16="http://schemas.microsoft.com/office/drawing/2014/main" id="{C5DE53D9-44BA-E42B-8BAB-ACAE3E6EDAC6}"/>
              </a:ext>
            </a:extLst>
          </p:cNvPr>
          <p:cNvSpPr>
            <a:spLocks noGrp="1"/>
          </p:cNvSpPr>
          <p:nvPr>
            <p:ph type="sldNum" sz="quarter" idx="10"/>
          </p:nvPr>
        </p:nvSpPr>
        <p:spPr>
          <a:xfrm>
            <a:off x="7473280" y="6707585"/>
            <a:ext cx="2311400" cy="177800"/>
          </a:xfrm>
        </p:spPr>
        <p:txBody>
          <a:bodyPr/>
          <a:lstStyle>
            <a:lvl1pPr>
              <a:defRPr sz="1050">
                <a:solidFill>
                  <a:schemeClr val="bg1"/>
                </a:solidFill>
                <a:latin typeface="+mj-ea"/>
                <a:ea typeface="+mj-ea"/>
              </a:defRPr>
            </a:lvl1pPr>
          </a:lstStyle>
          <a:p>
            <a:fld id="{17DB97F5-D030-4A96-A351-AB02769B6959}" type="slidenum">
              <a:rPr lang="ko-KR" altLang="en-US" smtClean="0"/>
              <a:pPr/>
              <a:t>‹#›</a:t>
            </a:fld>
            <a:endParaRPr lang="ko-KR" altLang="en-US" dirty="0"/>
          </a:p>
        </p:txBody>
      </p:sp>
    </p:spTree>
    <p:extLst>
      <p:ext uri="{BB962C8B-B14F-4D97-AF65-F5344CB8AC3E}">
        <p14:creationId xmlns:p14="http://schemas.microsoft.com/office/powerpoint/2010/main" val="130808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ko-KR"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72551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ko-KR"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202414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ko-KR"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384447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ko-KR"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31645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ko-KR"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123228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ko-KR"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202024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ko-KR"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104057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ko-KR"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ko-KR"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411051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endParaRPr lang="ko-KR" altLang="en-US">
              <a:solidFill>
                <a:prstClr val="black">
                  <a:tint val="75000"/>
                </a:prstClr>
              </a:solidFill>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ko-KR"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A7193856-1A23-48B4-A442-DEC5E182C2CD}" type="slidenum">
              <a:rPr lang="ko-KR" altLang="en-US" smtClean="0">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3314837338"/>
      </p:ext>
    </p:extLst>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 id="2147484929" r:id="rId12"/>
    <p:sldLayoutId id="2147484930" r:id="rId13"/>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 name="그림 2">
            <a:extLst>
              <a:ext uri="{FF2B5EF4-FFF2-40B4-BE49-F238E27FC236}">
                <a16:creationId xmlns:a16="http://schemas.microsoft.com/office/drawing/2014/main" id="{7F65622A-075C-14B6-0DB3-DE74EAADD797}"/>
              </a:ext>
            </a:extLst>
          </p:cNvPr>
          <p:cNvPicPr>
            <a:picLocks noChangeAspect="1"/>
          </p:cNvPicPr>
          <p:nvPr/>
        </p:nvPicPr>
        <p:blipFill rotWithShape="1">
          <a:blip r:embed="rId3"/>
          <a:srcRect t="92711"/>
          <a:stretch/>
        </p:blipFill>
        <p:spPr>
          <a:xfrm>
            <a:off x="0" y="0"/>
            <a:ext cx="9906000" cy="327861"/>
          </a:xfrm>
          <a:prstGeom prst="rect">
            <a:avLst/>
          </a:prstGeom>
        </p:spPr>
      </p:pic>
      <p:pic>
        <p:nvPicPr>
          <p:cNvPr id="9" name="그림 2">
            <a:extLst>
              <a:ext uri="{FF2B5EF4-FFF2-40B4-BE49-F238E27FC236}">
                <a16:creationId xmlns:a16="http://schemas.microsoft.com/office/drawing/2014/main" id="{7F65622A-075C-14B6-0DB3-DE74EAADD797}"/>
              </a:ext>
            </a:extLst>
          </p:cNvPr>
          <p:cNvPicPr>
            <a:picLocks noChangeAspect="1"/>
          </p:cNvPicPr>
          <p:nvPr/>
        </p:nvPicPr>
        <p:blipFill rotWithShape="1">
          <a:blip r:embed="rId3"/>
          <a:srcRect t="92711"/>
          <a:stretch/>
        </p:blipFill>
        <p:spPr>
          <a:xfrm>
            <a:off x="-307" y="6716033"/>
            <a:ext cx="9906000" cy="141967"/>
          </a:xfrm>
          <a:prstGeom prst="rect">
            <a:avLst/>
          </a:prstGeom>
        </p:spPr>
      </p:pic>
      <p:sp>
        <p:nvSpPr>
          <p:cNvPr id="12" name="Google Shape;84;p13"/>
          <p:cNvSpPr txBox="1">
            <a:spLocks/>
          </p:cNvSpPr>
          <p:nvPr/>
        </p:nvSpPr>
        <p:spPr>
          <a:xfrm>
            <a:off x="0" y="182280"/>
            <a:ext cx="9906000" cy="98429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fontAlgn="auto" latinLnBrk="0">
              <a:buSzPts val="4000"/>
            </a:pPr>
            <a:r>
              <a:rPr kumimoji="0" lang="ja-JP" altLang="en-US" sz="4000" b="1" u="sng" kern="0" dirty="0" smtClean="0">
                <a:latin typeface="ＭＳ Ｐゴシック" panose="020B0600070205080204" pitchFamily="50" charset="-128"/>
                <a:ea typeface="ＭＳ Ｐゴシック" panose="020B0600070205080204" pitchFamily="50" charset="-128"/>
                <a:cs typeface="MS Mincho"/>
                <a:sym typeface="MS Mincho"/>
              </a:rPr>
              <a:t>定例会議事録</a:t>
            </a:r>
            <a:endParaRPr kumimoji="0" lang="ja-JP" altLang="en-US" sz="4000" b="1" u="sng" kern="0" dirty="0">
              <a:latin typeface="ＭＳ Ｐゴシック" panose="020B0600070205080204" pitchFamily="50" charset="-128"/>
              <a:ea typeface="ＭＳ Ｐゴシック" panose="020B0600070205080204" pitchFamily="50" charset="-128"/>
              <a:cs typeface="MS Mincho"/>
              <a:sym typeface="MS Mincho"/>
            </a:endParaRPr>
          </a:p>
        </p:txBody>
      </p:sp>
      <p:sp>
        <p:nvSpPr>
          <p:cNvPr id="14" name="Google Shape;85;p13"/>
          <p:cNvSpPr txBox="1">
            <a:spLocks/>
          </p:cNvSpPr>
          <p:nvPr/>
        </p:nvSpPr>
        <p:spPr>
          <a:xfrm>
            <a:off x="64963" y="1412776"/>
            <a:ext cx="9784582" cy="106625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fontAlgn="auto" latinLnBrk="0">
              <a:spcBef>
                <a:spcPts val="0"/>
              </a:spcBef>
              <a:buFont typeface="Arial"/>
              <a:buNone/>
            </a:pPr>
            <a:r>
              <a:rPr kumimoji="0" lang="ja-JP" altLang="en-US" sz="2000" b="1" u="sng" kern="0" dirty="0" smtClean="0">
                <a:latin typeface="ＭＳ Ｐゴシック" panose="020B0600070205080204" pitchFamily="50" charset="-128"/>
                <a:ea typeface="ＭＳ Ｐゴシック" panose="020B0600070205080204" pitchFamily="50" charset="-128"/>
                <a:cs typeface="MS Mincho"/>
                <a:sym typeface="MS Mincho"/>
              </a:rPr>
              <a:t>日時</a:t>
            </a:r>
            <a:endParaRPr kumimoji="0" lang="en-US" altLang="ja-JP" sz="2000" b="1" u="sng" kern="0" dirty="0" smtClean="0">
              <a:latin typeface="ＭＳ Ｐゴシック" panose="020B0600070205080204" pitchFamily="50" charset="-128"/>
              <a:ea typeface="ＭＳ Ｐゴシック" panose="020B0600070205080204" pitchFamily="50" charset="-128"/>
              <a:cs typeface="MS Mincho"/>
              <a:sym typeface="MS Mincho"/>
            </a:endParaRPr>
          </a:p>
          <a:p>
            <a:pPr marL="0" indent="0" algn="ctr" fontAlgn="auto" latinLnBrk="0">
              <a:spcBef>
                <a:spcPts val="0"/>
              </a:spcBef>
              <a:buSzPts val="2400"/>
              <a:buFont typeface="Arial"/>
              <a:buNone/>
            </a:pPr>
            <a:endParaRPr kumimoji="0" lang="en-US" altLang="ja-JP" sz="1500" b="1" kern="0" dirty="0" smtClean="0">
              <a:latin typeface="ＭＳ Ｐゴシック" panose="020B0600070205080204" pitchFamily="50" charset="-128"/>
              <a:ea typeface="ＭＳ Ｐゴシック" panose="020B0600070205080204" pitchFamily="50" charset="-128"/>
              <a:cs typeface="MS Mincho"/>
              <a:sym typeface="MS Mincho"/>
            </a:endParaRPr>
          </a:p>
          <a:p>
            <a:pPr marL="0" indent="0" algn="ctr" fontAlgn="auto" latinLnBrk="0">
              <a:spcBef>
                <a:spcPts val="0"/>
              </a:spcBef>
              <a:buSzPts val="2400"/>
              <a:buFont typeface="Arial"/>
              <a:buNone/>
            </a:pPr>
            <a:r>
              <a:rPr kumimoji="0" lang="en-US" altLang="ja-JP" sz="2000" b="1" kern="0" dirty="0" smtClean="0">
                <a:latin typeface="ＭＳ Ｐゴシック" panose="020B0600070205080204" pitchFamily="50" charset="-128"/>
                <a:ea typeface="ＭＳ Ｐゴシック" panose="020B0600070205080204" pitchFamily="50" charset="-128"/>
                <a:cs typeface="MS Mincho"/>
                <a:sym typeface="MS Mincho"/>
              </a:rPr>
              <a:t>2024.</a:t>
            </a:r>
            <a:r>
              <a:rPr kumimoji="0" lang="ja-JP" altLang="en-US" sz="2000" b="1" kern="0" dirty="0" smtClean="0">
                <a:latin typeface="ＭＳ Ｐゴシック" panose="020B0600070205080204" pitchFamily="50" charset="-128"/>
                <a:ea typeface="ＭＳ Ｐゴシック" panose="020B0600070205080204" pitchFamily="50" charset="-128"/>
                <a:cs typeface="MS Mincho"/>
                <a:sym typeface="MS Mincho"/>
              </a:rPr>
              <a:t> </a:t>
            </a:r>
            <a:r>
              <a:rPr kumimoji="0" lang="en-US" altLang="ja-JP" sz="2000" b="1" kern="0" dirty="0" smtClean="0">
                <a:latin typeface="ＭＳ Ｐゴシック" panose="020B0600070205080204" pitchFamily="50" charset="-128"/>
                <a:ea typeface="ＭＳ Ｐゴシック" panose="020B0600070205080204" pitchFamily="50" charset="-128"/>
                <a:cs typeface="MS Mincho"/>
                <a:sym typeface="MS Mincho"/>
              </a:rPr>
              <a:t>5. </a:t>
            </a:r>
            <a:r>
              <a:rPr kumimoji="0" lang="en-US" altLang="ja-JP" sz="2000" b="1" kern="0" dirty="0">
                <a:latin typeface="ＭＳ Ｐゴシック" panose="020B0600070205080204" pitchFamily="50" charset="-128"/>
                <a:ea typeface="ＭＳ Ｐゴシック" panose="020B0600070205080204" pitchFamily="50" charset="-128"/>
                <a:cs typeface="MS Mincho"/>
                <a:sym typeface="MS Mincho"/>
              </a:rPr>
              <a:t>20</a:t>
            </a:r>
            <a:endParaRPr kumimoji="0" lang="ja-JP" altLang="en-US" sz="2000" b="1" kern="0" dirty="0">
              <a:latin typeface="MS Mincho"/>
              <a:ea typeface="MS Mincho"/>
              <a:cs typeface="MS Mincho"/>
              <a:sym typeface="MS Mincho"/>
            </a:endParaRPr>
          </a:p>
        </p:txBody>
      </p:sp>
      <p:sp>
        <p:nvSpPr>
          <p:cNvPr id="15" name="タイトル 1"/>
          <p:cNvSpPr txBox="1">
            <a:spLocks/>
          </p:cNvSpPr>
          <p:nvPr/>
        </p:nvSpPr>
        <p:spPr>
          <a:xfrm>
            <a:off x="79078" y="2391112"/>
            <a:ext cx="9747230" cy="95654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2000" b="1" u="sng" dirty="0">
                <a:latin typeface="ＭＳ Ｐゴシック" panose="020B0600070205080204" pitchFamily="50" charset="-128"/>
                <a:ea typeface="ＭＳ Ｐゴシック" panose="020B0600070205080204" pitchFamily="50" charset="-128"/>
              </a:rPr>
              <a:t>出席者</a:t>
            </a:r>
            <a:endParaRPr kumimoji="1" lang="en-US" altLang="ja-JP" sz="2000" b="1" u="sng" dirty="0">
              <a:latin typeface="ＭＳ Ｐゴシック" panose="020B0600070205080204" pitchFamily="50" charset="-128"/>
              <a:ea typeface="ＭＳ Ｐゴシック" panose="020B0600070205080204" pitchFamily="50" charset="-128"/>
            </a:endParaRPr>
          </a:p>
          <a:p>
            <a:endParaRPr kumimoji="1" lang="en-US" altLang="ja-JP" sz="1500" b="1" u="sng" dirty="0">
              <a:latin typeface="ＭＳ Ｐゴシック" panose="020B0600070205080204" pitchFamily="50" charset="-128"/>
              <a:ea typeface="ＭＳ Ｐゴシック" panose="020B0600070205080204" pitchFamily="50" charset="-128"/>
            </a:endParaRPr>
          </a:p>
          <a:p>
            <a:r>
              <a:rPr kumimoji="1" lang="ja-JP" altLang="en-US" sz="2000" b="1" dirty="0" smtClean="0">
                <a:latin typeface="ＭＳ Ｐゴシック" panose="020B0600070205080204" pitchFamily="50" charset="-128"/>
                <a:ea typeface="ＭＳ Ｐゴシック" panose="020B0600070205080204" pitchFamily="50" charset="-128"/>
              </a:rPr>
              <a:t>・金・井尻</a:t>
            </a:r>
            <a:r>
              <a:rPr kumimoji="1" lang="ja-JP" altLang="en-US" sz="2000" b="1" dirty="0">
                <a:latin typeface="ＭＳ Ｐゴシック" panose="020B0600070205080204" pitchFamily="50" charset="-128"/>
                <a:ea typeface="ＭＳ Ｐゴシック" panose="020B0600070205080204" pitchFamily="50" charset="-128"/>
              </a:rPr>
              <a:t>・目黒・岡野・依田</a:t>
            </a:r>
            <a:endParaRPr kumimoji="1" lang="en-US" altLang="ja-JP" sz="2000" b="1" dirty="0">
              <a:latin typeface="ＭＳ Ｐゴシック" panose="020B0600070205080204" pitchFamily="50" charset="-128"/>
              <a:ea typeface="ＭＳ Ｐゴシック" panose="020B0600070205080204" pitchFamily="50" charset="-128"/>
            </a:endParaRPr>
          </a:p>
        </p:txBody>
      </p:sp>
      <p:sp>
        <p:nvSpPr>
          <p:cNvPr id="16" name="タイトル 1"/>
          <p:cNvSpPr txBox="1">
            <a:spLocks/>
          </p:cNvSpPr>
          <p:nvPr/>
        </p:nvSpPr>
        <p:spPr>
          <a:xfrm>
            <a:off x="-307" y="3558667"/>
            <a:ext cx="9906000" cy="413238"/>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2000" b="1" u="sng" dirty="0">
                <a:latin typeface="ＭＳ Ｐゴシック" panose="020B0600070205080204" pitchFamily="50" charset="-128"/>
                <a:ea typeface="ＭＳ Ｐゴシック" panose="020B0600070205080204" pitchFamily="50" charset="-128"/>
              </a:rPr>
              <a:t>目次</a:t>
            </a:r>
          </a:p>
        </p:txBody>
      </p:sp>
      <p:sp>
        <p:nvSpPr>
          <p:cNvPr id="10" name="テキスト プレースホルダー 2"/>
          <p:cNvSpPr txBox="1">
            <a:spLocks/>
          </p:cNvSpPr>
          <p:nvPr/>
        </p:nvSpPr>
        <p:spPr>
          <a:xfrm>
            <a:off x="2648744" y="4043270"/>
            <a:ext cx="4824536" cy="235976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114300" indent="0" algn="l"/>
            <a:r>
              <a:rPr lang="en-US" altLang="ja-JP" sz="1400" b="1" dirty="0">
                <a:latin typeface="+mn-ea"/>
                <a:ea typeface="+mn-ea"/>
              </a:rPr>
              <a:t>1. </a:t>
            </a:r>
            <a:r>
              <a:rPr lang="ja-JP" altLang="en-US" sz="1400" b="1" dirty="0">
                <a:latin typeface="+mn-ea"/>
                <a:ea typeface="+mn-ea"/>
              </a:rPr>
              <a:t>経理報告			</a:t>
            </a:r>
            <a:r>
              <a:rPr lang="en-US" altLang="ja-JP" sz="1400" b="1" dirty="0">
                <a:latin typeface="+mn-ea"/>
                <a:ea typeface="+mn-ea"/>
              </a:rPr>
              <a:t>P.  2 </a:t>
            </a:r>
            <a:r>
              <a:rPr lang="ja-JP" altLang="en-US" sz="1400" b="1" dirty="0">
                <a:latin typeface="+mn-ea"/>
                <a:ea typeface="+mn-ea"/>
              </a:rPr>
              <a:t>～ </a:t>
            </a:r>
            <a:r>
              <a:rPr lang="en-US" altLang="ja-JP" sz="1400" b="1" dirty="0">
                <a:latin typeface="+mn-ea"/>
                <a:ea typeface="+mn-ea"/>
              </a:rPr>
              <a:t>4</a:t>
            </a:r>
          </a:p>
          <a:p>
            <a:pPr marL="114300" indent="0" algn="l"/>
            <a:r>
              <a:rPr lang="en-US" altLang="ja-JP" sz="1400" b="1" dirty="0">
                <a:latin typeface="+mn-ea"/>
                <a:ea typeface="+mn-ea"/>
              </a:rPr>
              <a:t>2. </a:t>
            </a:r>
            <a:r>
              <a:rPr lang="ja-JP" altLang="en-US" sz="1400" b="1" dirty="0">
                <a:latin typeface="+mn-ea"/>
                <a:ea typeface="+mn-ea"/>
              </a:rPr>
              <a:t>セールス</a:t>
            </a:r>
            <a:r>
              <a:rPr lang="ja-JP" altLang="en-US" sz="1400" b="1" dirty="0" smtClean="0">
                <a:latin typeface="+mn-ea"/>
                <a:ea typeface="+mn-ea"/>
              </a:rPr>
              <a:t>報告</a:t>
            </a:r>
            <a:r>
              <a:rPr lang="ja-JP" altLang="en-US" sz="1400" b="1" dirty="0">
                <a:latin typeface="+mn-ea"/>
                <a:ea typeface="+mn-ea"/>
              </a:rPr>
              <a:t>			</a:t>
            </a:r>
            <a:r>
              <a:rPr lang="en-US" altLang="ja-JP" sz="1400" b="1" dirty="0">
                <a:latin typeface="+mn-ea"/>
                <a:ea typeface="+mn-ea"/>
              </a:rPr>
              <a:t>P.  5 </a:t>
            </a:r>
            <a:r>
              <a:rPr lang="ja-JP" altLang="en-US" sz="1400" b="1" dirty="0">
                <a:latin typeface="+mn-ea"/>
                <a:ea typeface="+mn-ea"/>
              </a:rPr>
              <a:t>～ </a:t>
            </a:r>
            <a:r>
              <a:rPr lang="en-US" altLang="ja-JP" sz="1400" b="1" dirty="0">
                <a:latin typeface="+mn-ea"/>
                <a:ea typeface="+mn-ea"/>
              </a:rPr>
              <a:t>7</a:t>
            </a:r>
          </a:p>
          <a:p>
            <a:pPr marL="114300" indent="0" algn="l"/>
            <a:r>
              <a:rPr lang="en-US" altLang="ja-JP" sz="1400" b="1" dirty="0">
                <a:latin typeface="+mn-ea"/>
                <a:ea typeface="+mn-ea"/>
              </a:rPr>
              <a:t>3. </a:t>
            </a:r>
            <a:r>
              <a:rPr lang="ja-JP" altLang="en-US" sz="1400" b="1" dirty="0">
                <a:latin typeface="+mn-ea"/>
                <a:ea typeface="+mn-ea"/>
              </a:rPr>
              <a:t>オペレーション報告		</a:t>
            </a:r>
            <a:r>
              <a:rPr lang="en-US" altLang="ja-JP" sz="1400" b="1" dirty="0">
                <a:latin typeface="+mn-ea"/>
                <a:ea typeface="+mn-ea"/>
              </a:rPr>
              <a:t>P.  </a:t>
            </a:r>
            <a:r>
              <a:rPr lang="en-US" altLang="ja-JP" sz="1400" b="1" dirty="0" smtClean="0">
                <a:latin typeface="+mn-ea"/>
                <a:ea typeface="+mn-ea"/>
              </a:rPr>
              <a:t>8</a:t>
            </a:r>
            <a:endParaRPr lang="en-US" altLang="ja-JP" sz="1400" b="1" dirty="0">
              <a:latin typeface="+mn-ea"/>
              <a:ea typeface="+mn-ea"/>
            </a:endParaRPr>
          </a:p>
          <a:p>
            <a:pPr marL="114300" indent="0" algn="l"/>
            <a:r>
              <a:rPr lang="en-US" altLang="ja-JP" sz="1400" b="1" dirty="0" smtClean="0">
                <a:latin typeface="+mn-ea"/>
                <a:ea typeface="+mn-ea"/>
              </a:rPr>
              <a:t>4. </a:t>
            </a:r>
            <a:r>
              <a:rPr lang="en-US" altLang="ja-JP" sz="1400" b="1" dirty="0">
                <a:latin typeface="+mn-ea"/>
                <a:ea typeface="+mn-ea"/>
              </a:rPr>
              <a:t>CS</a:t>
            </a:r>
            <a:r>
              <a:rPr lang="ja-JP" altLang="en-US" sz="1400" b="1" dirty="0" smtClean="0">
                <a:latin typeface="+mn-ea"/>
                <a:ea typeface="+mn-ea"/>
              </a:rPr>
              <a:t>報告</a:t>
            </a:r>
            <a:r>
              <a:rPr lang="ja-JP" altLang="en-US" sz="1400" b="1" dirty="0">
                <a:latin typeface="+mn-ea"/>
                <a:ea typeface="+mn-ea"/>
              </a:rPr>
              <a:t>		</a:t>
            </a:r>
            <a:r>
              <a:rPr lang="en-US" altLang="ja-JP" sz="1400" b="1" dirty="0" smtClean="0">
                <a:latin typeface="+mn-ea"/>
                <a:ea typeface="+mn-ea"/>
              </a:rPr>
              <a:t>	P</a:t>
            </a:r>
            <a:r>
              <a:rPr lang="en-US" altLang="ja-JP" sz="1400" b="1" dirty="0">
                <a:latin typeface="+mn-ea"/>
                <a:ea typeface="+mn-ea"/>
              </a:rPr>
              <a:t>.  9</a:t>
            </a:r>
            <a:r>
              <a:rPr lang="en-US" altLang="ja-JP" sz="1400" b="1" dirty="0" smtClean="0">
                <a:latin typeface="+mn-ea"/>
                <a:ea typeface="+mn-ea"/>
              </a:rPr>
              <a:t> </a:t>
            </a:r>
            <a:r>
              <a:rPr lang="ja-JP" altLang="en-US" sz="1400" b="1" dirty="0">
                <a:latin typeface="+mn-ea"/>
                <a:ea typeface="+mn-ea"/>
              </a:rPr>
              <a:t>～ </a:t>
            </a:r>
            <a:r>
              <a:rPr lang="en-US" altLang="ja-JP" sz="1400" b="1" dirty="0" smtClean="0">
                <a:latin typeface="+mn-ea"/>
                <a:ea typeface="+mn-ea"/>
              </a:rPr>
              <a:t>14</a:t>
            </a:r>
            <a:r>
              <a:rPr lang="ja-JP" altLang="en-US" sz="1400" b="1" dirty="0">
                <a:latin typeface="+mn-ea"/>
                <a:ea typeface="+mn-ea"/>
              </a:rPr>
              <a:t>　　</a:t>
            </a:r>
          </a:p>
          <a:p>
            <a:pPr marL="114300" indent="0" algn="l"/>
            <a:r>
              <a:rPr lang="en-US" altLang="ja-JP" sz="1400" b="1" dirty="0">
                <a:latin typeface="+mn-ea"/>
                <a:ea typeface="+mn-ea"/>
              </a:rPr>
              <a:t>5</a:t>
            </a:r>
            <a:r>
              <a:rPr lang="en-US" altLang="ja-JP" sz="1400" b="1" dirty="0" smtClean="0">
                <a:latin typeface="+mn-ea"/>
                <a:ea typeface="+mn-ea"/>
              </a:rPr>
              <a:t>. </a:t>
            </a:r>
            <a:r>
              <a:rPr lang="ja-JP" altLang="en-US" sz="1400" b="1" dirty="0">
                <a:latin typeface="+mn-ea"/>
                <a:ea typeface="+mn-ea"/>
              </a:rPr>
              <a:t>総括				</a:t>
            </a:r>
            <a:r>
              <a:rPr lang="en-US" altLang="ja-JP" sz="1400" b="1" dirty="0">
                <a:latin typeface="+mn-ea"/>
                <a:ea typeface="+mn-ea"/>
              </a:rPr>
              <a:t>P.  </a:t>
            </a:r>
            <a:r>
              <a:rPr lang="en-US" altLang="ja-JP" sz="1400" b="1" dirty="0" smtClean="0">
                <a:latin typeface="+mn-ea"/>
                <a:ea typeface="+mn-ea"/>
              </a:rPr>
              <a:t>15</a:t>
            </a:r>
            <a:endParaRPr lang="en-US" altLang="ja-JP" sz="1400" b="1" dirty="0">
              <a:latin typeface="+mn-ea"/>
              <a:ea typeface="+mn-ea"/>
            </a:endParaRPr>
          </a:p>
        </p:txBody>
      </p:sp>
      <p:sp>
        <p:nvSpPr>
          <p:cNvPr id="3" name="スライド番号プレースホルダー 2"/>
          <p:cNvSpPr>
            <a:spLocks noGrp="1"/>
          </p:cNvSpPr>
          <p:nvPr>
            <p:ph type="sldNum" sz="quarter" idx="10"/>
          </p:nvPr>
        </p:nvSpPr>
        <p:spPr/>
        <p:txBody>
          <a:bodyPr/>
          <a:lstStyle/>
          <a:p>
            <a:fld id="{17DB97F5-D030-4A96-A351-AB02769B6959}" type="slidenum">
              <a:rPr lang="ko-KR" altLang="en-US" smtClean="0"/>
              <a:pPr/>
              <a:t>1</a:t>
            </a:fld>
            <a:endParaRPr lang="ko-KR" altLang="en-US" dirty="0"/>
          </a:p>
        </p:txBody>
      </p:sp>
    </p:spTree>
    <p:extLst>
      <p:ext uri="{BB962C8B-B14F-4D97-AF65-F5344CB8AC3E}">
        <p14:creationId xmlns:p14="http://schemas.microsoft.com/office/powerpoint/2010/main" val="3162172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20048" y="1482622"/>
          <a:ext cx="9656216" cy="2891127"/>
        </p:xfrm>
        <a:graphic>
          <a:graphicData uri="http://schemas.openxmlformats.org/drawingml/2006/table">
            <a:tbl>
              <a:tblPr firstRow="1">
                <a:tableStyleId>{F2DE63D5-997A-4646-A377-4702673A728D}</a:tableStyleId>
              </a:tblPr>
              <a:tblGrid>
                <a:gridCol w="576064">
                  <a:extLst>
                    <a:ext uri="{9D8B030D-6E8A-4147-A177-3AD203B41FA5}">
                      <a16:colId xmlns:a16="http://schemas.microsoft.com/office/drawing/2014/main" val="3095511502"/>
                    </a:ext>
                  </a:extLst>
                </a:gridCol>
                <a:gridCol w="3104760">
                  <a:extLst>
                    <a:ext uri="{9D8B030D-6E8A-4147-A177-3AD203B41FA5}">
                      <a16:colId xmlns:a16="http://schemas.microsoft.com/office/drawing/2014/main" val="648480177"/>
                    </a:ext>
                  </a:extLst>
                </a:gridCol>
                <a:gridCol w="4392488">
                  <a:extLst>
                    <a:ext uri="{9D8B030D-6E8A-4147-A177-3AD203B41FA5}">
                      <a16:colId xmlns:a16="http://schemas.microsoft.com/office/drawing/2014/main" val="3164792214"/>
                    </a:ext>
                  </a:extLst>
                </a:gridCol>
                <a:gridCol w="1582904">
                  <a:extLst>
                    <a:ext uri="{9D8B030D-6E8A-4147-A177-3AD203B41FA5}">
                      <a16:colId xmlns:a16="http://schemas.microsoft.com/office/drawing/2014/main" val="1781547434"/>
                    </a:ext>
                  </a:extLst>
                </a:gridCol>
              </a:tblGrid>
              <a:tr h="241690">
                <a:tc gridSpan="4">
                  <a:txBody>
                    <a:bodyPr/>
                    <a:lstStyle/>
                    <a:p>
                      <a:pPr lvl="0" defTabSz="914377" fontAlgn="auto" latinLnBrk="0">
                        <a:spcBef>
                          <a:spcPts val="0"/>
                        </a:spcBef>
                        <a:spcAft>
                          <a:spcPts val="0"/>
                        </a:spcAft>
                        <a:defRPr/>
                      </a:pPr>
                      <a:r>
                        <a:rPr lang="ja-JP" altLang="en-US" sz="900" b="1" dirty="0" smtClean="0">
                          <a:solidFill>
                            <a:schemeClr val="tx1"/>
                          </a:solidFill>
                          <a:latin typeface="Meiryo UI" panose="020B0604030504040204" pitchFamily="50" charset="-128"/>
                          <a:ea typeface="Meiryo UI" panose="020B0604030504040204" pitchFamily="50" charset="-128"/>
                        </a:rPr>
                        <a:t>ホームページ運営 </a:t>
                      </a:r>
                      <a:r>
                        <a:rPr lang="en-US" altLang="ja-JP" sz="900" b="0" dirty="0" smtClean="0">
                          <a:solidFill>
                            <a:schemeClr val="tx1"/>
                          </a:solidFill>
                          <a:latin typeface="Meiryo UI" panose="020B0604030504040204" pitchFamily="50" charset="-128"/>
                          <a:ea typeface="Meiryo UI" panose="020B0604030504040204" pitchFamily="50" charset="-128"/>
                        </a:rPr>
                        <a:t>(</a:t>
                      </a:r>
                      <a:r>
                        <a:rPr lang="ja-JP" altLang="en-US" sz="900" b="0" u="none" dirty="0" smtClean="0">
                          <a:solidFill>
                            <a:schemeClr val="tx1"/>
                          </a:solidFill>
                          <a:latin typeface="Meiryo UI" panose="020B0604030504040204" pitchFamily="50" charset="-128"/>
                          <a:ea typeface="Meiryo UI" panose="020B0604030504040204" pitchFamily="50" charset="-128"/>
                        </a:rPr>
                        <a:t>目的：本社</a:t>
                      </a:r>
                      <a:r>
                        <a:rPr lang="en-US" altLang="ja-JP" sz="900" b="0" u="none" dirty="0" smtClean="0">
                          <a:solidFill>
                            <a:schemeClr val="tx1"/>
                          </a:solidFill>
                          <a:latin typeface="Meiryo UI" panose="020B0604030504040204" pitchFamily="50" charset="-128"/>
                          <a:ea typeface="Meiryo UI" panose="020B0604030504040204" pitchFamily="50" charset="-128"/>
                        </a:rPr>
                        <a:t>HP</a:t>
                      </a:r>
                      <a:r>
                        <a:rPr lang="ja-JP" altLang="en-US" sz="900" b="0" u="none" dirty="0" smtClean="0">
                          <a:solidFill>
                            <a:schemeClr val="tx1"/>
                          </a:solidFill>
                          <a:latin typeface="Meiryo UI" panose="020B0604030504040204" pitchFamily="50" charset="-128"/>
                          <a:ea typeface="Meiryo UI" panose="020B0604030504040204" pitchFamily="50" charset="-128"/>
                        </a:rPr>
                        <a:t>刷新に合わせて構成・導線を改善し、デザインを一新してユーザビリティとブランディング力を高める。</a:t>
                      </a:r>
                      <a:r>
                        <a:rPr lang="en-US" altLang="ja-JP" sz="900" b="0" u="none" dirty="0" smtClean="0">
                          <a:solidFill>
                            <a:schemeClr val="tx1"/>
                          </a:solidFill>
                          <a:latin typeface="Meiryo UI" panose="020B0604030504040204" pitchFamily="50" charset="-128"/>
                          <a:ea typeface="Meiryo UI" panose="020B0604030504040204" pitchFamily="50" charset="-128"/>
                        </a:rPr>
                        <a:t>)</a:t>
                      </a:r>
                      <a:endParaRPr lang="ja-JP" altLang="en-US" sz="9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sz="9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ja-JP" altLang="en-US" sz="9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en-US" altLang="ja-JP" sz="900" b="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586645527"/>
                  </a:ext>
                </a:extLst>
              </a:tr>
              <a:tr h="264528">
                <a:tc>
                  <a:txBody>
                    <a:bodyPr/>
                    <a:lstStyle/>
                    <a:p>
                      <a:r>
                        <a:rPr kumimoji="1" lang="ja-JP" altLang="en-US" sz="900" dirty="0" smtClean="0">
                          <a:latin typeface="Meiryo UI" panose="020B0604030504040204" pitchFamily="50" charset="-128"/>
                          <a:ea typeface="Meiryo UI" panose="020B0604030504040204" pitchFamily="50" charset="-128"/>
                        </a:rPr>
                        <a:t>担当者</a:t>
                      </a:r>
                      <a:endParaRPr kumimoji="1" lang="ja-JP" altLang="en-US" sz="900" b="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進捗・実施内容 </a:t>
                      </a:r>
                      <a:r>
                        <a:rPr kumimoji="1" lang="en-US" altLang="ja-JP" sz="900" dirty="0" smtClean="0">
                          <a:latin typeface="Meiryo UI" panose="020B0604030504040204" pitchFamily="50" charset="-128"/>
                          <a:ea typeface="Meiryo UI" panose="020B0604030504040204" pitchFamily="50" charset="-128"/>
                        </a:rPr>
                        <a:t>4-5</a:t>
                      </a:r>
                      <a:r>
                        <a:rPr kumimoji="1" lang="ja-JP" altLang="en-US" sz="900" dirty="0" smtClean="0">
                          <a:latin typeface="Meiryo UI" panose="020B0604030504040204" pitchFamily="50" charset="-128"/>
                          <a:ea typeface="Meiryo UI" panose="020B0604030504040204" pitchFamily="50" charset="-128"/>
                        </a:rPr>
                        <a:t>月 </a:t>
                      </a:r>
                      <a:r>
                        <a:rPr kumimoji="1" lang="en-US" altLang="ja-JP" sz="900" dirty="0" smtClean="0">
                          <a:latin typeface="Meiryo UI" panose="020B0604030504040204" pitchFamily="50" charset="-128"/>
                          <a:ea typeface="Meiryo UI" panose="020B0604030504040204" pitchFamily="50" charset="-128"/>
                        </a:rPr>
                        <a:t>(5/14</a:t>
                      </a:r>
                      <a:r>
                        <a:rPr kumimoji="1" lang="ja-JP" altLang="en-US" sz="900" dirty="0" smtClean="0">
                          <a:latin typeface="Meiryo UI" panose="020B0604030504040204" pitchFamily="50" charset="-128"/>
                          <a:ea typeface="Meiryo UI" panose="020B0604030504040204" pitchFamily="50" charset="-128"/>
                        </a:rPr>
                        <a:t>時点</a:t>
                      </a:r>
                      <a:r>
                        <a:rPr kumimoji="1" lang="en-US" altLang="ja-JP" sz="900" dirty="0" smtClean="0">
                          <a:latin typeface="Meiryo UI" panose="020B0604030504040204" pitchFamily="50" charset="-128"/>
                          <a:ea typeface="Meiryo UI" panose="020B0604030504040204" pitchFamily="50" charset="-128"/>
                        </a:rPr>
                        <a:t>)</a:t>
                      </a:r>
                      <a:endParaRPr kumimoji="1" lang="ja-JP" altLang="en-US" sz="900" b="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特記事項</a:t>
                      </a:r>
                      <a:endParaRPr kumimoji="1" lang="ja-JP" altLang="en-US" sz="900" b="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予定・備考</a:t>
                      </a:r>
                      <a:endParaRPr kumimoji="1" lang="en-US" altLang="ja-JP" sz="900" b="0" dirty="0" smtClean="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78196"/>
                  </a:ext>
                </a:extLst>
              </a:tr>
              <a:tr h="2384909">
                <a:tc>
                  <a:txBody>
                    <a:bodyPr/>
                    <a:lstStyle/>
                    <a:p>
                      <a:r>
                        <a:rPr kumimoji="1" lang="ja-JP" altLang="en-US" sz="800" dirty="0" smtClean="0">
                          <a:latin typeface="Meiryo UI" panose="020B0604030504040204" pitchFamily="50" charset="-128"/>
                          <a:ea typeface="Meiryo UI" panose="020B0604030504040204" pitchFamily="50" charset="-128"/>
                        </a:rPr>
                        <a:t>中居林</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岡野</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今泉</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塩川</a:t>
                      </a:r>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solidFill>
                            <a:schemeClr val="tx1"/>
                          </a:solidFill>
                          <a:latin typeface="Meiryo UI" panose="020B0604030504040204" pitchFamily="50" charset="-128"/>
                          <a:ea typeface="Meiryo UI" panose="020B0604030504040204" pitchFamily="50" charset="-128"/>
                        </a:rPr>
                        <a:t>・「お問い合わせフォーム」からのスパムメール対策打合せ</a:t>
                      </a:r>
                      <a:endParaRPr kumimoji="1" lang="en-US" altLang="ja-JP" sz="900" baseline="0" dirty="0" smtClean="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solidFill>
                            <a:schemeClr val="tx1"/>
                          </a:solidFill>
                          <a:latin typeface="Meiryo UI" panose="020B0604030504040204" pitchFamily="50" charset="-128"/>
                          <a:ea typeface="Meiryo UI" panose="020B0604030504040204" pitchFamily="50" charset="-128"/>
                        </a:rPr>
                        <a:t>・運営ソフト</a:t>
                      </a:r>
                      <a:r>
                        <a:rPr kumimoji="1" lang="en-US" altLang="ja-JP" sz="900" baseline="0" dirty="0" smtClean="0">
                          <a:solidFill>
                            <a:schemeClr val="tx1"/>
                          </a:solidFill>
                          <a:latin typeface="Meiryo UI" panose="020B0604030504040204" pitchFamily="50" charset="-128"/>
                          <a:ea typeface="Meiryo UI" panose="020B0604030504040204" pitchFamily="50" charset="-128"/>
                        </a:rPr>
                        <a:t>”WORDPRESS”</a:t>
                      </a:r>
                      <a:r>
                        <a:rPr kumimoji="1" lang="ja-JP" altLang="en-US" sz="900" baseline="0" dirty="0" smtClean="0">
                          <a:solidFill>
                            <a:schemeClr val="tx1"/>
                          </a:solidFill>
                          <a:latin typeface="Meiryo UI" panose="020B0604030504040204" pitchFamily="50" charset="-128"/>
                          <a:ea typeface="Meiryo UI" panose="020B0604030504040204" pitchFamily="50" charset="-128"/>
                        </a:rPr>
                        <a:t>の</a:t>
                      </a:r>
                      <a:r>
                        <a:rPr kumimoji="1" lang="en-US" altLang="ja-JP" sz="900" baseline="0" dirty="0" smtClean="0">
                          <a:solidFill>
                            <a:schemeClr val="tx1"/>
                          </a:solidFill>
                          <a:latin typeface="Meiryo UI" panose="020B0604030504040204" pitchFamily="50" charset="-128"/>
                          <a:ea typeface="Meiryo UI" panose="020B0604030504040204" pitchFamily="50" charset="-128"/>
                        </a:rPr>
                        <a:t>UPDATE</a:t>
                      </a:r>
                      <a:r>
                        <a:rPr kumimoji="1" lang="ja-JP" altLang="en-US" sz="900" baseline="0" dirty="0" smtClean="0">
                          <a:solidFill>
                            <a:schemeClr val="tx1"/>
                          </a:solidFill>
                          <a:latin typeface="Meiryo UI" panose="020B0604030504040204" pitchFamily="50" charset="-128"/>
                          <a:ea typeface="Meiryo UI" panose="020B0604030504040204" pitchFamily="50" charset="-128"/>
                        </a:rPr>
                        <a:t>について継続確認中</a:t>
                      </a:r>
                      <a:endParaRPr kumimoji="1" lang="en-US" altLang="ja-JP" sz="900" baseline="0" dirty="0" smtClean="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solidFill>
                            <a:schemeClr val="tx1"/>
                          </a:solidFill>
                          <a:latin typeface="Meiryo UI" panose="020B0604030504040204" pitchFamily="50" charset="-128"/>
                          <a:ea typeface="Meiryo UI" panose="020B0604030504040204" pitchFamily="50" charset="-128"/>
                        </a:rPr>
                        <a:t>・ゴールデンウイーク </a:t>
                      </a:r>
                      <a:r>
                        <a:rPr kumimoji="1" lang="en-US" altLang="ja-JP" sz="900" baseline="0" dirty="0" smtClean="0">
                          <a:solidFill>
                            <a:schemeClr val="tx1"/>
                          </a:solidFill>
                          <a:latin typeface="Meiryo UI" panose="020B0604030504040204" pitchFamily="50" charset="-128"/>
                          <a:ea typeface="Meiryo UI" panose="020B0604030504040204" pitchFamily="50" charset="-128"/>
                        </a:rPr>
                        <a:t>OPEN/CUT</a:t>
                      </a:r>
                      <a:r>
                        <a:rPr kumimoji="1" lang="ja-JP" altLang="en-US" sz="900" baseline="0" dirty="0" smtClean="0">
                          <a:solidFill>
                            <a:schemeClr val="tx1"/>
                          </a:solidFill>
                          <a:latin typeface="Meiryo UI" panose="020B0604030504040204" pitchFamily="50" charset="-128"/>
                          <a:ea typeface="Meiryo UI" panose="020B0604030504040204" pitchFamily="50" charset="-128"/>
                        </a:rPr>
                        <a:t>一覧作成、公開</a:t>
                      </a:r>
                      <a:endParaRPr kumimoji="1" lang="en-US" altLang="ja-JP" sz="900" baseline="0" dirty="0" smtClean="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900" baseline="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smtClean="0">
                          <a:latin typeface="Meiryo UI" panose="020B0604030504040204" pitchFamily="50" charset="-128"/>
                          <a:ea typeface="Meiryo UI" panose="020B0604030504040204" pitchFamily="50" charset="-128"/>
                        </a:rPr>
                        <a:t>＜スパムメール対策について＞ </a:t>
                      </a:r>
                      <a:endParaRPr kumimoji="1" lang="ja-JP" altLang="en-US"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ゴールデンウイーク期間中 </a:t>
                      </a:r>
                      <a:r>
                        <a:rPr kumimoji="1" lang="en-US" altLang="ja-JP" sz="900" dirty="0" smtClean="0">
                          <a:latin typeface="Meiryo UI" panose="020B0604030504040204" pitchFamily="50" charset="-128"/>
                          <a:ea typeface="Meiryo UI" panose="020B0604030504040204" pitchFamily="50" charset="-128"/>
                        </a:rPr>
                        <a:t>5/3</a:t>
                      </a:r>
                      <a:r>
                        <a:rPr kumimoji="1" lang="ja-JP" altLang="en-US" sz="900" dirty="0" smtClean="0">
                          <a:latin typeface="Meiryo UI" panose="020B0604030504040204" pitchFamily="50" charset="-128"/>
                          <a:ea typeface="Meiryo UI" panose="020B0604030504040204" pitchFamily="50" charset="-128"/>
                        </a:rPr>
                        <a:t>頃～</a:t>
                      </a:r>
                    </a:p>
                    <a:p>
                      <a:r>
                        <a:rPr kumimoji="1" lang="ja-JP" altLang="en-US" sz="900" dirty="0" smtClean="0">
                          <a:latin typeface="Meiryo UI" panose="020B0604030504040204" pitchFamily="50" charset="-128"/>
                          <a:ea typeface="Meiryo UI" panose="020B0604030504040204" pitchFamily="50" charset="-128"/>
                        </a:rPr>
                        <a:t>「お問い合わせフォーム」から大量のスパムメールを受信。</a:t>
                      </a:r>
                    </a:p>
                    <a:p>
                      <a:r>
                        <a:rPr kumimoji="1" lang="ja-JP" altLang="en-US" sz="900" dirty="0" smtClean="0">
                          <a:latin typeface="Meiryo UI" panose="020B0604030504040204" pitchFamily="50" charset="-128"/>
                          <a:ea typeface="Meiryo UI" panose="020B0604030504040204" pitchFamily="50" charset="-128"/>
                        </a:rPr>
                        <a:t>対策・ブロック方法について</a:t>
                      </a:r>
                      <a:r>
                        <a:rPr kumimoji="1" lang="en-US" altLang="ja-JP" sz="900" dirty="0" smtClean="0">
                          <a:latin typeface="Meiryo UI" panose="020B0604030504040204" pitchFamily="50" charset="-128"/>
                          <a:ea typeface="Meiryo UI" panose="020B0604030504040204" pitchFamily="50" charset="-128"/>
                        </a:rPr>
                        <a:t>5/9 14:00</a:t>
                      </a:r>
                      <a:r>
                        <a:rPr kumimoji="1" lang="ja-JP" altLang="en-US" sz="900" dirty="0" smtClean="0">
                          <a:latin typeface="Meiryo UI" panose="020B0604030504040204" pitchFamily="50" charset="-128"/>
                          <a:ea typeface="Meiryo UI" panose="020B0604030504040204" pitchFamily="50" charset="-128"/>
                        </a:rPr>
                        <a:t>よりカウントリードと打ち合わせ。</a:t>
                      </a:r>
                      <a:endParaRPr kumimoji="1" lang="en-US" altLang="ja-JP" sz="900" dirty="0" smtClean="0">
                        <a:latin typeface="Meiryo UI" panose="020B0604030504040204" pitchFamily="50" charset="-128"/>
                        <a:ea typeface="Meiryo UI" panose="020B0604030504040204" pitchFamily="50" charset="-128"/>
                      </a:endParaRPr>
                    </a:p>
                    <a:p>
                      <a:endParaRPr kumimoji="1" lang="ja-JP" altLang="en-US"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カウントリードより、</a:t>
                      </a:r>
                      <a:r>
                        <a:rPr kumimoji="1" lang="en-US" altLang="ja-JP" sz="900" dirty="0" smtClean="0">
                          <a:latin typeface="Meiryo UI" panose="020B0604030504040204" pitchFamily="50" charset="-128"/>
                          <a:ea typeface="Meiryo UI" panose="020B0604030504040204" pitchFamily="50" charset="-128"/>
                        </a:rPr>
                        <a:t>Google</a:t>
                      </a:r>
                      <a:r>
                        <a:rPr kumimoji="1" lang="ja-JP" altLang="en-US" sz="900" dirty="0" smtClean="0">
                          <a:latin typeface="Meiryo UI" panose="020B0604030504040204" pitchFamily="50" charset="-128"/>
                          <a:ea typeface="Meiryo UI" panose="020B0604030504040204" pitchFamily="50" charset="-128"/>
                        </a:rPr>
                        <a:t>の解析機能</a:t>
                      </a:r>
                      <a:r>
                        <a:rPr kumimoji="1" lang="en-US" altLang="ja-JP" sz="900" dirty="0" smtClean="0">
                          <a:latin typeface="Meiryo UI" panose="020B0604030504040204" pitchFamily="50" charset="-128"/>
                          <a:ea typeface="Meiryo UI" panose="020B0604030504040204" pitchFamily="50" charset="-128"/>
                        </a:rPr>
                        <a:t>(</a:t>
                      </a:r>
                      <a:r>
                        <a:rPr kumimoji="1" lang="en-US" altLang="ja-JP" sz="900" dirty="0" err="1" smtClean="0">
                          <a:latin typeface="Meiryo UI" panose="020B0604030504040204" pitchFamily="50" charset="-128"/>
                          <a:ea typeface="Meiryo UI" panose="020B0604030504040204" pitchFamily="50" charset="-128"/>
                        </a:rPr>
                        <a:t>reCAPTCHA</a:t>
                      </a:r>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導入の提案あり。</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Arial" panose="020B0604020202020204" pitchFamily="34" charset="0"/>
                        </a:rPr>
                        <a:t>⇒ 「ロボットが操作しているのか（スパム）・ 人間が操作しているのか（顧客）」を</a:t>
                      </a:r>
                      <a:r>
                        <a:rPr lang="en-US" altLang="ja-JP" sz="900" dirty="0" smtClean="0">
                          <a:latin typeface="Meiryo UI" panose="020B0604030504040204" pitchFamily="50" charset="-128"/>
                          <a:ea typeface="Meiryo UI" panose="020B0604030504040204" pitchFamily="50" charset="-128"/>
                          <a:cs typeface="Arial" panose="020B0604020202020204" pitchFamily="34" charset="0"/>
                        </a:rPr>
                        <a:t>AI</a:t>
                      </a:r>
                      <a:r>
                        <a:rPr lang="ja-JP" altLang="en-US" sz="900" dirty="0" smtClean="0">
                          <a:latin typeface="Meiryo UI" panose="020B0604030504040204" pitchFamily="50" charset="-128"/>
                          <a:ea typeface="Meiryo UI" panose="020B0604030504040204" pitchFamily="50" charset="-128"/>
                          <a:cs typeface="Arial" panose="020B0604020202020204" pitchFamily="34" charset="0"/>
                        </a:rPr>
                        <a:t>で判別。</a:t>
                      </a:r>
                      <a:endParaRPr lang="en-US" altLang="ja-JP" sz="900" dirty="0" smtClean="0">
                        <a:latin typeface="Meiryo UI" panose="020B0604030504040204" pitchFamily="50" charset="-128"/>
                        <a:ea typeface="Meiryo UI" panose="020B0604030504040204" pitchFamily="50" charset="-128"/>
                        <a:cs typeface="Arial" panose="020B0604020202020204" pitchFamily="34" charset="0"/>
                      </a:endParaRPr>
                    </a:p>
                    <a:p>
                      <a:r>
                        <a:rPr lang="ja-JP" altLang="en-US" sz="900" dirty="0" smtClean="0">
                          <a:latin typeface="Meiryo UI" panose="020B0604030504040204" pitchFamily="50" charset="-128"/>
                          <a:ea typeface="Meiryo UI" panose="020B0604030504040204" pitchFamily="50" charset="-128"/>
                          <a:cs typeface="Arial" panose="020B0604020202020204" pitchFamily="34" charset="0"/>
                        </a:rPr>
                        <a:t>・明らかにロボット ⇒ その時点でブロック</a:t>
                      </a:r>
                      <a:endParaRPr lang="en-US" altLang="ja-JP" sz="900" dirty="0" smtClean="0">
                        <a:latin typeface="Meiryo UI" panose="020B0604030504040204" pitchFamily="50" charset="-128"/>
                        <a:ea typeface="Meiryo UI" panose="020B0604030504040204" pitchFamily="50" charset="-128"/>
                        <a:cs typeface="Arial" panose="020B0604020202020204" pitchFamily="34" charset="0"/>
                      </a:endParaRPr>
                    </a:p>
                    <a:p>
                      <a:r>
                        <a:rPr lang="ja-JP" altLang="en-US" sz="900" dirty="0" smtClean="0">
                          <a:latin typeface="Meiryo UI" panose="020B0604030504040204" pitchFamily="50" charset="-128"/>
                          <a:ea typeface="Meiryo UI" panose="020B0604030504040204" pitchFamily="50" charset="-128"/>
                          <a:cs typeface="Arial" panose="020B0604020202020204" pitchFamily="34" charset="0"/>
                        </a:rPr>
                        <a:t>・ロボットか人間か怪しい ⇒ 「写真を選択してください」等のロボットでは操作が難しい問題を出題し、クリアできれば人間の操作と判定しメール送信可能</a:t>
                      </a:r>
                      <a:endParaRPr lang="en-US" altLang="ja-JP" sz="900" dirty="0" smtClean="0">
                        <a:latin typeface="Meiryo UI" panose="020B0604030504040204" pitchFamily="50" charset="-128"/>
                        <a:ea typeface="Meiryo UI" panose="020B0604030504040204" pitchFamily="50" charset="-128"/>
                        <a:cs typeface="Arial" panose="020B0604020202020204" pitchFamily="34" charset="0"/>
                      </a:endParaRPr>
                    </a:p>
                    <a:p>
                      <a:r>
                        <a:rPr lang="ja-JP" altLang="en-US" sz="900" dirty="0" smtClean="0">
                          <a:latin typeface="Meiryo UI" panose="020B0604030504040204" pitchFamily="50" charset="-128"/>
                          <a:ea typeface="Meiryo UI" panose="020B0604030504040204" pitchFamily="50" charset="-128"/>
                          <a:cs typeface="Arial" panose="020B0604020202020204" pitchFamily="34" charset="0"/>
                        </a:rPr>
                        <a:t>・明らかに人間 ⇒ 通常どおりメール送信可能　</a:t>
                      </a:r>
                      <a:endParaRPr lang="en-US" altLang="ja-JP" sz="900" dirty="0" smtClean="0">
                        <a:latin typeface="Meiryo UI" panose="020B0604030504040204" pitchFamily="50" charset="-128"/>
                        <a:ea typeface="Meiryo UI" panose="020B0604030504040204" pitchFamily="50" charset="-128"/>
                        <a:cs typeface="Arial" panose="020B0604020202020204" pitchFamily="34" charset="0"/>
                      </a:endParaRPr>
                    </a:p>
                    <a:p>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その他、</a:t>
                      </a:r>
                      <a:r>
                        <a:rPr kumimoji="1" lang="en-US" altLang="ja-JP" sz="900" dirty="0" smtClean="0">
                          <a:latin typeface="Meiryo UI" panose="020B0604030504040204" pitchFamily="50" charset="-128"/>
                          <a:ea typeface="Meiryo UI" panose="020B0604030504040204" pitchFamily="50" charset="-128"/>
                        </a:rPr>
                        <a:t>Google</a:t>
                      </a:r>
                      <a:r>
                        <a:rPr kumimoji="1" lang="ja-JP" altLang="en-US" sz="900" dirty="0" smtClean="0">
                          <a:latin typeface="Meiryo UI" panose="020B0604030504040204" pitchFamily="50" charset="-128"/>
                          <a:ea typeface="Meiryo UI" panose="020B0604030504040204" pitchFamily="50" charset="-128"/>
                        </a:rPr>
                        <a:t>以外にも有効な不正防止プラットフォームがあれば、比較のため複数提示を要請中。</a:t>
                      </a:r>
                      <a:endParaRPr kumimoji="1" lang="en-US" altLang="ja-JP" sz="9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・スパムメール対策継続</a:t>
                      </a: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526818"/>
                  </a:ext>
                </a:extLst>
              </a:tr>
            </a:tbl>
          </a:graphicData>
        </a:graphic>
      </p:graphicFrame>
      <p:sp>
        <p:nvSpPr>
          <p:cNvPr id="19" name="正方形/長方形 18"/>
          <p:cNvSpPr/>
          <p:nvPr/>
        </p:nvSpPr>
        <p:spPr>
          <a:xfrm>
            <a:off x="128464" y="116632"/>
            <a:ext cx="9656216" cy="369332"/>
          </a:xfrm>
          <a:prstGeom prst="rect">
            <a:avLst/>
          </a:prstGeom>
        </p:spPr>
        <p:txBody>
          <a:bodyPr wrap="square">
            <a:spAutoFit/>
          </a:bodyPr>
          <a:lstStyle/>
          <a:p>
            <a:r>
              <a:rPr lang="en-US" altLang="ja-JP" b="1" dirty="0" smtClean="0">
                <a:latin typeface="ＭＳ Ｐゴシック" panose="020B0600070205080204" pitchFamily="50" charset="-128"/>
                <a:ea typeface="ＭＳ Ｐゴシック" panose="020B0600070205080204" pitchFamily="50" charset="-128"/>
              </a:rPr>
              <a:t>4. </a:t>
            </a:r>
            <a:r>
              <a:rPr lang="en-US" altLang="ja-JP" b="1" dirty="0">
                <a:latin typeface="ＭＳ Ｐゴシック" panose="020B0600070205080204" pitchFamily="50" charset="-128"/>
                <a:ea typeface="ＭＳ Ｐゴシック" panose="020B0600070205080204" pitchFamily="50" charset="-128"/>
              </a:rPr>
              <a:t>CS</a:t>
            </a:r>
            <a:r>
              <a:rPr lang="ja-JP" altLang="en-US" b="1" dirty="0">
                <a:latin typeface="ＭＳ Ｐゴシック" panose="020B0600070205080204" pitchFamily="50" charset="-128"/>
                <a:ea typeface="ＭＳ Ｐゴシック" panose="020B0600070205080204" pitchFamily="50" charset="-128"/>
              </a:rPr>
              <a:t>報告 － </a:t>
            </a:r>
            <a:r>
              <a:rPr lang="en-US" altLang="ja-JP" sz="1700" b="1" dirty="0" smtClean="0">
                <a:latin typeface="ＭＳ Ｐゴシック" panose="020B0600070205080204" pitchFamily="50" charset="-128"/>
                <a:ea typeface="ＭＳ Ｐゴシック" panose="020B0600070205080204" pitchFamily="50" charset="-128"/>
              </a:rPr>
              <a:t>2024</a:t>
            </a:r>
            <a:r>
              <a:rPr lang="ja-JP" altLang="en-US" sz="1700" b="1" dirty="0" smtClean="0">
                <a:latin typeface="ＭＳ Ｐゴシック" panose="020B0600070205080204" pitchFamily="50" charset="-128"/>
                <a:ea typeface="ＭＳ Ｐゴシック" panose="020B0600070205080204" pitchFamily="50" charset="-128"/>
              </a:rPr>
              <a:t>年</a:t>
            </a:r>
            <a:r>
              <a:rPr lang="en-US" altLang="ja-JP" sz="1700" b="1" dirty="0" smtClean="0">
                <a:latin typeface="ＭＳ Ｐゴシック" panose="020B0600070205080204" pitchFamily="50" charset="-128"/>
                <a:ea typeface="ＭＳ Ｐゴシック" panose="020B0600070205080204" pitchFamily="50" charset="-128"/>
              </a:rPr>
              <a:t>5</a:t>
            </a:r>
            <a:r>
              <a:rPr lang="ja-JP" altLang="en-US" sz="1700" b="1" dirty="0" smtClean="0">
                <a:latin typeface="ＭＳ Ｐゴシック" panose="020B0600070205080204" pitchFamily="50" charset="-128"/>
                <a:ea typeface="ＭＳ Ｐゴシック" panose="020B0600070205080204" pitchFamily="50" charset="-128"/>
              </a:rPr>
              <a:t>月 </a:t>
            </a:r>
            <a:r>
              <a:rPr lang="en-US" altLang="ja-JP" sz="1700" b="1" dirty="0">
                <a:latin typeface="ＭＳ Ｐゴシック" panose="020B0600070205080204" pitchFamily="50" charset="-128"/>
                <a:ea typeface="ＭＳ Ｐゴシック" panose="020B0600070205080204" pitchFamily="50" charset="-128"/>
              </a:rPr>
              <a:t>ICT</a:t>
            </a:r>
            <a:r>
              <a:rPr lang="ja-JP" altLang="en-US" sz="1700" b="1" dirty="0">
                <a:latin typeface="ＭＳ Ｐゴシック" panose="020B0600070205080204" pitchFamily="50" charset="-128"/>
                <a:ea typeface="ＭＳ Ｐゴシック" panose="020B0600070205080204" pitchFamily="50" charset="-128"/>
              </a:rPr>
              <a:t>利活用 </a:t>
            </a:r>
            <a:r>
              <a:rPr lang="en-US" altLang="ja-JP" sz="1700" b="1" dirty="0">
                <a:latin typeface="ＭＳ Ｐゴシック" panose="020B0600070205080204" pitchFamily="50" charset="-128"/>
                <a:ea typeface="ＭＳ Ｐゴシック" panose="020B0600070205080204" pitchFamily="50" charset="-128"/>
              </a:rPr>
              <a:t>/ </a:t>
            </a:r>
            <a:r>
              <a:rPr lang="ja-JP" altLang="en-US" sz="1700" b="1" dirty="0" smtClean="0">
                <a:latin typeface="ＭＳ Ｐゴシック" panose="020B0600070205080204" pitchFamily="50" charset="-128"/>
                <a:ea typeface="ＭＳ Ｐゴシック" panose="020B0600070205080204" pitchFamily="50" charset="-128"/>
              </a:rPr>
              <a:t>ホームページ運営・</a:t>
            </a:r>
            <a:r>
              <a:rPr lang="en-US" altLang="ja-JP" sz="1700" b="1" dirty="0" smtClean="0">
                <a:latin typeface="ＭＳ Ｐゴシック" panose="020B0600070205080204" pitchFamily="50" charset="-128"/>
                <a:ea typeface="ＭＳ Ｐゴシック" panose="020B0600070205080204" pitchFamily="50" charset="-128"/>
              </a:rPr>
              <a:t>SNS</a:t>
            </a:r>
            <a:r>
              <a:rPr lang="ja-JP" altLang="en-US" sz="1700" b="1" dirty="0" smtClean="0">
                <a:latin typeface="ＭＳ Ｐゴシック" panose="020B0600070205080204" pitchFamily="50" charset="-128"/>
                <a:ea typeface="ＭＳ Ｐゴシック" panose="020B0600070205080204" pitchFamily="50" charset="-128"/>
              </a:rPr>
              <a:t>活用</a:t>
            </a:r>
            <a:endParaRPr lang="ja-JP" altLang="en-US" sz="1700" b="1" dirty="0">
              <a:latin typeface="ＭＳ Ｐゴシック" panose="020B0600070205080204" pitchFamily="50" charset="-128"/>
              <a:ea typeface="ＭＳ Ｐゴシック" panose="020B0600070205080204" pitchFamily="50" charset="-128"/>
            </a:endParaRPr>
          </a:p>
        </p:txBody>
      </p:sp>
      <p:sp>
        <p:nvSpPr>
          <p:cNvPr id="26" name="角丸四角形 25"/>
          <p:cNvSpPr/>
          <p:nvPr/>
        </p:nvSpPr>
        <p:spPr>
          <a:xfrm>
            <a:off x="342637" y="781571"/>
            <a:ext cx="9227869" cy="619924"/>
          </a:xfrm>
          <a:prstGeom prst="roundRect">
            <a:avLst>
              <a:gd name="adj" fmla="val 50000"/>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1080000" rtlCol="0" anchor="ctr"/>
          <a:lstStyle/>
          <a:p>
            <a:r>
              <a:rPr lang="ja-JP" altLang="en-US" sz="1000" dirty="0" smtClean="0">
                <a:solidFill>
                  <a:srgbClr val="000000"/>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「お問い合わせフォーム」からのスパムメール</a:t>
            </a:r>
            <a:r>
              <a:rPr lang="ja-JP" altLang="en-US" sz="1000" dirty="0" smtClean="0">
                <a:solidFill>
                  <a:schemeClr val="tx1"/>
                </a:solidFill>
                <a:latin typeface="Meiryo UI" panose="020B0604030504040204" pitchFamily="50" charset="-128"/>
                <a:ea typeface="Meiryo UI" panose="020B0604030504040204" pitchFamily="50" charset="-128"/>
              </a:rPr>
              <a:t>対策 </a:t>
            </a:r>
            <a:endParaRPr lang="en-US" altLang="ja-JP" sz="1000" dirty="0" smtClean="0">
              <a:solidFill>
                <a:srgbClr val="000000"/>
              </a:solidFill>
              <a:latin typeface="Meiryo UI" panose="020B0604030504040204" pitchFamily="50" charset="-128"/>
              <a:ea typeface="Meiryo UI" panose="020B0604030504040204" pitchFamily="50" charset="-128"/>
            </a:endParaRPr>
          </a:p>
          <a:p>
            <a:r>
              <a:rPr lang="ja-JP" altLang="en-US" sz="1000" dirty="0" smtClean="0">
                <a:solidFill>
                  <a:srgbClr val="000000"/>
                </a:solidFill>
                <a:latin typeface="Meiryo UI" panose="020B0604030504040204" pitchFamily="50" charset="-128"/>
                <a:ea typeface="Meiryo UI" panose="020B0604030504040204" pitchFamily="50" charset="-128"/>
              </a:rPr>
              <a:t>✔ </a:t>
            </a:r>
            <a:r>
              <a:rPr lang="en-US" altLang="ja-JP" sz="1000" dirty="0" smtClean="0">
                <a:solidFill>
                  <a:srgbClr val="000000"/>
                </a:solidFill>
                <a:latin typeface="Meiryo UI" panose="020B0604030504040204" pitchFamily="50" charset="-128"/>
                <a:ea typeface="Meiryo UI" panose="020B0604030504040204" pitchFamily="50" charset="-128"/>
              </a:rPr>
              <a:t>SNS</a:t>
            </a:r>
            <a:r>
              <a:rPr lang="ja-JP" altLang="en-US" sz="1000" dirty="0" smtClean="0">
                <a:solidFill>
                  <a:srgbClr val="000000"/>
                </a:solidFill>
                <a:latin typeface="Meiryo UI" panose="020B0604030504040204" pitchFamily="50" charset="-128"/>
                <a:ea typeface="Meiryo UI" panose="020B0604030504040204" pitchFamily="50" charset="-128"/>
              </a:rPr>
              <a:t> </a:t>
            </a:r>
            <a:r>
              <a:rPr lang="en-US" altLang="ja-JP" sz="1000" dirty="0" smtClean="0">
                <a:solidFill>
                  <a:srgbClr val="000000"/>
                </a:solidFill>
                <a:latin typeface="Meiryo UI" panose="020B0604030504040204" pitchFamily="50" charset="-128"/>
                <a:ea typeface="Meiryo UI" panose="020B0604030504040204" pitchFamily="50" charset="-128"/>
              </a:rPr>
              <a:t>4</a:t>
            </a:r>
            <a:r>
              <a:rPr lang="ja-JP" altLang="en-US" sz="1000" dirty="0" smtClean="0">
                <a:solidFill>
                  <a:srgbClr val="000000"/>
                </a:solidFill>
                <a:latin typeface="Meiryo UI" panose="020B0604030504040204" pitchFamily="50" charset="-128"/>
                <a:ea typeface="Meiryo UI" panose="020B0604030504040204" pitchFamily="50" charset="-128"/>
              </a:rPr>
              <a:t>月のインプレッション：</a:t>
            </a:r>
            <a:r>
              <a:rPr lang="en-US" altLang="ja-JP" sz="1000" dirty="0" smtClean="0">
                <a:solidFill>
                  <a:srgbClr val="000000"/>
                </a:solidFill>
                <a:latin typeface="Meiryo UI" panose="020B0604030504040204" pitchFamily="50" charset="-128"/>
                <a:ea typeface="Meiryo UI" panose="020B0604030504040204" pitchFamily="50" charset="-128"/>
              </a:rPr>
              <a:t>47,200</a:t>
            </a:r>
            <a:r>
              <a:rPr lang="ja-JP" altLang="en-US" sz="1000" dirty="0" smtClean="0">
                <a:solidFill>
                  <a:srgbClr val="000000"/>
                </a:solidFill>
                <a:latin typeface="Meiryo UI" panose="020B0604030504040204" pitchFamily="50" charset="-128"/>
                <a:ea typeface="Meiryo UI" panose="020B0604030504040204" pitchFamily="50" charset="-128"/>
              </a:rPr>
              <a:t>件</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7" name="円/楕円 12"/>
          <p:cNvSpPr/>
          <p:nvPr/>
        </p:nvSpPr>
        <p:spPr>
          <a:xfrm>
            <a:off x="342638" y="780958"/>
            <a:ext cx="658917" cy="62053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ja-JP" altLang="en-US" sz="1100" dirty="0" smtClean="0">
                <a:solidFill>
                  <a:schemeClr val="bg1"/>
                </a:solidFill>
                <a:latin typeface="Meiryo UI" panose="020B0604030504040204" pitchFamily="50" charset="-128"/>
                <a:ea typeface="Meiryo UI" panose="020B0604030504040204" pitchFamily="50" charset="-128"/>
              </a:rPr>
              <a:t>主要</a:t>
            </a:r>
            <a:endParaRPr lang="en-US" altLang="ja-JP" sz="1100" dirty="0" smtClean="0">
              <a:solidFill>
                <a:schemeClr val="bg1"/>
              </a:solidFill>
              <a:latin typeface="Meiryo UI" panose="020B0604030504040204" pitchFamily="50" charset="-128"/>
              <a:ea typeface="Meiryo UI" panose="020B0604030504040204" pitchFamily="50" charset="-128"/>
            </a:endParaRPr>
          </a:p>
          <a:p>
            <a:pPr algn="ctr"/>
            <a:r>
              <a:rPr lang="ja-JP" altLang="en-US" sz="1100" dirty="0" smtClean="0">
                <a:solidFill>
                  <a:schemeClr val="bg1"/>
                </a:solidFill>
                <a:latin typeface="Meiryo UI" panose="020B0604030504040204" pitchFamily="50" charset="-128"/>
                <a:ea typeface="Meiryo UI" panose="020B0604030504040204" pitchFamily="50" charset="-128"/>
              </a:rPr>
              <a:t>ﾄﾋﾟｯｸｽ</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0"/>
          </p:nvPr>
        </p:nvSpPr>
        <p:spPr/>
        <p:txBody>
          <a:bodyPr/>
          <a:lstStyle/>
          <a:p>
            <a:fld id="{17DB97F5-D030-4A96-A351-AB02769B6959}" type="slidenum">
              <a:rPr lang="ko-KR" altLang="en-US" smtClean="0"/>
              <a:pPr/>
              <a:t>10</a:t>
            </a:fld>
            <a:endParaRPr lang="ko-KR" altLang="en-US" dirty="0"/>
          </a:p>
        </p:txBody>
      </p:sp>
      <p:graphicFrame>
        <p:nvGraphicFramePr>
          <p:cNvPr id="14" name="表 13"/>
          <p:cNvGraphicFramePr>
            <a:graphicFrameLocks noGrp="1"/>
          </p:cNvGraphicFramePr>
          <p:nvPr>
            <p:extLst/>
          </p:nvPr>
        </p:nvGraphicFramePr>
        <p:xfrm>
          <a:off x="115806" y="4493826"/>
          <a:ext cx="9660458" cy="2175534"/>
        </p:xfrm>
        <a:graphic>
          <a:graphicData uri="http://schemas.openxmlformats.org/drawingml/2006/table">
            <a:tbl>
              <a:tblPr firstRow="1">
                <a:tableStyleId>{F2DE63D5-997A-4646-A377-4702673A728D}</a:tableStyleId>
              </a:tblPr>
              <a:tblGrid>
                <a:gridCol w="576317">
                  <a:extLst>
                    <a:ext uri="{9D8B030D-6E8A-4147-A177-3AD203B41FA5}">
                      <a16:colId xmlns:a16="http://schemas.microsoft.com/office/drawing/2014/main" val="3095511502"/>
                    </a:ext>
                  </a:extLst>
                </a:gridCol>
                <a:gridCol w="3108749">
                  <a:extLst>
                    <a:ext uri="{9D8B030D-6E8A-4147-A177-3AD203B41FA5}">
                      <a16:colId xmlns:a16="http://schemas.microsoft.com/office/drawing/2014/main" val="648480177"/>
                    </a:ext>
                  </a:extLst>
                </a:gridCol>
                <a:gridCol w="4320480">
                  <a:extLst>
                    <a:ext uri="{9D8B030D-6E8A-4147-A177-3AD203B41FA5}">
                      <a16:colId xmlns:a16="http://schemas.microsoft.com/office/drawing/2014/main" val="3164792214"/>
                    </a:ext>
                  </a:extLst>
                </a:gridCol>
                <a:gridCol w="1654912">
                  <a:extLst>
                    <a:ext uri="{9D8B030D-6E8A-4147-A177-3AD203B41FA5}">
                      <a16:colId xmlns:a16="http://schemas.microsoft.com/office/drawing/2014/main" val="1781547434"/>
                    </a:ext>
                  </a:extLst>
                </a:gridCol>
              </a:tblGrid>
              <a:tr h="240176">
                <a:tc gridSpan="4">
                  <a:txBody>
                    <a:bodyPr/>
                    <a:lstStyle/>
                    <a:p>
                      <a:pPr lvl="0" defTabSz="914377" fontAlgn="auto" latinLnBrk="0">
                        <a:spcBef>
                          <a:spcPts val="0"/>
                        </a:spcBef>
                        <a:spcAft>
                          <a:spcPts val="0"/>
                        </a:spcAft>
                        <a:defRPr/>
                      </a:pPr>
                      <a:r>
                        <a:rPr lang="en-US" altLang="ja-JP" sz="900" b="1" dirty="0" smtClean="0">
                          <a:solidFill>
                            <a:schemeClr val="tx1"/>
                          </a:solidFill>
                          <a:latin typeface="Meiryo UI" panose="020B0604030504040204" pitchFamily="50" charset="-128"/>
                          <a:ea typeface="Meiryo UI" panose="020B0604030504040204" pitchFamily="50" charset="-128"/>
                        </a:rPr>
                        <a:t>SNS</a:t>
                      </a:r>
                      <a:r>
                        <a:rPr lang="ja-JP" altLang="en-US" sz="900" b="1" dirty="0" smtClean="0">
                          <a:solidFill>
                            <a:schemeClr val="tx1"/>
                          </a:solidFill>
                          <a:latin typeface="Meiryo UI" panose="020B0604030504040204" pitchFamily="50" charset="-128"/>
                          <a:ea typeface="Meiryo UI" panose="020B0604030504040204" pitchFamily="50" charset="-128"/>
                        </a:rPr>
                        <a:t>活用</a:t>
                      </a:r>
                      <a:r>
                        <a:rPr lang="ja-JP" altLang="en-US" sz="900" b="1" baseline="0" dirty="0" smtClean="0">
                          <a:solidFill>
                            <a:schemeClr val="tx1"/>
                          </a:solidFill>
                          <a:latin typeface="Meiryo UI" panose="020B0604030504040204" pitchFamily="50" charset="-128"/>
                          <a:ea typeface="Meiryo UI" panose="020B0604030504040204" pitchFamily="50" charset="-128"/>
                        </a:rPr>
                        <a:t> </a:t>
                      </a:r>
                      <a:r>
                        <a:rPr lang="en-US" altLang="ja-JP" sz="900" b="0" baseline="0" dirty="0" smtClean="0">
                          <a:solidFill>
                            <a:schemeClr val="tx1"/>
                          </a:solidFill>
                          <a:latin typeface="Meiryo UI" panose="020B0604030504040204" pitchFamily="50" charset="-128"/>
                          <a:ea typeface="Meiryo UI" panose="020B0604030504040204" pitchFamily="50" charset="-128"/>
                        </a:rPr>
                        <a:t>(</a:t>
                      </a:r>
                      <a:r>
                        <a:rPr lang="ja-JP" altLang="en-US" sz="900" b="0" dirty="0" smtClean="0">
                          <a:solidFill>
                            <a:schemeClr val="tx1"/>
                          </a:solidFill>
                          <a:latin typeface="Meiryo UI" panose="020B0604030504040204" pitchFamily="50" charset="-128"/>
                          <a:ea typeface="Meiryo UI" panose="020B0604030504040204" pitchFamily="50" charset="-128"/>
                        </a:rPr>
                        <a:t>目的：認知度拡大とスピーディーな情報拡散、当社</a:t>
                      </a:r>
                      <a:r>
                        <a:rPr lang="en-US" altLang="ja-JP" sz="900" b="0" dirty="0" smtClean="0">
                          <a:solidFill>
                            <a:schemeClr val="tx1"/>
                          </a:solidFill>
                          <a:latin typeface="Meiryo UI" panose="020B0604030504040204" pitchFamily="50" charset="-128"/>
                          <a:ea typeface="Meiryo UI" panose="020B0604030504040204" pitchFamily="50" charset="-128"/>
                        </a:rPr>
                        <a:t>WEB</a:t>
                      </a:r>
                      <a:r>
                        <a:rPr lang="ja-JP" altLang="en-US" sz="900" b="0" dirty="0" smtClean="0">
                          <a:solidFill>
                            <a:schemeClr val="tx1"/>
                          </a:solidFill>
                          <a:latin typeface="Meiryo UI" panose="020B0604030504040204" pitchFamily="50" charset="-128"/>
                          <a:ea typeface="Meiryo UI" panose="020B0604030504040204" pitchFamily="50" charset="-128"/>
                        </a:rPr>
                        <a:t>サイトへの訪問促進を図る。</a:t>
                      </a:r>
                      <a:r>
                        <a:rPr lang="en-US" altLang="ja-JP" sz="900" b="0" dirty="0" smtClean="0">
                          <a:solidFill>
                            <a:schemeClr val="tx1"/>
                          </a:solidFill>
                          <a:latin typeface="Meiryo UI" panose="020B0604030504040204" pitchFamily="50" charset="-128"/>
                          <a:ea typeface="Meiryo UI" panose="020B0604030504040204" pitchFamily="50" charset="-128"/>
                        </a:rPr>
                        <a:t>)</a:t>
                      </a:r>
                      <a:endParaRPr lang="ja-JP" altLang="en-US" sz="900" b="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sz="9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ja-JP" altLang="en-US" sz="9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en-US" altLang="ja-JP" sz="900" b="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586645527"/>
                  </a:ext>
                </a:extLst>
              </a:tr>
              <a:tr h="240176">
                <a:tc>
                  <a:txBody>
                    <a:bodyPr/>
                    <a:lstStyle/>
                    <a:p>
                      <a:r>
                        <a:rPr kumimoji="1" lang="ja-JP" altLang="en-US" sz="900" dirty="0" smtClean="0">
                          <a:latin typeface="Meiryo UI" panose="020B0604030504040204" pitchFamily="50" charset="-128"/>
                          <a:ea typeface="Meiryo UI" panose="020B0604030504040204" pitchFamily="50" charset="-128"/>
                        </a:rPr>
                        <a:t>担当者</a:t>
                      </a:r>
                      <a:endParaRPr kumimoji="1" lang="ja-JP" altLang="en-US" sz="900" b="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進捗・実施内容 </a:t>
                      </a:r>
                      <a:r>
                        <a:rPr kumimoji="1" lang="en-US" altLang="ja-JP" sz="900" dirty="0" smtClean="0">
                          <a:latin typeface="Meiryo UI" panose="020B0604030504040204" pitchFamily="50" charset="-128"/>
                          <a:ea typeface="Meiryo UI" panose="020B0604030504040204" pitchFamily="50" charset="-128"/>
                        </a:rPr>
                        <a:t>4-5</a:t>
                      </a:r>
                      <a:r>
                        <a:rPr kumimoji="1" lang="ja-JP" altLang="en-US" sz="900" dirty="0" smtClean="0">
                          <a:latin typeface="Meiryo UI" panose="020B0604030504040204" pitchFamily="50" charset="-128"/>
                          <a:ea typeface="Meiryo UI" panose="020B0604030504040204" pitchFamily="50" charset="-128"/>
                        </a:rPr>
                        <a:t>月 </a:t>
                      </a:r>
                      <a:r>
                        <a:rPr kumimoji="1" lang="en-US" altLang="ja-JP" sz="900" dirty="0" smtClean="0">
                          <a:latin typeface="Meiryo UI" panose="020B0604030504040204" pitchFamily="50" charset="-128"/>
                          <a:ea typeface="Meiryo UI" panose="020B0604030504040204" pitchFamily="50" charset="-128"/>
                        </a:rPr>
                        <a:t>(5/14</a:t>
                      </a:r>
                      <a:r>
                        <a:rPr kumimoji="1" lang="ja-JP" altLang="en-US" sz="900" dirty="0" smtClean="0">
                          <a:latin typeface="Meiryo UI" panose="020B0604030504040204" pitchFamily="50" charset="-128"/>
                          <a:ea typeface="Meiryo UI" panose="020B0604030504040204" pitchFamily="50" charset="-128"/>
                        </a:rPr>
                        <a:t>時点</a:t>
                      </a:r>
                      <a:r>
                        <a:rPr kumimoji="1" lang="en-US" altLang="ja-JP" sz="900" dirty="0" smtClean="0">
                          <a:latin typeface="Meiryo UI" panose="020B0604030504040204" pitchFamily="50" charset="-128"/>
                          <a:ea typeface="Meiryo UI" panose="020B0604030504040204" pitchFamily="50" charset="-128"/>
                        </a:rPr>
                        <a:t>)</a:t>
                      </a:r>
                      <a:endParaRPr kumimoji="1" lang="ja-JP" altLang="en-US" sz="900" b="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特記事項</a:t>
                      </a:r>
                      <a:endParaRPr kumimoji="1" lang="ja-JP" altLang="en-US" sz="900" b="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予定・備考</a:t>
                      </a:r>
                      <a:endParaRPr kumimoji="1" lang="en-US" altLang="ja-JP" sz="900" b="0" dirty="0" smtClean="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78196"/>
                  </a:ext>
                </a:extLst>
              </a:tr>
              <a:tr h="1695182">
                <a:tc>
                  <a:txBody>
                    <a:bodyPr/>
                    <a:lstStyle/>
                    <a:p>
                      <a:r>
                        <a:rPr kumimoji="1" lang="ja-JP" altLang="en-US" sz="800" dirty="0" smtClean="0">
                          <a:latin typeface="Meiryo UI" panose="020B0604030504040204" pitchFamily="50" charset="-128"/>
                          <a:ea typeface="Meiryo UI" panose="020B0604030504040204" pitchFamily="50" charset="-128"/>
                        </a:rPr>
                        <a:t>中居林</a:t>
                      </a:r>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latin typeface="Meiryo UI" panose="020B0604030504040204" pitchFamily="50" charset="-128"/>
                          <a:ea typeface="Meiryo UI" panose="020B0604030504040204" pitchFamily="50" charset="-128"/>
                        </a:rPr>
                        <a:t>・</a:t>
                      </a:r>
                      <a:r>
                        <a:rPr kumimoji="1" lang="en-US" altLang="ja-JP" sz="900" baseline="0" dirty="0" smtClean="0">
                          <a:latin typeface="Meiryo UI" panose="020B0604030504040204" pitchFamily="50" charset="-128"/>
                          <a:ea typeface="Meiryo UI" panose="020B0604030504040204" pitchFamily="50" charset="-128"/>
                        </a:rPr>
                        <a:t>HP</a:t>
                      </a:r>
                      <a:r>
                        <a:rPr kumimoji="1" lang="ja-JP" altLang="en-US" sz="900" baseline="0" dirty="0" smtClean="0">
                          <a:latin typeface="Meiryo UI" panose="020B0604030504040204" pitchFamily="50" charset="-128"/>
                          <a:ea typeface="Meiryo UI" panose="020B0604030504040204" pitchFamily="50" charset="-128"/>
                        </a:rPr>
                        <a:t>リニューアルオープン＆記念キャンペーン開催（</a:t>
                      </a:r>
                      <a:r>
                        <a:rPr kumimoji="1" lang="en-US" altLang="ja-JP" sz="900" baseline="0" dirty="0" smtClean="0">
                          <a:latin typeface="Meiryo UI" panose="020B0604030504040204" pitchFamily="50" charset="-128"/>
                          <a:ea typeface="Meiryo UI" panose="020B0604030504040204" pitchFamily="50" charset="-128"/>
                        </a:rPr>
                        <a:t>16</a:t>
                      </a:r>
                      <a:r>
                        <a:rPr kumimoji="1" lang="ja-JP" altLang="en-US" sz="900" baseline="0" dirty="0" smtClean="0">
                          <a:latin typeface="Meiryo UI" panose="020B0604030504040204" pitchFamily="50" charset="-128"/>
                          <a:ea typeface="Meiryo UI" panose="020B0604030504040204" pitchFamily="50" charset="-128"/>
                        </a:rPr>
                        <a:t>弾）</a:t>
                      </a:r>
                      <a:endParaRPr kumimoji="1" lang="en-US" altLang="ja-JP" sz="90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latin typeface="Meiryo UI" panose="020B0604030504040204" pitchFamily="50" charset="-128"/>
                          <a:ea typeface="Meiryo UI" panose="020B0604030504040204" pitchFamily="50" charset="-128"/>
                        </a:rPr>
                        <a:t>・トレーラーフィギュアの紹介</a:t>
                      </a:r>
                      <a:endParaRPr kumimoji="1" lang="en-US" altLang="ja-JP" sz="90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latin typeface="Meiryo UI" panose="020B0604030504040204" pitchFamily="50" charset="-128"/>
                          <a:ea typeface="Meiryo UI" panose="020B0604030504040204" pitchFamily="50" charset="-128"/>
                        </a:rPr>
                        <a:t>・正社員募集 広告掲載</a:t>
                      </a:r>
                      <a:endParaRPr kumimoji="1" lang="en-US" altLang="ja-JP" sz="90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latin typeface="Meiryo UI" panose="020B0604030504040204" pitchFamily="50" charset="-128"/>
                          <a:ea typeface="Meiryo UI" panose="020B0604030504040204" pitchFamily="50" charset="-128"/>
                        </a:rPr>
                        <a:t>・外地エージェント撮影の写真</a:t>
                      </a:r>
                      <a:r>
                        <a:rPr kumimoji="1" lang="en-US" altLang="ja-JP" sz="900" baseline="0" dirty="0" smtClean="0">
                          <a:latin typeface="Meiryo UI" panose="020B0604030504040204" pitchFamily="50" charset="-128"/>
                          <a:ea typeface="Meiryo UI" panose="020B0604030504040204" pitchFamily="50" charset="-128"/>
                        </a:rPr>
                        <a:t>/</a:t>
                      </a:r>
                      <a:r>
                        <a:rPr kumimoji="1" lang="ja-JP" altLang="en-US" sz="900" baseline="0" dirty="0" smtClean="0">
                          <a:latin typeface="Meiryo UI" panose="020B0604030504040204" pitchFamily="50" charset="-128"/>
                          <a:ea typeface="Meiryo UI" panose="020B0604030504040204" pitchFamily="50" charset="-128"/>
                        </a:rPr>
                        <a:t>動画投稿</a:t>
                      </a:r>
                      <a:endParaRPr kumimoji="1" lang="en-US" altLang="ja-JP" sz="90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latin typeface="Meiryo UI" panose="020B0604030504040204" pitchFamily="50" charset="-128"/>
                          <a:ea typeface="Meiryo UI" panose="020B0604030504040204" pitchFamily="50" charset="-128"/>
                        </a:rPr>
                        <a:t>・集荷強化キャンペーン</a:t>
                      </a:r>
                      <a:endParaRPr kumimoji="1" lang="en-US" altLang="ja-JP" sz="90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900" baseline="0" dirty="0" smtClean="0">
                          <a:latin typeface="Meiryo UI" panose="020B0604030504040204" pitchFamily="50" charset="-128"/>
                          <a:ea typeface="Meiryo UI" panose="020B0604030504040204" pitchFamily="50" charset="-128"/>
                        </a:rPr>
                        <a:t>(NS:</a:t>
                      </a:r>
                      <a:r>
                        <a:rPr kumimoji="1" lang="ja-JP" altLang="en-US" sz="900" baseline="0" dirty="0" smtClean="0">
                          <a:latin typeface="Meiryo UI" panose="020B0604030504040204" pitchFamily="50" charset="-128"/>
                          <a:ea typeface="Meiryo UI" panose="020B0604030504040204" pitchFamily="50" charset="-128"/>
                        </a:rPr>
                        <a:t>中国向け</a:t>
                      </a:r>
                      <a:r>
                        <a:rPr kumimoji="1" lang="en-US" altLang="ja-JP" sz="900" baseline="0" dirty="0" smtClean="0">
                          <a:latin typeface="Meiryo UI" panose="020B0604030504040204" pitchFamily="50" charset="-128"/>
                          <a:ea typeface="Meiryo UI" panose="020B0604030504040204" pitchFamily="50" charset="-128"/>
                        </a:rPr>
                        <a:t>, DY:NCK,</a:t>
                      </a:r>
                      <a:r>
                        <a:rPr kumimoji="1" lang="ja-JP" altLang="en-US" sz="900" baseline="0" dirty="0" smtClean="0">
                          <a:latin typeface="Meiryo UI" panose="020B0604030504040204" pitchFamily="50" charset="-128"/>
                          <a:ea typeface="Meiryo UI" panose="020B0604030504040204" pitchFamily="50" charset="-128"/>
                        </a:rPr>
                        <a:t>中国向け</a:t>
                      </a:r>
                      <a:r>
                        <a:rPr kumimoji="1" lang="en-US" altLang="ja-JP" sz="900" baseline="0" dirty="0" smtClean="0">
                          <a:latin typeface="Meiryo UI" panose="020B0604030504040204" pitchFamily="50" charset="-128"/>
                          <a:ea typeface="Meiryo UI" panose="020B0604030504040204" pitchFamily="50" charset="-128"/>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latin typeface="Meiryo UI" panose="020B0604030504040204" pitchFamily="50" charset="-128"/>
                          <a:ea typeface="Meiryo UI" panose="020B0604030504040204" pitchFamily="50" charset="-128"/>
                        </a:rPr>
                        <a:t>・</a:t>
                      </a:r>
                      <a:r>
                        <a:rPr kumimoji="1" lang="en-US" altLang="ja-JP" sz="900" baseline="0" dirty="0" smtClean="0">
                          <a:latin typeface="Meiryo UI" panose="020B0604030504040204" pitchFamily="50" charset="-128"/>
                          <a:ea typeface="Meiryo UI" panose="020B0604030504040204" pitchFamily="50" charset="-128"/>
                        </a:rPr>
                        <a:t>e-SERVICE+</a:t>
                      </a:r>
                      <a:r>
                        <a:rPr kumimoji="1" lang="ja-JP" altLang="en-US" sz="900" baseline="0" dirty="0" smtClean="0">
                          <a:latin typeface="Meiryo UI" panose="020B0604030504040204" pitchFamily="50" charset="-128"/>
                          <a:ea typeface="Meiryo UI" panose="020B0604030504040204" pitchFamily="50" charset="-128"/>
                        </a:rPr>
                        <a:t>マニュアル更新のお知らせ</a:t>
                      </a:r>
                      <a:endParaRPr kumimoji="1" lang="en-US" altLang="ja-JP" sz="90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900" baseline="0" dirty="0" smtClean="0">
                          <a:latin typeface="Meiryo UI" panose="020B0604030504040204" pitchFamily="50" charset="-128"/>
                          <a:ea typeface="Meiryo UI" panose="020B0604030504040204" pitchFamily="50" charset="-128"/>
                        </a:rPr>
                        <a:t>(</a:t>
                      </a:r>
                      <a:r>
                        <a:rPr kumimoji="1" lang="ja-JP" altLang="en-US" sz="900" baseline="0" dirty="0" smtClean="0">
                          <a:latin typeface="Meiryo UI" panose="020B0604030504040204" pitchFamily="50" charset="-128"/>
                          <a:ea typeface="Meiryo UI" panose="020B0604030504040204" pitchFamily="50" charset="-128"/>
                        </a:rPr>
                        <a:t>プロフィール関連</a:t>
                      </a:r>
                      <a:r>
                        <a:rPr kumimoji="1" lang="en-US" altLang="ja-JP" sz="900" baseline="0" dirty="0" smtClean="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・フォロワー数：前月比で</a:t>
                      </a:r>
                      <a:r>
                        <a:rPr kumimoji="1" lang="en-US" altLang="ja-JP" sz="900" dirty="0" smtClean="0">
                          <a:latin typeface="Meiryo UI" panose="020B0604030504040204" pitchFamily="50" charset="-128"/>
                          <a:ea typeface="Meiryo UI" panose="020B0604030504040204" pitchFamily="50" charset="-128"/>
                        </a:rPr>
                        <a:t>13</a:t>
                      </a:r>
                      <a:r>
                        <a:rPr kumimoji="1" lang="ja-JP" altLang="en-US" sz="900" dirty="0" smtClean="0">
                          <a:latin typeface="Meiryo UI" panose="020B0604030504040204" pitchFamily="50" charset="-128"/>
                          <a:ea typeface="Meiryo UI" panose="020B0604030504040204" pitchFamily="50" charset="-128"/>
                        </a:rPr>
                        <a:t>名増加 </a:t>
                      </a:r>
                      <a:r>
                        <a:rPr kumimoji="1" lang="en-US" altLang="ja-JP" sz="900" dirty="0" smtClean="0">
                          <a:latin typeface="Meiryo UI" panose="020B0604030504040204" pitchFamily="50" charset="-128"/>
                          <a:ea typeface="Meiryo UI" panose="020B0604030504040204" pitchFamily="50" charset="-128"/>
                        </a:rPr>
                        <a:t>※</a:t>
                      </a:r>
                      <a:r>
                        <a:rPr kumimoji="1" lang="en-US" altLang="ja-JP" sz="900" baseline="0" dirty="0" smtClean="0">
                          <a:latin typeface="Meiryo UI" panose="020B0604030504040204" pitchFamily="50" charset="-128"/>
                          <a:ea typeface="Meiryo UI" panose="020B0604030504040204" pitchFamily="50" charset="-128"/>
                        </a:rPr>
                        <a:t>5/14</a:t>
                      </a:r>
                      <a:r>
                        <a:rPr kumimoji="1" lang="ja-JP" altLang="en-US" sz="900" baseline="0" dirty="0" smtClean="0">
                          <a:latin typeface="Meiryo UI" panose="020B0604030504040204" pitchFamily="50" charset="-128"/>
                          <a:ea typeface="Meiryo UI" panose="020B0604030504040204" pitchFamily="50" charset="-128"/>
                        </a:rPr>
                        <a:t>時点 </a:t>
                      </a:r>
                      <a:r>
                        <a:rPr kumimoji="1" lang="en-US" altLang="ja-JP" sz="900" baseline="0" dirty="0" smtClean="0">
                          <a:latin typeface="Meiryo UI" panose="020B0604030504040204" pitchFamily="50" charset="-128"/>
                          <a:ea typeface="Meiryo UI" panose="020B0604030504040204" pitchFamily="50" charset="-128"/>
                        </a:rPr>
                        <a:t>1,374</a:t>
                      </a:r>
                      <a:r>
                        <a:rPr kumimoji="1" lang="ja-JP" altLang="en-US" sz="900" baseline="0" dirty="0" smtClean="0">
                          <a:latin typeface="Meiryo UI" panose="020B0604030504040204" pitchFamily="50" charset="-128"/>
                          <a:ea typeface="Meiryo UI" panose="020B0604030504040204" pitchFamily="50" charset="-128"/>
                        </a:rPr>
                        <a:t>名</a:t>
                      </a:r>
                      <a:endParaRPr kumimoji="1" lang="en-US" altLang="ja-JP" sz="90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latin typeface="Meiryo UI" panose="020B0604030504040204" pitchFamily="50" charset="-128"/>
                          <a:ea typeface="Meiryo UI" panose="020B0604030504040204" pitchFamily="50" charset="-128"/>
                        </a:rPr>
                        <a:t>・インプレッション：</a:t>
                      </a:r>
                      <a:r>
                        <a:rPr kumimoji="1" lang="en-US" altLang="ja-JP" sz="900" baseline="0" dirty="0" smtClean="0">
                          <a:latin typeface="Meiryo UI" panose="020B0604030504040204" pitchFamily="50" charset="-128"/>
                          <a:ea typeface="Meiryo UI" panose="020B0604030504040204" pitchFamily="50" charset="-128"/>
                        </a:rPr>
                        <a:t>4/1-4/30 </a:t>
                      </a:r>
                      <a:r>
                        <a:rPr kumimoji="1" lang="ja-JP" altLang="en-US" sz="900" baseline="0" dirty="0" smtClean="0">
                          <a:latin typeface="Meiryo UI" panose="020B0604030504040204" pitchFamily="50" charset="-128"/>
                          <a:ea typeface="Meiryo UI" panose="020B0604030504040204" pitchFamily="50" charset="-128"/>
                        </a:rPr>
                        <a:t>約</a:t>
                      </a:r>
                      <a:r>
                        <a:rPr kumimoji="1" lang="en-US" altLang="ja-JP" sz="900" baseline="0" dirty="0" smtClean="0">
                          <a:latin typeface="Meiryo UI" panose="020B0604030504040204" pitchFamily="50" charset="-128"/>
                          <a:ea typeface="Meiryo UI" panose="020B0604030504040204" pitchFamily="50" charset="-128"/>
                        </a:rPr>
                        <a:t>47,200</a:t>
                      </a:r>
                      <a:r>
                        <a:rPr kumimoji="1" lang="ja-JP" altLang="en-US" sz="900" baseline="0" dirty="0" smtClean="0">
                          <a:latin typeface="Meiryo UI" panose="020B0604030504040204" pitchFamily="50" charset="-128"/>
                          <a:ea typeface="Meiryo UI" panose="020B0604030504040204" pitchFamily="50" charset="-128"/>
                        </a:rPr>
                        <a:t>件</a:t>
                      </a:r>
                      <a:endParaRPr kumimoji="1" lang="en-US" altLang="ja-JP" sz="90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90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900" dirty="0" smtClean="0">
                        <a:latin typeface="Meiryo UI" panose="020B0604030504040204" pitchFamily="50" charset="-128"/>
                        <a:ea typeface="Meiryo UI" panose="020B0604030504040204" pitchFamily="50" charset="-128"/>
                      </a:endParaRPr>
                    </a:p>
                    <a:p>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526818"/>
                  </a:ext>
                </a:extLst>
              </a:tr>
            </a:tbl>
          </a:graphicData>
        </a:graphic>
      </p:graphicFrame>
      <p:pic>
        <p:nvPicPr>
          <p:cNvPr id="18" name="図 17"/>
          <p:cNvPicPr>
            <a:picLocks noChangeAspect="1"/>
          </p:cNvPicPr>
          <p:nvPr/>
        </p:nvPicPr>
        <p:blipFill>
          <a:blip r:embed="rId2"/>
          <a:stretch>
            <a:fillRect/>
          </a:stretch>
        </p:blipFill>
        <p:spPr>
          <a:xfrm>
            <a:off x="776536" y="2492896"/>
            <a:ext cx="2952328" cy="1846641"/>
          </a:xfrm>
          <a:prstGeom prst="rect">
            <a:avLst/>
          </a:prstGeom>
        </p:spPr>
      </p:pic>
      <p:sp>
        <p:nvSpPr>
          <p:cNvPr id="20" name="正方形/長方形 19"/>
          <p:cNvSpPr/>
          <p:nvPr/>
        </p:nvSpPr>
        <p:spPr>
          <a:xfrm>
            <a:off x="776536" y="2517541"/>
            <a:ext cx="2952328" cy="182199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900" dirty="0">
              <a:solidFill>
                <a:srgbClr val="0000FF"/>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3869644" y="5364454"/>
            <a:ext cx="3819660" cy="1273823"/>
          </a:xfrm>
          <a:prstGeom prst="rect">
            <a:avLst/>
          </a:prstGeom>
        </p:spPr>
      </p:pic>
    </p:spTree>
    <p:extLst>
      <p:ext uri="{BB962C8B-B14F-4D97-AF65-F5344CB8AC3E}">
        <p14:creationId xmlns:p14="http://schemas.microsoft.com/office/powerpoint/2010/main" val="704214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128464" y="116632"/>
            <a:ext cx="9656216" cy="369332"/>
          </a:xfrm>
          <a:prstGeom prst="rect">
            <a:avLst/>
          </a:prstGeom>
        </p:spPr>
        <p:txBody>
          <a:bodyPr wrap="square">
            <a:spAutoFit/>
          </a:bodyPr>
          <a:lstStyle/>
          <a:p>
            <a:r>
              <a:rPr lang="en-US" altLang="ja-JP" b="1" dirty="0" smtClean="0">
                <a:latin typeface="ＭＳ Ｐゴシック" panose="020B0600070205080204" pitchFamily="50" charset="-128"/>
                <a:ea typeface="ＭＳ Ｐゴシック" panose="020B0600070205080204" pitchFamily="50" charset="-128"/>
              </a:rPr>
              <a:t>4. </a:t>
            </a:r>
            <a:r>
              <a:rPr lang="en-US" altLang="ja-JP" b="1" dirty="0">
                <a:latin typeface="ＭＳ Ｐゴシック" panose="020B0600070205080204" pitchFamily="50" charset="-128"/>
                <a:ea typeface="ＭＳ Ｐゴシック" panose="020B0600070205080204" pitchFamily="50" charset="-128"/>
              </a:rPr>
              <a:t>CS</a:t>
            </a:r>
            <a:r>
              <a:rPr lang="ja-JP" altLang="en-US" b="1" dirty="0">
                <a:latin typeface="ＭＳ Ｐゴシック" panose="020B0600070205080204" pitchFamily="50" charset="-128"/>
                <a:ea typeface="ＭＳ Ｐゴシック" panose="020B0600070205080204" pitchFamily="50" charset="-128"/>
              </a:rPr>
              <a:t>報告 － </a:t>
            </a:r>
            <a:r>
              <a:rPr lang="en-US" altLang="ja-JP" sz="1700" b="1" dirty="0" smtClean="0">
                <a:latin typeface="ＭＳ Ｐゴシック" panose="020B0600070205080204" pitchFamily="50" charset="-128"/>
                <a:ea typeface="ＭＳ Ｐゴシック" panose="020B0600070205080204" pitchFamily="50" charset="-128"/>
              </a:rPr>
              <a:t>2024</a:t>
            </a:r>
            <a:r>
              <a:rPr lang="ja-JP" altLang="en-US" sz="1700" b="1" dirty="0" smtClean="0">
                <a:latin typeface="ＭＳ Ｐゴシック" panose="020B0600070205080204" pitchFamily="50" charset="-128"/>
                <a:ea typeface="ＭＳ Ｐゴシック" panose="020B0600070205080204" pitchFamily="50" charset="-128"/>
              </a:rPr>
              <a:t>年</a:t>
            </a:r>
            <a:r>
              <a:rPr lang="en-US" altLang="ja-JP" sz="1700" b="1" dirty="0" smtClean="0">
                <a:latin typeface="ＭＳ Ｐゴシック" panose="020B0600070205080204" pitchFamily="50" charset="-128"/>
                <a:ea typeface="ＭＳ Ｐゴシック" panose="020B0600070205080204" pitchFamily="50" charset="-128"/>
              </a:rPr>
              <a:t>5</a:t>
            </a:r>
            <a:r>
              <a:rPr lang="ja-JP" altLang="en-US" sz="1700" b="1" dirty="0" smtClean="0">
                <a:latin typeface="ＭＳ Ｐゴシック" panose="020B0600070205080204" pitchFamily="50" charset="-128"/>
                <a:ea typeface="ＭＳ Ｐゴシック" panose="020B0600070205080204" pitchFamily="50" charset="-128"/>
              </a:rPr>
              <a:t>月 エリア</a:t>
            </a:r>
            <a:r>
              <a:rPr lang="ja-JP" altLang="en-US" sz="1700" b="1" dirty="0">
                <a:latin typeface="ＭＳ Ｐゴシック" panose="020B0600070205080204" pitchFamily="50" charset="-128"/>
                <a:ea typeface="ＭＳ Ｐゴシック" panose="020B0600070205080204" pitchFamily="50" charset="-128"/>
              </a:rPr>
              <a:t>協業 </a:t>
            </a:r>
            <a:r>
              <a:rPr lang="en-US" altLang="ja-JP" sz="1700" b="1" dirty="0" smtClean="0">
                <a:latin typeface="ＭＳ Ｐゴシック" panose="020B0600070205080204" pitchFamily="50" charset="-128"/>
                <a:ea typeface="ＭＳ Ｐゴシック" panose="020B0600070205080204" pitchFamily="50" charset="-128"/>
              </a:rPr>
              <a:t>/</a:t>
            </a:r>
            <a:r>
              <a:rPr lang="ja-JP" altLang="en-US" sz="1700" b="1" dirty="0" smtClean="0">
                <a:latin typeface="ＭＳ Ｐゴシック" panose="020B0600070205080204" pitchFamily="50" charset="-128"/>
                <a:ea typeface="ＭＳ Ｐゴシック" panose="020B0600070205080204" pitchFamily="50" charset="-128"/>
              </a:rPr>
              <a:t> 在庫管理業務効率化</a:t>
            </a:r>
            <a:endParaRPr lang="ja-JP" altLang="en-US" sz="1700" b="1" dirty="0">
              <a:latin typeface="ＭＳ Ｐゴシック" panose="020B0600070205080204" pitchFamily="50" charset="-128"/>
              <a:ea typeface="ＭＳ Ｐゴシック" panose="020B0600070205080204" pitchFamily="50" charset="-128"/>
            </a:endParaRPr>
          </a:p>
        </p:txBody>
      </p:sp>
      <p:sp>
        <p:nvSpPr>
          <p:cNvPr id="23" name="角丸四角形 22"/>
          <p:cNvSpPr/>
          <p:nvPr/>
        </p:nvSpPr>
        <p:spPr>
          <a:xfrm>
            <a:off x="342637" y="781571"/>
            <a:ext cx="9227869" cy="619924"/>
          </a:xfrm>
          <a:prstGeom prst="roundRect">
            <a:avLst>
              <a:gd name="adj" fmla="val 50000"/>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1080000" rtlCol="0" anchor="ctr"/>
          <a:lstStyle/>
          <a:p>
            <a:r>
              <a:rPr lang="ja-JP" altLang="en-US" sz="1000" dirty="0">
                <a:solidFill>
                  <a:srgbClr val="000000"/>
                </a:solidFill>
                <a:latin typeface="Meiryo UI" panose="020B0604030504040204" pitchFamily="50" charset="-128"/>
                <a:ea typeface="Meiryo UI" panose="020B0604030504040204" pitchFamily="50" charset="-128"/>
              </a:rPr>
              <a:t>✔ 苫小牧</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釧路 王子レギュラー貨物案件：ハイフォン混雑による到着遅れにより</a:t>
            </a:r>
            <a:r>
              <a:rPr lang="en-US" altLang="ja-JP" sz="1000" dirty="0">
                <a:solidFill>
                  <a:srgbClr val="000000"/>
                </a:solidFill>
                <a:latin typeface="Meiryo UI" panose="020B0604030504040204" pitchFamily="50" charset="-128"/>
                <a:ea typeface="Meiryo UI" panose="020B0604030504040204" pitchFamily="50" charset="-128"/>
              </a:rPr>
              <a:t>4</a:t>
            </a:r>
            <a:r>
              <a:rPr lang="ja-JP" altLang="en-US" sz="1000" dirty="0">
                <a:solidFill>
                  <a:srgbClr val="000000"/>
                </a:solidFill>
                <a:latin typeface="Meiryo UI" panose="020B0604030504040204" pitchFamily="50" charset="-128"/>
                <a:ea typeface="Meiryo UI" panose="020B0604030504040204" pitchFamily="50" charset="-128"/>
              </a:rPr>
              <a:t>月積みゼロ → 確保済み在庫にて</a:t>
            </a:r>
            <a:r>
              <a:rPr lang="en-US" altLang="ja-JP" sz="1000" dirty="0">
                <a:solidFill>
                  <a:srgbClr val="000000"/>
                </a:solidFill>
                <a:latin typeface="Meiryo UI" panose="020B0604030504040204" pitchFamily="50" charset="-128"/>
                <a:ea typeface="Meiryo UI" panose="020B0604030504040204" pitchFamily="50" charset="-128"/>
              </a:rPr>
              <a:t>5</a:t>
            </a:r>
            <a:r>
              <a:rPr lang="ja-JP" altLang="en-US" sz="1000" dirty="0">
                <a:solidFill>
                  <a:srgbClr val="000000"/>
                </a:solidFill>
                <a:latin typeface="Meiryo UI" panose="020B0604030504040204" pitchFamily="50" charset="-128"/>
                <a:ea typeface="Meiryo UI" panose="020B0604030504040204" pitchFamily="50" charset="-128"/>
              </a:rPr>
              <a:t>月出し</a:t>
            </a:r>
            <a:r>
              <a:rPr lang="en-US" altLang="ja-JP" sz="1000" dirty="0">
                <a:solidFill>
                  <a:srgbClr val="000000"/>
                </a:solidFill>
                <a:latin typeface="Meiryo UI" panose="020B0604030504040204" pitchFamily="50" charset="-128"/>
                <a:ea typeface="Meiryo UI" panose="020B0604030504040204" pitchFamily="50" charset="-128"/>
              </a:rPr>
              <a:t>40HQx45</a:t>
            </a:r>
            <a:r>
              <a:rPr lang="ja-JP" altLang="en-US" sz="1000" dirty="0">
                <a:solidFill>
                  <a:srgbClr val="000000"/>
                </a:solidFill>
                <a:latin typeface="Meiryo UI" panose="020B0604030504040204" pitchFamily="50" charset="-128"/>
                <a:ea typeface="Meiryo UI" panose="020B0604030504040204" pitchFamily="50" charset="-128"/>
              </a:rPr>
              <a:t> </a:t>
            </a:r>
            <a:r>
              <a:rPr lang="en-US" altLang="ja-JP" sz="1000" dirty="0">
                <a:solidFill>
                  <a:srgbClr val="000000"/>
                </a:solidFill>
                <a:latin typeface="Meiryo UI" panose="020B0604030504040204" pitchFamily="50" charset="-128"/>
                <a:ea typeface="Meiryo UI" panose="020B0604030504040204" pitchFamily="50" charset="-128"/>
              </a:rPr>
              <a:t>BKG</a:t>
            </a:r>
            <a:r>
              <a:rPr lang="ja-JP" altLang="en-US" sz="1000" dirty="0">
                <a:solidFill>
                  <a:srgbClr val="000000"/>
                </a:solidFill>
                <a:latin typeface="Meiryo UI" panose="020B0604030504040204" pitchFamily="50" charset="-128"/>
                <a:ea typeface="Meiryo UI" panose="020B0604030504040204" pitchFamily="50" charset="-128"/>
              </a:rPr>
              <a:t>取得</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 西日本：輸入回復傾向により戻りコンテナで</a:t>
            </a:r>
            <a:r>
              <a:rPr lang="en-US" altLang="ja-JP" sz="1000" dirty="0">
                <a:solidFill>
                  <a:srgbClr val="000000"/>
                </a:solidFill>
                <a:latin typeface="Meiryo UI" panose="020B0604030504040204" pitchFamily="50" charset="-128"/>
                <a:ea typeface="Meiryo UI" panose="020B0604030504040204" pitchFamily="50" charset="-128"/>
              </a:rPr>
              <a:t>BKG</a:t>
            </a:r>
            <a:r>
              <a:rPr lang="ja-JP" altLang="en-US" sz="1000" dirty="0">
                <a:solidFill>
                  <a:srgbClr val="000000"/>
                </a:solidFill>
                <a:latin typeface="Meiryo UI" panose="020B0604030504040204" pitchFamily="50" charset="-128"/>
                <a:ea typeface="Meiryo UI" panose="020B0604030504040204" pitchFamily="50" charset="-128"/>
              </a:rPr>
              <a:t>取得可能港増加、依頼増加により戻りコンテナのみで対応不可港は国内沿岸にて対応</a:t>
            </a:r>
            <a:r>
              <a:rPr lang="en-US" altLang="ja-JP" sz="1000" dirty="0">
                <a:solidFill>
                  <a:srgbClr val="000000"/>
                </a:solidFill>
                <a:latin typeface="Meiryo UI" panose="020B0604030504040204" pitchFamily="50" charset="-128"/>
                <a:ea typeface="Meiryo UI" panose="020B0604030504040204" pitchFamily="50" charset="-128"/>
              </a:rPr>
              <a:t>/BKG</a:t>
            </a:r>
            <a:r>
              <a:rPr lang="ja-JP" altLang="en-US" sz="1000" dirty="0">
                <a:solidFill>
                  <a:srgbClr val="000000"/>
                </a:solidFill>
                <a:latin typeface="Meiryo UI" panose="020B0604030504040204" pitchFamily="50" charset="-128"/>
                <a:ea typeface="Meiryo UI" panose="020B0604030504040204" pitchFamily="50" charset="-128"/>
              </a:rPr>
              <a:t>取得</a:t>
            </a:r>
          </a:p>
          <a:p>
            <a:r>
              <a:rPr lang="ja-JP" altLang="en-US" sz="1000" dirty="0">
                <a:solidFill>
                  <a:srgbClr val="000000"/>
                </a:solidFill>
                <a:latin typeface="Meiryo UI" panose="020B0604030504040204" pitchFamily="50" charset="-128"/>
                <a:ea typeface="Meiryo UI" panose="020B0604030504040204" pitchFamily="50" charset="-128"/>
              </a:rPr>
              <a:t>✔ </a:t>
            </a:r>
            <a:r>
              <a:rPr lang="en-US" altLang="ja-JP" sz="1000" dirty="0">
                <a:solidFill>
                  <a:srgbClr val="000000"/>
                </a:solidFill>
                <a:latin typeface="Meiryo UI" panose="020B0604030504040204" pitchFamily="50" charset="-128"/>
                <a:ea typeface="Meiryo UI" panose="020B0604030504040204" pitchFamily="50" charset="-128"/>
              </a:rPr>
              <a:t>FLEXIBAG</a:t>
            </a:r>
            <a:r>
              <a:rPr lang="ja-JP" altLang="en-US" sz="1000" dirty="0">
                <a:solidFill>
                  <a:srgbClr val="000000"/>
                </a:solidFill>
                <a:latin typeface="Meiryo UI" panose="020B0604030504040204" pitchFamily="50" charset="-128"/>
                <a:ea typeface="Meiryo UI" panose="020B0604030504040204" pitchFamily="50" charset="-128"/>
              </a:rPr>
              <a:t>案件：</a:t>
            </a:r>
            <a:r>
              <a:rPr lang="en-US" altLang="ja-JP" sz="1000" dirty="0">
                <a:solidFill>
                  <a:srgbClr val="000000"/>
                </a:solidFill>
                <a:latin typeface="Meiryo UI" panose="020B0604030504040204" pitchFamily="50" charset="-128"/>
                <a:ea typeface="Meiryo UI" panose="020B0604030504040204" pitchFamily="50" charset="-128"/>
              </a:rPr>
              <a:t>DY</a:t>
            </a:r>
            <a:r>
              <a:rPr lang="ja-JP" altLang="en-US" sz="1000" dirty="0">
                <a:solidFill>
                  <a:srgbClr val="000000"/>
                </a:solidFill>
                <a:latin typeface="Meiryo UI" panose="020B0604030504040204" pitchFamily="50" charset="-128"/>
                <a:ea typeface="Meiryo UI" panose="020B0604030504040204" pitchFamily="50" charset="-128"/>
              </a:rPr>
              <a:t>東京</a:t>
            </a:r>
            <a:r>
              <a:rPr lang="en-US" altLang="ja-JP" sz="1000" dirty="0">
                <a:solidFill>
                  <a:srgbClr val="000000"/>
                </a:solidFill>
                <a:latin typeface="Meiryo UI" panose="020B0604030504040204" pitchFamily="50" charset="-128"/>
                <a:ea typeface="Meiryo UI" panose="020B0604030504040204" pitchFamily="50" charset="-128"/>
              </a:rPr>
              <a:t>5</a:t>
            </a:r>
            <a:r>
              <a:rPr lang="ja-JP" altLang="en-US" sz="1000" dirty="0">
                <a:solidFill>
                  <a:srgbClr val="000000"/>
                </a:solidFill>
                <a:latin typeface="Meiryo UI" panose="020B0604030504040204" pitchFamily="50" charset="-128"/>
                <a:ea typeface="Meiryo UI" panose="020B0604030504040204" pitchFamily="50" charset="-128"/>
              </a:rPr>
              <a:t>月積み急増 </a:t>
            </a:r>
            <a:r>
              <a:rPr lang="en-US" altLang="ja-JP" sz="1000" dirty="0">
                <a:solidFill>
                  <a:schemeClr val="tx1"/>
                </a:solidFill>
                <a:latin typeface="Meiryo UI" panose="020B0604030504040204" pitchFamily="50" charset="-128"/>
                <a:ea typeface="Meiryo UI" panose="020B0604030504040204" pitchFamily="50" charset="-128"/>
              </a:rPr>
              <a:t>20DCx73(5</a:t>
            </a:r>
            <a:r>
              <a:rPr lang="ja-JP" altLang="en-US" sz="1000" dirty="0">
                <a:solidFill>
                  <a:schemeClr val="tx1"/>
                </a:solidFill>
                <a:latin typeface="Meiryo UI" panose="020B0604030504040204" pitchFamily="50" charset="-128"/>
                <a:ea typeface="Meiryo UI" panose="020B0604030504040204" pitchFamily="50" charset="-128"/>
              </a:rPr>
              <a:t>月出し</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ピック日調整協力のもと横浜・川崎からドレーにより全量希望本船にて獲得</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4" name="円/楕円 12"/>
          <p:cNvSpPr/>
          <p:nvPr/>
        </p:nvSpPr>
        <p:spPr>
          <a:xfrm>
            <a:off x="342638" y="780958"/>
            <a:ext cx="658917" cy="62053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ja-JP" altLang="en-US" sz="1100" dirty="0" smtClean="0">
                <a:solidFill>
                  <a:schemeClr val="bg1"/>
                </a:solidFill>
                <a:latin typeface="Meiryo UI" panose="020B0604030504040204" pitchFamily="50" charset="-128"/>
                <a:ea typeface="Meiryo UI" panose="020B0604030504040204" pitchFamily="50" charset="-128"/>
              </a:rPr>
              <a:t>主要</a:t>
            </a:r>
            <a:endParaRPr lang="en-US" altLang="ja-JP" sz="1100" dirty="0" smtClean="0">
              <a:solidFill>
                <a:schemeClr val="bg1"/>
              </a:solidFill>
              <a:latin typeface="Meiryo UI" panose="020B0604030504040204" pitchFamily="50" charset="-128"/>
              <a:ea typeface="Meiryo UI" panose="020B0604030504040204" pitchFamily="50" charset="-128"/>
            </a:endParaRPr>
          </a:p>
          <a:p>
            <a:pPr algn="ctr"/>
            <a:r>
              <a:rPr lang="ja-JP" altLang="en-US" sz="1100" dirty="0" smtClean="0">
                <a:solidFill>
                  <a:schemeClr val="bg1"/>
                </a:solidFill>
                <a:latin typeface="Meiryo UI" panose="020B0604030504040204" pitchFamily="50" charset="-128"/>
                <a:ea typeface="Meiryo UI" panose="020B0604030504040204" pitchFamily="50" charset="-128"/>
              </a:rPr>
              <a:t>ﾄﾋﾟｯｸｽ</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28464" y="1485901"/>
          <a:ext cx="9627858" cy="5183459"/>
        </p:xfrm>
        <a:graphic>
          <a:graphicData uri="http://schemas.openxmlformats.org/drawingml/2006/table">
            <a:tbl>
              <a:tblPr firstRow="1">
                <a:tableStyleId>{F5AB1C69-6EDB-4FF4-983F-18BD219EF322}</a:tableStyleId>
              </a:tblPr>
              <a:tblGrid>
                <a:gridCol w="768054">
                  <a:extLst>
                    <a:ext uri="{9D8B030D-6E8A-4147-A177-3AD203B41FA5}">
                      <a16:colId xmlns:a16="http://schemas.microsoft.com/office/drawing/2014/main" val="2013748003"/>
                    </a:ext>
                  </a:extLst>
                </a:gridCol>
                <a:gridCol w="808447">
                  <a:extLst>
                    <a:ext uri="{9D8B030D-6E8A-4147-A177-3AD203B41FA5}">
                      <a16:colId xmlns:a16="http://schemas.microsoft.com/office/drawing/2014/main" val="2942273974"/>
                    </a:ext>
                  </a:extLst>
                </a:gridCol>
                <a:gridCol w="6272371">
                  <a:extLst>
                    <a:ext uri="{9D8B030D-6E8A-4147-A177-3AD203B41FA5}">
                      <a16:colId xmlns:a16="http://schemas.microsoft.com/office/drawing/2014/main" val="1462566887"/>
                    </a:ext>
                  </a:extLst>
                </a:gridCol>
                <a:gridCol w="1778986">
                  <a:extLst>
                    <a:ext uri="{9D8B030D-6E8A-4147-A177-3AD203B41FA5}">
                      <a16:colId xmlns:a16="http://schemas.microsoft.com/office/drawing/2014/main" val="1373911274"/>
                    </a:ext>
                  </a:extLst>
                </a:gridCol>
              </a:tblGrid>
              <a:tr h="215776">
                <a:tc gridSpan="4">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r>
                        <a:rPr lang="ja-JP" altLang="en-US" sz="900" b="1" u="none" dirty="0" smtClean="0">
                          <a:solidFill>
                            <a:schemeClr val="tx1"/>
                          </a:solidFill>
                          <a:latin typeface="Meiryo UI" panose="020B0604030504040204" pitchFamily="50" charset="-128"/>
                          <a:ea typeface="Meiryo UI" panose="020B0604030504040204" pitchFamily="50" charset="-128"/>
                        </a:rPr>
                        <a:t>  </a:t>
                      </a:r>
                      <a:r>
                        <a:rPr lang="zh-TW" altLang="en-US" sz="900" b="1" u="none" dirty="0" smtClean="0">
                          <a:solidFill>
                            <a:schemeClr val="tx1"/>
                          </a:solidFill>
                          <a:latin typeface="Meiryo UI" panose="020B0604030504040204" pitchFamily="50" charset="-128"/>
                          <a:ea typeface="Meiryo UI" panose="020B0604030504040204" pitchFamily="50" charset="-128"/>
                        </a:rPr>
                        <a:t>在庫管理業務効率化</a:t>
                      </a:r>
                      <a:r>
                        <a:rPr lang="ja-JP" altLang="en-US" sz="900" b="1" u="none" dirty="0" smtClean="0">
                          <a:solidFill>
                            <a:schemeClr val="tx1"/>
                          </a:solidFill>
                          <a:latin typeface="Meiryo UI" panose="020B0604030504040204" pitchFamily="50" charset="-128"/>
                          <a:ea typeface="Meiryo UI" panose="020B0604030504040204" pitchFamily="50" charset="-128"/>
                        </a:rPr>
                        <a:t> </a:t>
                      </a:r>
                      <a:r>
                        <a:rPr lang="en-US" altLang="ja-JP" sz="900" b="0" u="none" dirty="0" smtClean="0">
                          <a:solidFill>
                            <a:schemeClr val="tx1"/>
                          </a:solidFill>
                          <a:latin typeface="Meiryo UI" panose="020B0604030504040204" pitchFamily="50" charset="-128"/>
                          <a:ea typeface="Meiryo UI" panose="020B0604030504040204" pitchFamily="50" charset="-128"/>
                        </a:rPr>
                        <a:t>(</a:t>
                      </a:r>
                      <a:r>
                        <a:rPr lang="ja-JP" altLang="en-US" sz="900" b="0" u="none" dirty="0" smtClean="0">
                          <a:solidFill>
                            <a:schemeClr val="tx1"/>
                          </a:solidFill>
                          <a:latin typeface="Meiryo UI" panose="020B0604030504040204" pitchFamily="50" charset="-128"/>
                          <a:ea typeface="Meiryo UI" panose="020B0604030504040204" pitchFamily="50" charset="-128"/>
                        </a:rPr>
                        <a:t>目的：在庫と</a:t>
                      </a:r>
                      <a:r>
                        <a:rPr lang="en-US" altLang="ja-JP" sz="900" b="0" u="none" dirty="0" smtClean="0">
                          <a:solidFill>
                            <a:schemeClr val="tx1"/>
                          </a:solidFill>
                          <a:latin typeface="Meiryo UI" panose="020B0604030504040204" pitchFamily="50" charset="-128"/>
                          <a:ea typeface="Meiryo UI" panose="020B0604030504040204" pitchFamily="50" charset="-128"/>
                        </a:rPr>
                        <a:t>BKG</a:t>
                      </a:r>
                      <a:r>
                        <a:rPr lang="ja-JP" altLang="en-US" sz="900" b="0" u="none" dirty="0" smtClean="0">
                          <a:solidFill>
                            <a:schemeClr val="tx1"/>
                          </a:solidFill>
                          <a:latin typeface="Meiryo UI" panose="020B0604030504040204" pitchFamily="50" charset="-128"/>
                          <a:ea typeface="Meiryo UI" panose="020B0604030504040204" pitchFamily="50" charset="-128"/>
                        </a:rPr>
                        <a:t>を集中管理することで社内確認作業を削減するとともに顧客へのレスポンスの向上と離反防止を図る。</a:t>
                      </a:r>
                      <a:r>
                        <a:rPr lang="en-US" altLang="ja-JP" sz="900" b="0" u="none" dirty="0" smtClean="0">
                          <a:solidFill>
                            <a:schemeClr val="tx1"/>
                          </a:solidFill>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altLang="zh-TW" sz="800" b="0" i="0" u="none" strike="noStrike" dirty="0">
                        <a:solidFill>
                          <a:srgbClr val="000000"/>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9191816"/>
                  </a:ext>
                </a:extLst>
              </a:tr>
              <a:tr h="215776">
                <a:tc>
                  <a:txBody>
                    <a:bodyPr/>
                    <a:lstStyle/>
                    <a:p>
                      <a:pPr algn="ctr" fontAlgn="ctr"/>
                      <a:r>
                        <a:rPr lang="ja-JP" altLang="en-US" sz="900" u="none" strike="noStrike" dirty="0" smtClean="0">
                          <a:effectLst/>
                          <a:latin typeface="Meiryo UI" panose="020B0604030504040204" pitchFamily="50" charset="-128"/>
                          <a:ea typeface="Meiryo UI" panose="020B0604030504040204" pitchFamily="50" charset="-128"/>
                        </a:rPr>
                        <a:t>エリア</a:t>
                      </a:r>
                      <a:r>
                        <a:rPr lang="en-US" altLang="ja-JP" sz="900" u="none" strike="noStrike" dirty="0" smtClean="0">
                          <a:effectLst/>
                          <a:latin typeface="Meiryo UI" panose="020B0604030504040204" pitchFamily="50" charset="-128"/>
                          <a:ea typeface="Meiryo UI" panose="020B0604030504040204" pitchFamily="50" charset="-128"/>
                        </a:rPr>
                        <a:t>/</a:t>
                      </a:r>
                      <a:r>
                        <a:rPr lang="ja-JP" altLang="en-US" sz="900" u="none" strike="noStrike" dirty="0" smtClean="0">
                          <a:effectLst/>
                          <a:latin typeface="Meiryo UI" panose="020B0604030504040204" pitchFamily="50" charset="-128"/>
                          <a:ea typeface="Meiryo UI" panose="020B0604030504040204" pitchFamily="50" charset="-128"/>
                        </a:rPr>
                        <a:t>担当</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港</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特記</a:t>
                      </a:r>
                      <a:r>
                        <a:rPr lang="zh-TW" altLang="en-US" sz="900" u="none" strike="noStrike" dirty="0" smtClean="0">
                          <a:effectLst/>
                          <a:latin typeface="Meiryo UI" panose="020B0604030504040204" pitchFamily="50" charset="-128"/>
                          <a:ea typeface="Meiryo UI" panose="020B0604030504040204" pitchFamily="50" charset="-128"/>
                        </a:rPr>
                        <a:t>事項</a:t>
                      </a:r>
                      <a:r>
                        <a:rPr lang="en-US" altLang="zh-TW" sz="900" u="none" strike="noStrike" dirty="0" smtClean="0">
                          <a:effectLst/>
                          <a:latin typeface="Meiryo UI" panose="020B0604030504040204" pitchFamily="50" charset="-128"/>
                          <a:ea typeface="Meiryo UI" panose="020B0604030504040204" pitchFamily="50" charset="-128"/>
                        </a:rPr>
                        <a:t>(</a:t>
                      </a:r>
                      <a:r>
                        <a:rPr lang="ja-JP" altLang="en-US" sz="900" u="none" strike="noStrike" dirty="0" smtClean="0">
                          <a:effectLst/>
                          <a:latin typeface="Meiryo UI" panose="020B0604030504040204" pitchFamily="50" charset="-128"/>
                          <a:ea typeface="Meiryo UI" panose="020B0604030504040204" pitchFamily="50" charset="-128"/>
                        </a:rPr>
                        <a:t>Ｗ</a:t>
                      </a:r>
                      <a:r>
                        <a:rPr lang="en-US" altLang="ja-JP" sz="900" u="none" strike="noStrike" dirty="0" smtClean="0">
                          <a:effectLst/>
                          <a:latin typeface="Meiryo UI" panose="020B0604030504040204" pitchFamily="50" charset="-128"/>
                          <a:ea typeface="Meiryo UI" panose="020B0604030504040204" pitchFamily="50" charset="-128"/>
                        </a:rPr>
                        <a:t>eek16-20</a:t>
                      </a:r>
                      <a:r>
                        <a:rPr lang="en-US" altLang="zh-TW" sz="900" u="none" strike="noStrike" dirty="0" smtClean="0">
                          <a:effectLst/>
                          <a:latin typeface="Meiryo UI" panose="020B0604030504040204" pitchFamily="50" charset="-128"/>
                          <a:ea typeface="Meiryo UI" panose="020B0604030504040204" pitchFamily="50" charset="-128"/>
                        </a:rPr>
                        <a:t>)</a:t>
                      </a:r>
                      <a:endParaRPr lang="en-US" altLang="zh-TW" sz="900" b="0" i="0" u="none" strike="noStrike" dirty="0">
                        <a:solidFill>
                          <a:srgbClr val="000000"/>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予定</a:t>
                      </a:r>
                      <a:r>
                        <a:rPr lang="en-US" altLang="ja-JP" sz="900" u="none" strike="noStrike" dirty="0">
                          <a:effectLst/>
                          <a:latin typeface="Meiryo UI" panose="020B0604030504040204" pitchFamily="50" charset="-128"/>
                          <a:ea typeface="Meiryo UI" panose="020B0604030504040204" pitchFamily="50" charset="-128"/>
                        </a:rPr>
                        <a:t>/</a:t>
                      </a:r>
                      <a:r>
                        <a:rPr lang="ja-JP" altLang="en-US" sz="900" u="none" strike="noStrike" dirty="0">
                          <a:effectLst/>
                          <a:latin typeface="Meiryo UI" panose="020B0604030504040204" pitchFamily="50" charset="-128"/>
                          <a:ea typeface="Meiryo UI" panose="020B0604030504040204" pitchFamily="50" charset="-128"/>
                        </a:rPr>
                        <a:t>備考</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108618"/>
                  </a:ext>
                </a:extLst>
              </a:tr>
              <a:tr h="1238213">
                <a:tc>
                  <a:txBody>
                    <a:bodyPr/>
                    <a:lstStyle/>
                    <a:p>
                      <a:pPr algn="ctr"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京浜</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増子 佐藤</a:t>
                      </a:r>
                      <a:r>
                        <a:rPr lang="zh-TW" altLang="en-US" sz="800" u="none" strike="noStrike" dirty="0">
                          <a:solidFill>
                            <a:schemeClr val="tx1"/>
                          </a:solidFill>
                          <a:effectLst/>
                          <a:latin typeface="Meiryo UI" panose="020B0604030504040204" pitchFamily="50" charset="-128"/>
                          <a:ea typeface="Meiryo UI" panose="020B0604030504040204" pitchFamily="50" charset="-128"/>
                        </a:rPr>
                        <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李徳濬 鈴木</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800" u="none" strike="noStrike">
                          <a:solidFill>
                            <a:schemeClr val="tx1"/>
                          </a:solidFill>
                          <a:effectLst/>
                          <a:latin typeface="Meiryo UI" panose="020B0604030504040204" pitchFamily="50" charset="-128"/>
                          <a:ea typeface="Meiryo UI" panose="020B0604030504040204" pitchFamily="50" charset="-128"/>
                        </a:rPr>
                        <a:t>東京</a:t>
                      </a:r>
                      <a:r>
                        <a:rPr lang="en-US" altLang="zh-CN" sz="800" u="none" strike="noStrike">
                          <a:solidFill>
                            <a:schemeClr val="tx1"/>
                          </a:solidFill>
                          <a:effectLst/>
                          <a:latin typeface="Meiryo UI" panose="020B0604030504040204" pitchFamily="50" charset="-128"/>
                          <a:ea typeface="Meiryo UI" panose="020B0604030504040204" pitchFamily="50" charset="-128"/>
                        </a:rPr>
                        <a:t>,</a:t>
                      </a:r>
                      <a:r>
                        <a:rPr lang="zh-CN" altLang="en-US" sz="800" u="none" strike="noStrike">
                          <a:solidFill>
                            <a:schemeClr val="tx1"/>
                          </a:solidFill>
                          <a:effectLst/>
                          <a:latin typeface="Meiryo UI" panose="020B0604030504040204" pitchFamily="50" charset="-128"/>
                          <a:ea typeface="Meiryo UI" panose="020B0604030504040204" pitchFamily="50" charset="-128"/>
                        </a:rPr>
                        <a:t>横浜</a:t>
                      </a:r>
                      <a:br>
                        <a:rPr lang="zh-CN" altLang="en-US" sz="800" u="none" strike="noStrike">
                          <a:solidFill>
                            <a:schemeClr val="tx1"/>
                          </a:solidFill>
                          <a:effectLst/>
                          <a:latin typeface="Meiryo UI" panose="020B0604030504040204" pitchFamily="50" charset="-128"/>
                          <a:ea typeface="Meiryo UI" panose="020B0604030504040204" pitchFamily="50" charset="-128"/>
                        </a:rPr>
                      </a:br>
                      <a:r>
                        <a:rPr lang="zh-CN" altLang="en-US" sz="800" u="none" strike="noStrike">
                          <a:solidFill>
                            <a:schemeClr val="tx1"/>
                          </a:solidFill>
                          <a:effectLst/>
                          <a:latin typeface="Meiryo UI" panose="020B0604030504040204" pitchFamily="50" charset="-128"/>
                          <a:ea typeface="Meiryo UI" panose="020B0604030504040204" pitchFamily="50" charset="-128"/>
                        </a:rPr>
                        <a:t>川崎</a:t>
                      </a:r>
                      <a:r>
                        <a:rPr lang="en-US" altLang="zh-CN" sz="800" u="none" strike="noStrike">
                          <a:solidFill>
                            <a:schemeClr val="tx1"/>
                          </a:solidFill>
                          <a:effectLst/>
                          <a:latin typeface="Meiryo UI" panose="020B0604030504040204" pitchFamily="50" charset="-128"/>
                          <a:ea typeface="Meiryo UI" panose="020B0604030504040204" pitchFamily="50" charset="-128"/>
                        </a:rPr>
                        <a:t>,</a:t>
                      </a:r>
                      <a:r>
                        <a:rPr lang="zh-CN" altLang="en-US" sz="800" u="none" strike="noStrike">
                          <a:solidFill>
                            <a:schemeClr val="tx1"/>
                          </a:solidFill>
                          <a:effectLst/>
                          <a:latin typeface="Meiryo UI" panose="020B0604030504040204" pitchFamily="50" charset="-128"/>
                          <a:ea typeface="Meiryo UI" panose="020B0604030504040204" pitchFamily="50" charset="-128"/>
                        </a:rPr>
                        <a:t>名古屋</a:t>
                      </a:r>
                      <a:endParaRPr lang="zh-CN"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●大型連休後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40HC</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ショート回避対策</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(CS→OPE</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へ依頼</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月中旬より釜山から回送及び東京の余剰在庫を横浜</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名古屋へ週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10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本程度ドレーまたは沿岸にて回送手配</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⇒事前在庫確保によりロスト貨物なし</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FLEXIBAG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案件</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(DY</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東京</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20DCx38</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本</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月出し</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20DCx73(5</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月出し</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荷主ピック日調整協力のもと横浜・川崎からドレーにて在庫確保</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全量獲得</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●オーダー受付体制変更</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第一港運</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荷主よりオーダー受けてもらえないという問い合わせ多数あり第一港運へ改善依頼</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*本船入港</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週間前までの</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登録 → 本船入港</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1</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か月前までの</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登録へ変更</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4/15</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より対応開始 問い合わせ</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50%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削減</a:t>
                      </a: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－問題点・改善点及び要望等ヒアリング実施</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各港代理店</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p>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在庫管理における問題点及び要望特になし</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その他事項</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エリア担当にて情報共有及び解決済み</a:t>
                      </a:r>
                    </a:p>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今後も定期的にヒアリング実施予定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359586"/>
                  </a:ext>
                </a:extLst>
              </a:tr>
              <a:tr h="400992">
                <a:tc>
                  <a:txBody>
                    <a:bodyPr/>
                    <a:lstStyle/>
                    <a:p>
                      <a:pPr algn="ctr"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CN" altLang="en-US" sz="800" u="none" strike="noStrike" dirty="0" smtClean="0">
                          <a:solidFill>
                            <a:schemeClr val="tx1"/>
                          </a:solidFill>
                          <a:effectLst/>
                          <a:latin typeface="Meiryo UI" panose="020B0604030504040204" pitchFamily="50" charset="-128"/>
                          <a:ea typeface="Meiryo UI" panose="020B0604030504040204" pitchFamily="50" charset="-128"/>
                        </a:rPr>
                        <a:t>阪神</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CN" altLang="en-US" sz="800" u="none" strike="noStrike" dirty="0">
                          <a:solidFill>
                            <a:schemeClr val="tx1"/>
                          </a:solidFill>
                          <a:effectLst/>
                          <a:latin typeface="Meiryo UI" panose="020B0604030504040204" pitchFamily="50" charset="-128"/>
                          <a:ea typeface="Meiryo UI" panose="020B0604030504040204" pitchFamily="50" charset="-128"/>
                        </a:rPr>
                        <a:t/>
                      </a:r>
                      <a:br>
                        <a:rPr lang="zh-CN" altLang="en-US" sz="800" u="none" strike="noStrike" dirty="0">
                          <a:solidFill>
                            <a:schemeClr val="tx1"/>
                          </a:solidFill>
                          <a:effectLst/>
                          <a:latin typeface="Meiryo UI" panose="020B0604030504040204" pitchFamily="50" charset="-128"/>
                          <a:ea typeface="Meiryo UI" panose="020B0604030504040204" pitchFamily="50" charset="-128"/>
                        </a:rPr>
                      </a:br>
                      <a:r>
                        <a:rPr lang="zh-CN" altLang="en-US" sz="800" u="none" strike="noStrike" dirty="0" smtClean="0">
                          <a:solidFill>
                            <a:schemeClr val="tx1"/>
                          </a:solidFill>
                          <a:effectLst/>
                          <a:latin typeface="Meiryo UI" panose="020B0604030504040204" pitchFamily="50" charset="-128"/>
                          <a:ea typeface="Meiryo UI" panose="020B0604030504040204" pitchFamily="50" charset="-128"/>
                        </a:rPr>
                        <a:t>内山 向</a:t>
                      </a:r>
                      <a:r>
                        <a:rPr lang="zh-CN" altLang="en-US" sz="800" u="none" strike="noStrike" dirty="0">
                          <a:solidFill>
                            <a:schemeClr val="tx1"/>
                          </a:solidFill>
                          <a:effectLst/>
                          <a:latin typeface="Meiryo UI" panose="020B0604030504040204" pitchFamily="50" charset="-128"/>
                          <a:ea typeface="Meiryo UI" panose="020B0604030504040204" pitchFamily="50" charset="-128"/>
                        </a:rPr>
                        <a:t>川原</a:t>
                      </a:r>
                      <a:br>
                        <a:rPr lang="zh-CN" altLang="en-US" sz="800" u="none" strike="noStrike" dirty="0">
                          <a:solidFill>
                            <a:schemeClr val="tx1"/>
                          </a:solidFill>
                          <a:effectLst/>
                          <a:latin typeface="Meiryo UI" panose="020B0604030504040204" pitchFamily="50" charset="-128"/>
                          <a:ea typeface="Meiryo UI" panose="020B0604030504040204" pitchFamily="50" charset="-128"/>
                        </a:rPr>
                      </a:br>
                      <a:r>
                        <a:rPr lang="zh-CN" altLang="en-US" sz="800" u="none" strike="noStrike" dirty="0">
                          <a:solidFill>
                            <a:schemeClr val="tx1"/>
                          </a:solidFill>
                          <a:effectLst/>
                          <a:latin typeface="Meiryo UI" panose="020B0604030504040204" pitchFamily="50" charset="-128"/>
                          <a:ea typeface="Meiryo UI" panose="020B0604030504040204" pitchFamily="50" charset="-128"/>
                        </a:rPr>
                        <a:t>太田</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800" u="none" strike="noStrike">
                          <a:solidFill>
                            <a:schemeClr val="tx1"/>
                          </a:solidFill>
                          <a:effectLst/>
                          <a:latin typeface="Meiryo UI" panose="020B0604030504040204" pitchFamily="50" charset="-128"/>
                          <a:ea typeface="Meiryo UI" panose="020B0604030504040204" pitchFamily="50" charset="-128"/>
                        </a:rPr>
                        <a:t>大阪</a:t>
                      </a:r>
                      <a:r>
                        <a:rPr lang="en-US" altLang="ja-JP" sz="800" u="none" strike="noStrike">
                          <a:solidFill>
                            <a:schemeClr val="tx1"/>
                          </a:solidFill>
                          <a:effectLst/>
                          <a:latin typeface="Meiryo UI" panose="020B0604030504040204" pitchFamily="50" charset="-128"/>
                          <a:ea typeface="Meiryo UI" panose="020B0604030504040204" pitchFamily="50" charset="-128"/>
                        </a:rPr>
                        <a:t>,</a:t>
                      </a:r>
                      <a:r>
                        <a:rPr lang="ja-JP" altLang="en-US" sz="800" u="none" strike="noStrike">
                          <a:solidFill>
                            <a:schemeClr val="tx1"/>
                          </a:solidFill>
                          <a:effectLst/>
                          <a:latin typeface="Meiryo UI" panose="020B0604030504040204" pitchFamily="50" charset="-128"/>
                          <a:ea typeface="Meiryo UI" panose="020B0604030504040204" pitchFamily="50" charset="-128"/>
                        </a:rPr>
                        <a:t>神戸</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DY</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神戸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FLEXIBAG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案件増加対策</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FLEXI 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に充てられるコンテナ不足のため</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NS HIDE VAN</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使用にて対応</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ロストせず</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取得</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－神戸</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FLEXI BAG</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案件増加に伴い対策打ち合わせ実施⇒</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NS/DY</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ともに今後も</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NS HIDE VAN</a:t>
                      </a:r>
                      <a:r>
                        <a:rPr lang="ja-JP" altLang="en-US" sz="800" u="none" strike="noStrike" dirty="0" err="1" smtClean="0">
                          <a:solidFill>
                            <a:schemeClr val="tx1"/>
                          </a:solidFill>
                          <a:effectLst/>
                          <a:latin typeface="Meiryo UI" panose="020B0604030504040204" pitchFamily="50" charset="-128"/>
                          <a:ea typeface="Meiryo UI" panose="020B0604030504040204" pitchFamily="50" charset="-128"/>
                        </a:rPr>
                        <a:t>にて</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対応する方針</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794213"/>
                  </a:ext>
                </a:extLst>
              </a:tr>
              <a:tr h="1645741">
                <a:tc>
                  <a:txBody>
                    <a:bodyPr/>
                    <a:lstStyle/>
                    <a:p>
                      <a:pPr algn="ctr"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北日本</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染谷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塚田</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斎藤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中居林</a:t>
                      </a:r>
                      <a:r>
                        <a:rPr lang="zh-TW" altLang="en-US" sz="800" u="none" strike="noStrike" dirty="0">
                          <a:solidFill>
                            <a:schemeClr val="tx1"/>
                          </a:solidFill>
                          <a:effectLst/>
                          <a:latin typeface="Meiryo UI" panose="020B0604030504040204" pitchFamily="50" charset="-128"/>
                          <a:ea typeface="Meiryo UI" panose="020B0604030504040204" pitchFamily="50" charset="-128"/>
                        </a:rPr>
                        <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楊 鈴木</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苫小牧</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石狩</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釧路</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酒田</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秋田</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富山</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新潟</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金沢</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仙台</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釜石</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八戸</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小名浜</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常陸那珂</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清水</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●石狩</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古紙 輸入戻りと苫小牧・仙台・常陸那珂からの沿岸にて</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TTL90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本ほど取得</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※GW</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による輸入戻り少ないため現在</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HC</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ショート</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沿岸で確保予定</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●苫小牧</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釧路</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レギュラー貨物 王子</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(KYOKUYO) 5</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月船積み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40HQx45</a:t>
                      </a:r>
                      <a:r>
                        <a:rPr lang="ja-JP" altLang="en-US" sz="800" b="0" i="0" u="none" strike="noStrike" dirty="0" err="1" smtClean="0">
                          <a:solidFill>
                            <a:schemeClr val="tx1"/>
                          </a:solidFill>
                          <a:effectLst/>
                          <a:latin typeface="Meiryo UI" panose="020B0604030504040204" pitchFamily="50" charset="-128"/>
                          <a:ea typeface="Meiryo UI" panose="020B0604030504040204" pitchFamily="50" charset="-128"/>
                        </a:rPr>
                        <a:t>ほど</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取得</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在庫対応</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●八戸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苫小牧・仙台・新潟から沿岸及び釜山から回送にて対応</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取得</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丸紅大口</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:40HQx50,</a:t>
                      </a:r>
                      <a:r>
                        <a:rPr lang="en-US" altLang="ja-JP" sz="8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20DCx96</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取得</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月</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アルバック</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:20FRx1,40FRx4,40HCx10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⇒出荷準備遅れのためキャンセル</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(FR</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未回送</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仙台</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輸入戻りで対応</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古紙含む</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輸入戻りのダメージ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VAN</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多数⇒原因調査中</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●新潟</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小名浜から沿岸にて対応</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近鉄案件好調</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(ETD:4/15~5/31)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中国向け</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:20DCx1,40HQx73/</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ベトナム向け</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:20DCx5,40HQx124/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マレーシア向け</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:20DCx6,40HQx24</a:t>
                      </a: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富山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中越パルプの工場停止</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(5</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月中</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のため富山出しの貨物量激減</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●清水</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40HQ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釜山・東京からの回漕にて対応中</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ナカムラロジ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ETD:5/1~29</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まで</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NCK</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船にて毎週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40RFX1(</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マグナム</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RF)</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出荷決定</a:t>
                      </a:r>
                      <a:r>
                        <a:rPr lang="ja-JP" altLang="en-US" sz="8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&amp;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丸紅ロジ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ETD:5/29 40HQX24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船積み決定</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両</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取得済</a:t>
                      </a: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在庫・回漕スペース不足により古紙</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TTL35</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本取得不可</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(ETD:4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月末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VNHPH,IDJKT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向け</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秋田</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酒田</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金沢</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富山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釜石</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小名浜</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(HQ):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輸入戻り及び他港からの沿岸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+DY</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リース</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富山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err="1" smtClean="0">
                          <a:solidFill>
                            <a:schemeClr val="tx1"/>
                          </a:solidFill>
                          <a:effectLst/>
                          <a:latin typeface="Meiryo UI" panose="020B0604030504040204" pitchFamily="50" charset="-128"/>
                          <a:ea typeface="Meiryo UI" panose="020B0604030504040204" pitchFamily="50" charset="-128"/>
                        </a:rPr>
                        <a:t>にて</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取得</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大口・古紙案件含む</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●北日本リーファー</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(TMK,ISI,KUH,SGM,HHE,KIS)</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⇒輸入戻りと釜山回漕</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約</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90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本</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err="1" smtClean="0">
                          <a:solidFill>
                            <a:schemeClr val="tx1"/>
                          </a:solidFill>
                          <a:effectLst/>
                          <a:latin typeface="Meiryo UI" panose="020B0604030504040204" pitchFamily="50" charset="-128"/>
                          <a:ea typeface="Meiryo UI" panose="020B0604030504040204" pitchFamily="50" charset="-128"/>
                        </a:rPr>
                        <a:t>にて</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TTL:40RFx190</a:t>
                      </a:r>
                      <a:r>
                        <a:rPr lang="ja-JP" altLang="en-US" sz="800" b="0" i="0" u="none" strike="noStrike" dirty="0" err="1" smtClean="0">
                          <a:solidFill>
                            <a:schemeClr val="tx1"/>
                          </a:solidFill>
                          <a:effectLst/>
                          <a:latin typeface="Meiryo UI" panose="020B0604030504040204" pitchFamily="50" charset="-128"/>
                          <a:ea typeface="Meiryo UI" panose="020B0604030504040204" pitchFamily="50" charset="-128"/>
                        </a:rPr>
                        <a:t>ほど</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取得</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－引き続き現行の方法でエリア担当内情報共有の上回漕手配対応</a:t>
                      </a:r>
                      <a:b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b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586990"/>
                  </a:ext>
                </a:extLst>
              </a:tr>
              <a:tr h="1466961">
                <a:tc>
                  <a:txBody>
                    <a:bodyPr/>
                    <a:lstStyle/>
                    <a:p>
                      <a:pPr algn="ctr"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西日本</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石倉 仲野</a:t>
                      </a:r>
                      <a:r>
                        <a:rPr lang="zh-TW" altLang="en-US" sz="800" u="none" strike="noStrike" dirty="0">
                          <a:solidFill>
                            <a:schemeClr val="tx1"/>
                          </a:solidFill>
                          <a:effectLst/>
                          <a:latin typeface="Meiryo UI" panose="020B0604030504040204" pitchFamily="50" charset="-128"/>
                          <a:ea typeface="Meiryo UI" panose="020B0604030504040204" pitchFamily="50" charset="-128"/>
                        </a:rPr>
                        <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向</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川原 鈴木</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広島</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水島</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境港</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伊予三島</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松山</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今治</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大分</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細島</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志布志</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博多</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門司</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JE1/2: ROB</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順守</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回送可能本数</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目安</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把握のためのショート説明会実施</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(OPE→CS)</a:t>
                      </a: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広島</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40HQ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輸入回復で余剰</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ライトダメージコンテナは博多へ沿岸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中古車案件で使用</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　　　　　　　　　　　　　　　　　　　　　　　　　　　　　　　　　　　　　　　　　　　　　　　　　　　　　　　　　　　　　　　　　　　　　　　　　　　　　　　　　　　　　　　　　　　　　　　　　　　　　　　　　　　　　　　　　　　　　　　　　　　　　　　　　　　　　　　　　　　　　　　　　　　　　　　　　　　　　　　　　　　　　　　　　　　　　　　　　　　　　　　　　　　　　　　　　　　　　　　　　　　　　　　　　　　　　　　　　　　　　　　●伊予三島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20DC:</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余剰</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40HC:</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輸入コンテナ</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各週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20-30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本</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の戻りを確認の上、回送本数決定⇒一般・大王貨物ロストなし</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●松山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40HQ:SPOT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案件増加 回送追いつかず直近</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ロスト</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本程度</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月</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~SPOT3</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社特殊バン増加</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釜山から回漕にて取得</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●今治</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20DC:</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松山からほぼ</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100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％沿岸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住友化学と硫黄貨物指定</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水島</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20DC/40HQ</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：輸入戻りコンテナで</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100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％対応</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●博多</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20DC:</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松山から沿岸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40HQ:</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広島</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今治</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水島から沿岸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主に中古車用ダメージバン</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沿岸不可の場合釜山からの回送にて取得</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●門司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20DC/40HQ:</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輸入多いため可能な限り回送はせず軽微ダメージ修理で対応</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●大分</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20DC:</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京浜から沿岸</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40HQ:</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釜山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京浜から回送</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●細島</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20DC/40HQ:</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毎週最大限釜山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今治から回送</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20DC</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増加により在庫不足＋輸入回送スペース不足</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手配が間に合わず数件ロスト</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対策検討</a:t>
                      </a: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●志布志</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40HQ:</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住友ゴム案件再開→釜山からの回送スペース確保不可及び修理</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必須</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が間に合わず博多積みへの変更で対応</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取得</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－回漕・国内沿岸手配後→</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確定</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手配不備有無確認のためダブルチェック体制構築予定</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r>
                      <a:b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b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－細島依頼増加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40HC/20DC</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ともに事前手配検討予定</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－志布志 住友ゴム案件再開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在庫確保対策打ち合わせ実施予定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607" marR="5607" marT="5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164237"/>
                  </a:ext>
                </a:extLst>
              </a:tr>
            </a:tbl>
          </a:graphicData>
        </a:graphic>
      </p:graphicFrame>
      <p:sp>
        <p:nvSpPr>
          <p:cNvPr id="2" name="スライド番号プレースホルダー 1"/>
          <p:cNvSpPr>
            <a:spLocks noGrp="1"/>
          </p:cNvSpPr>
          <p:nvPr>
            <p:ph type="sldNum" sz="quarter" idx="10"/>
          </p:nvPr>
        </p:nvSpPr>
        <p:spPr/>
        <p:txBody>
          <a:bodyPr/>
          <a:lstStyle/>
          <a:p>
            <a:fld id="{17DB97F5-D030-4A96-A351-AB02769B6959}" type="slidenum">
              <a:rPr lang="ko-KR" altLang="en-US" smtClean="0"/>
              <a:pPr/>
              <a:t>11</a:t>
            </a:fld>
            <a:endParaRPr lang="ko-KR" altLang="en-US" dirty="0"/>
          </a:p>
        </p:txBody>
      </p:sp>
    </p:spTree>
    <p:extLst>
      <p:ext uri="{BB962C8B-B14F-4D97-AF65-F5344CB8AC3E}">
        <p14:creationId xmlns:p14="http://schemas.microsoft.com/office/powerpoint/2010/main" val="2124252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28464" y="116632"/>
            <a:ext cx="9656216" cy="369332"/>
          </a:xfrm>
          <a:prstGeom prst="rect">
            <a:avLst/>
          </a:prstGeom>
        </p:spPr>
        <p:txBody>
          <a:bodyPr wrap="square">
            <a:spAutoFit/>
          </a:bodyPr>
          <a:lstStyle/>
          <a:p>
            <a:r>
              <a:rPr lang="en-US" altLang="ja-JP" b="1" dirty="0" smtClean="0">
                <a:latin typeface="ＭＳ Ｐゴシック" panose="020B0600070205080204" pitchFamily="50" charset="-128"/>
                <a:ea typeface="ＭＳ Ｐゴシック" panose="020B0600070205080204" pitchFamily="50" charset="-128"/>
              </a:rPr>
              <a:t>4. </a:t>
            </a:r>
            <a:r>
              <a:rPr lang="en-US" altLang="ja-JP" b="1" dirty="0">
                <a:latin typeface="ＭＳ Ｐゴシック" panose="020B0600070205080204" pitchFamily="50" charset="-128"/>
                <a:ea typeface="ＭＳ Ｐゴシック" panose="020B0600070205080204" pitchFamily="50" charset="-128"/>
              </a:rPr>
              <a:t>CS</a:t>
            </a:r>
            <a:r>
              <a:rPr lang="ja-JP" altLang="en-US" b="1" dirty="0">
                <a:latin typeface="ＭＳ Ｐゴシック" panose="020B0600070205080204" pitchFamily="50" charset="-128"/>
                <a:ea typeface="ＭＳ Ｐゴシック" panose="020B0600070205080204" pitchFamily="50" charset="-128"/>
              </a:rPr>
              <a:t>報告 － </a:t>
            </a:r>
            <a:r>
              <a:rPr lang="en-US" altLang="ja-JP" sz="1700" b="1" dirty="0" smtClean="0">
                <a:latin typeface="ＭＳ Ｐゴシック" panose="020B0600070205080204" pitchFamily="50" charset="-128"/>
                <a:ea typeface="ＭＳ Ｐゴシック" panose="020B0600070205080204" pitchFamily="50" charset="-128"/>
              </a:rPr>
              <a:t>2024</a:t>
            </a:r>
            <a:r>
              <a:rPr lang="ja-JP" altLang="en-US" sz="1700" b="1" dirty="0" smtClean="0">
                <a:latin typeface="ＭＳ Ｐゴシック" panose="020B0600070205080204" pitchFamily="50" charset="-128"/>
                <a:ea typeface="ＭＳ Ｐゴシック" panose="020B0600070205080204" pitchFamily="50" charset="-128"/>
              </a:rPr>
              <a:t>年</a:t>
            </a:r>
            <a:r>
              <a:rPr lang="en-US" altLang="ja-JP" sz="1700" b="1" dirty="0" smtClean="0">
                <a:latin typeface="ＭＳ Ｐゴシック" panose="020B0600070205080204" pitchFamily="50" charset="-128"/>
                <a:ea typeface="ＭＳ Ｐゴシック" panose="020B0600070205080204" pitchFamily="50" charset="-128"/>
              </a:rPr>
              <a:t>5</a:t>
            </a:r>
            <a:r>
              <a:rPr lang="ja-JP" altLang="en-US" sz="1700" b="1" dirty="0" smtClean="0">
                <a:latin typeface="ＭＳ Ｐゴシック" panose="020B0600070205080204" pitchFamily="50" charset="-128"/>
                <a:ea typeface="ＭＳ Ｐゴシック" panose="020B0600070205080204" pitchFamily="50" charset="-128"/>
              </a:rPr>
              <a:t>月 エリア</a:t>
            </a:r>
            <a:r>
              <a:rPr lang="ja-JP" altLang="en-US" sz="1700" b="1" dirty="0">
                <a:latin typeface="ＭＳ Ｐゴシック" panose="020B0600070205080204" pitchFamily="50" charset="-128"/>
                <a:ea typeface="ＭＳ Ｐゴシック" panose="020B0600070205080204" pitchFamily="50" charset="-128"/>
              </a:rPr>
              <a:t>協業 </a:t>
            </a:r>
            <a:r>
              <a:rPr lang="en-US" altLang="ja-JP" sz="1700" b="1" dirty="0">
                <a:latin typeface="ＭＳ Ｐゴシック" panose="020B0600070205080204" pitchFamily="50" charset="-128"/>
                <a:ea typeface="ＭＳ Ｐゴシック" panose="020B0600070205080204" pitchFamily="50" charset="-128"/>
              </a:rPr>
              <a:t>/ </a:t>
            </a:r>
            <a:r>
              <a:rPr lang="ja-JP" altLang="en-US" sz="1700" b="1" dirty="0" smtClean="0">
                <a:latin typeface="ＭＳ Ｐゴシック" panose="020B0600070205080204" pitchFamily="50" charset="-128"/>
                <a:ea typeface="ＭＳ Ｐゴシック" panose="020B0600070205080204" pitchFamily="50" charset="-128"/>
              </a:rPr>
              <a:t>スケジュール変更に伴う</a:t>
            </a:r>
            <a:r>
              <a:rPr lang="en-US" altLang="ja-JP" sz="1700" b="1" dirty="0" smtClean="0">
                <a:latin typeface="ＭＳ Ｐゴシック" panose="020B0600070205080204" pitchFamily="50" charset="-128"/>
                <a:ea typeface="ＭＳ Ｐゴシック" panose="020B0600070205080204" pitchFamily="50" charset="-128"/>
              </a:rPr>
              <a:t>BOOKING</a:t>
            </a:r>
            <a:r>
              <a:rPr lang="ja-JP" altLang="en-US" sz="1700" b="1" dirty="0" smtClean="0">
                <a:latin typeface="ＭＳ Ｐゴシック" panose="020B0600070205080204" pitchFamily="50" charset="-128"/>
                <a:ea typeface="ＭＳ Ｐゴシック" panose="020B0600070205080204" pitchFamily="50" charset="-128"/>
              </a:rPr>
              <a:t>・スペース最適化</a:t>
            </a:r>
            <a:endParaRPr lang="ja-JP" altLang="en-US" sz="1700" b="1" dirty="0">
              <a:latin typeface="ＭＳ Ｐゴシック" panose="020B0600070205080204" pitchFamily="50" charset="-128"/>
              <a:ea typeface="ＭＳ Ｐゴシック" panose="020B060007020508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93546158"/>
              </p:ext>
            </p:extLst>
          </p:nvPr>
        </p:nvGraphicFramePr>
        <p:xfrm>
          <a:off x="128464" y="1484783"/>
          <a:ext cx="9656216" cy="5112570"/>
        </p:xfrm>
        <a:graphic>
          <a:graphicData uri="http://schemas.openxmlformats.org/drawingml/2006/table">
            <a:tbl>
              <a:tblPr firstRow="1">
                <a:tableStyleId>{F5AB1C69-6EDB-4FF4-983F-18BD219EF322}</a:tableStyleId>
              </a:tblPr>
              <a:tblGrid>
                <a:gridCol w="720080">
                  <a:extLst>
                    <a:ext uri="{9D8B030D-6E8A-4147-A177-3AD203B41FA5}">
                      <a16:colId xmlns:a16="http://schemas.microsoft.com/office/drawing/2014/main" val="4173588088"/>
                    </a:ext>
                  </a:extLst>
                </a:gridCol>
                <a:gridCol w="792088">
                  <a:extLst>
                    <a:ext uri="{9D8B030D-6E8A-4147-A177-3AD203B41FA5}">
                      <a16:colId xmlns:a16="http://schemas.microsoft.com/office/drawing/2014/main" val="1755901532"/>
                    </a:ext>
                  </a:extLst>
                </a:gridCol>
                <a:gridCol w="3888432">
                  <a:extLst>
                    <a:ext uri="{9D8B030D-6E8A-4147-A177-3AD203B41FA5}">
                      <a16:colId xmlns:a16="http://schemas.microsoft.com/office/drawing/2014/main" val="942456228"/>
                    </a:ext>
                  </a:extLst>
                </a:gridCol>
                <a:gridCol w="4255616">
                  <a:extLst>
                    <a:ext uri="{9D8B030D-6E8A-4147-A177-3AD203B41FA5}">
                      <a16:colId xmlns:a16="http://schemas.microsoft.com/office/drawing/2014/main" val="1259315786"/>
                    </a:ext>
                  </a:extLst>
                </a:gridCol>
              </a:tblGrid>
              <a:tr h="205313">
                <a:tc gridSpan="4">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r>
                        <a:rPr lang="ja-JP" altLang="en-US" sz="900" b="0" u="none" dirty="0" smtClean="0">
                          <a:solidFill>
                            <a:schemeClr val="tx1"/>
                          </a:solidFill>
                          <a:latin typeface="Meiryo UI" panose="020B0604030504040204" pitchFamily="50" charset="-128"/>
                          <a:ea typeface="Meiryo UI" panose="020B0604030504040204" pitchFamily="50" charset="-128"/>
                        </a:rPr>
                        <a:t>  </a:t>
                      </a:r>
                      <a:r>
                        <a:rPr lang="en-US" altLang="ja-JP" sz="900" b="1" u="none" dirty="0" smtClean="0">
                          <a:solidFill>
                            <a:schemeClr val="tx1"/>
                          </a:solidFill>
                          <a:latin typeface="Meiryo UI" panose="020B0604030504040204" pitchFamily="50" charset="-128"/>
                          <a:ea typeface="Meiryo UI" panose="020B0604030504040204" pitchFamily="50" charset="-128"/>
                        </a:rPr>
                        <a:t>BOOKING</a:t>
                      </a:r>
                      <a:r>
                        <a:rPr lang="ja-JP" altLang="en-US" sz="900" b="1" u="none" dirty="0" smtClean="0">
                          <a:solidFill>
                            <a:schemeClr val="tx1"/>
                          </a:solidFill>
                          <a:latin typeface="Meiryo UI" panose="020B0604030504040204" pitchFamily="50" charset="-128"/>
                          <a:ea typeface="Meiryo UI" panose="020B0604030504040204" pitchFamily="50" charset="-128"/>
                        </a:rPr>
                        <a:t>・スペース最適化 </a:t>
                      </a:r>
                      <a:r>
                        <a:rPr lang="en-US" altLang="ja-JP" sz="900" b="0" u="none" dirty="0" smtClean="0">
                          <a:solidFill>
                            <a:schemeClr val="tx1"/>
                          </a:solidFill>
                          <a:latin typeface="Meiryo UI" panose="020B0604030504040204" pitchFamily="50" charset="-128"/>
                          <a:ea typeface="Meiryo UI" panose="020B0604030504040204" pitchFamily="50" charset="-128"/>
                        </a:rPr>
                        <a:t>(</a:t>
                      </a:r>
                      <a:r>
                        <a:rPr lang="ja-JP" altLang="en-US" sz="900" b="0" u="none" dirty="0" smtClean="0">
                          <a:solidFill>
                            <a:schemeClr val="tx1"/>
                          </a:solidFill>
                          <a:latin typeface="Meiryo UI" panose="020B0604030504040204" pitchFamily="50" charset="-128"/>
                          <a:ea typeface="Meiryo UI" panose="020B0604030504040204" pitchFamily="50" charset="-128"/>
                        </a:rPr>
                        <a:t>目的：最新動静を把握し、迅速な</a:t>
                      </a:r>
                      <a:r>
                        <a:rPr lang="en-US" altLang="ja-JP" sz="900" b="0" u="none" dirty="0" smtClean="0">
                          <a:solidFill>
                            <a:schemeClr val="tx1"/>
                          </a:solidFill>
                          <a:latin typeface="Meiryo UI" panose="020B0604030504040204" pitchFamily="50" charset="-128"/>
                          <a:ea typeface="Meiryo UI" panose="020B0604030504040204" pitchFamily="50" charset="-128"/>
                        </a:rPr>
                        <a:t>CY</a:t>
                      </a:r>
                      <a:r>
                        <a:rPr lang="ja-JP" altLang="en-US" sz="900" b="0" u="none" dirty="0" smtClean="0">
                          <a:solidFill>
                            <a:schemeClr val="tx1"/>
                          </a:solidFill>
                          <a:latin typeface="Meiryo UI" panose="020B0604030504040204" pitchFamily="50" charset="-128"/>
                          <a:ea typeface="Meiryo UI" panose="020B0604030504040204" pitchFamily="50" charset="-128"/>
                        </a:rPr>
                        <a:t>手配と最適な</a:t>
                      </a:r>
                      <a:r>
                        <a:rPr lang="en-US" altLang="ja-JP" sz="900" b="0" u="none" dirty="0" smtClean="0">
                          <a:solidFill>
                            <a:schemeClr val="tx1"/>
                          </a:solidFill>
                          <a:latin typeface="Meiryo UI" panose="020B0604030504040204" pitchFamily="50" charset="-128"/>
                          <a:ea typeface="Meiryo UI" panose="020B0604030504040204" pitchFamily="50" charset="-128"/>
                        </a:rPr>
                        <a:t>BOOKING/</a:t>
                      </a:r>
                      <a:r>
                        <a:rPr lang="ja-JP" altLang="en-US" sz="900" b="0" u="none" dirty="0" smtClean="0">
                          <a:solidFill>
                            <a:schemeClr val="tx1"/>
                          </a:solidFill>
                          <a:latin typeface="Meiryo UI" panose="020B0604030504040204" pitchFamily="50" charset="-128"/>
                          <a:ea typeface="Meiryo UI" panose="020B0604030504040204" pitchFamily="50" charset="-128"/>
                        </a:rPr>
                        <a:t>スペース調整を実施する。本船変更</a:t>
                      </a:r>
                      <a:r>
                        <a:rPr lang="en-US" altLang="ja-JP" sz="900" b="0" u="none" dirty="0" smtClean="0">
                          <a:solidFill>
                            <a:schemeClr val="tx1"/>
                          </a:solidFill>
                          <a:latin typeface="Meiryo UI" panose="020B0604030504040204" pitchFamily="50" charset="-128"/>
                          <a:ea typeface="Meiryo UI" panose="020B0604030504040204" pitchFamily="50" charset="-128"/>
                        </a:rPr>
                        <a:t>/</a:t>
                      </a:r>
                      <a:r>
                        <a:rPr lang="ja-JP" altLang="en-US" sz="900" b="0" u="none" dirty="0" smtClean="0">
                          <a:solidFill>
                            <a:schemeClr val="tx1"/>
                          </a:solidFill>
                          <a:latin typeface="Meiryo UI" panose="020B0604030504040204" pitchFamily="50" charset="-128"/>
                          <a:ea typeface="Meiryo UI" panose="020B0604030504040204" pitchFamily="50" charset="-128"/>
                        </a:rPr>
                        <a:t>抜港への対処を効率化し、荷主ケアの質を向上させる。</a:t>
                      </a:r>
                      <a:r>
                        <a:rPr lang="en-US" altLang="ja-JP" sz="900" b="0" u="none" dirty="0" smtClean="0">
                          <a:solidFill>
                            <a:schemeClr val="tx1"/>
                          </a:solidFill>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7278800"/>
                  </a:ext>
                </a:extLst>
              </a:tr>
              <a:tr h="205313">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エリア</a:t>
                      </a: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担当</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港</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74295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本船</a:t>
                      </a: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スケジュール変更・</a:t>
                      </a: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抜港</a:t>
                      </a:r>
                      <a:r>
                        <a:rPr lang="en-US" altLang="zh-TW" sz="900" u="none" strike="noStrike" dirty="0" smtClean="0">
                          <a:effectLst/>
                          <a:latin typeface="Meiryo UI" panose="020B0604030504040204" pitchFamily="50" charset="-128"/>
                          <a:ea typeface="Meiryo UI" panose="020B0604030504040204" pitchFamily="50" charset="-128"/>
                        </a:rPr>
                        <a:t>(</a:t>
                      </a:r>
                      <a:r>
                        <a:rPr lang="ja-JP" altLang="en-US" sz="900" u="none" strike="noStrike" dirty="0" smtClean="0">
                          <a:effectLst/>
                          <a:latin typeface="Meiryo UI" panose="020B0604030504040204" pitchFamily="50" charset="-128"/>
                          <a:ea typeface="Meiryo UI" panose="020B0604030504040204" pitchFamily="50" charset="-128"/>
                        </a:rPr>
                        <a:t>Ｗ</a:t>
                      </a:r>
                      <a:r>
                        <a:rPr lang="en-US" altLang="ja-JP" sz="900" u="none" strike="noStrike" dirty="0" smtClean="0">
                          <a:effectLst/>
                          <a:latin typeface="Meiryo UI" panose="020B0604030504040204" pitchFamily="50" charset="-128"/>
                          <a:ea typeface="Meiryo UI" panose="020B0604030504040204" pitchFamily="50" charset="-128"/>
                        </a:rPr>
                        <a:t>eek16-20</a:t>
                      </a:r>
                      <a:r>
                        <a:rPr lang="en-US" altLang="zh-TW" sz="900" u="none" strike="noStrike" dirty="0" smtClean="0">
                          <a:effectLst/>
                          <a:latin typeface="Meiryo UI" panose="020B0604030504040204" pitchFamily="50" charset="-128"/>
                          <a:ea typeface="Meiryo UI" panose="020B0604030504040204" pitchFamily="50" charset="-128"/>
                        </a:rPr>
                        <a:t>)</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BOOKING</a:t>
                      </a: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最適化 実施内容</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761666"/>
                  </a:ext>
                </a:extLst>
              </a:tr>
              <a:tr h="674409">
                <a:tc>
                  <a:txBody>
                    <a:bodyPr/>
                    <a:lstStyle/>
                    <a:p>
                      <a:pPr algn="ctr"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京浜</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marL="0" marR="0" indent="0" algn="ctr" defTabSz="742950" rtl="0" eaLnBrk="1" fontAlgn="ctr" latinLnBrk="0" hangingPunct="1">
                        <a:lnSpc>
                          <a:spcPct val="100000"/>
                        </a:lnSpc>
                        <a:spcBef>
                          <a:spcPts val="0"/>
                        </a:spcBef>
                        <a:spcAft>
                          <a:spcPts val="0"/>
                        </a:spcAft>
                        <a:buClrTx/>
                        <a:buSzTx/>
                        <a:buFontTx/>
                        <a:buNone/>
                        <a:tabLst/>
                        <a:defRPr/>
                      </a:pP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増子</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佐藤</a:t>
                      </a:r>
                      <a:b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b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李徳濬</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鈴木</a:t>
                      </a:r>
                      <a:endParaRPr lang="zh-TW"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800" u="none" strike="noStrike">
                          <a:solidFill>
                            <a:schemeClr val="tx1"/>
                          </a:solidFill>
                          <a:effectLst/>
                          <a:latin typeface="Meiryo UI" panose="020B0604030504040204" pitchFamily="50" charset="-128"/>
                          <a:ea typeface="Meiryo UI" panose="020B0604030504040204" pitchFamily="50" charset="-128"/>
                        </a:rPr>
                        <a:t>東京</a:t>
                      </a:r>
                      <a:r>
                        <a:rPr lang="en-US" altLang="zh-CN" sz="800" u="none" strike="noStrike">
                          <a:solidFill>
                            <a:schemeClr val="tx1"/>
                          </a:solidFill>
                          <a:effectLst/>
                          <a:latin typeface="Meiryo UI" panose="020B0604030504040204" pitchFamily="50" charset="-128"/>
                          <a:ea typeface="Meiryo UI" panose="020B0604030504040204" pitchFamily="50" charset="-128"/>
                        </a:rPr>
                        <a:t>,</a:t>
                      </a:r>
                      <a:r>
                        <a:rPr lang="zh-CN" altLang="en-US" sz="800" u="none" strike="noStrike">
                          <a:solidFill>
                            <a:schemeClr val="tx1"/>
                          </a:solidFill>
                          <a:effectLst/>
                          <a:latin typeface="Meiryo UI" panose="020B0604030504040204" pitchFamily="50" charset="-128"/>
                          <a:ea typeface="Meiryo UI" panose="020B0604030504040204" pitchFamily="50" charset="-128"/>
                        </a:rPr>
                        <a:t>横浜</a:t>
                      </a:r>
                      <a:br>
                        <a:rPr lang="zh-CN" altLang="en-US" sz="800" u="none" strike="noStrike">
                          <a:solidFill>
                            <a:schemeClr val="tx1"/>
                          </a:solidFill>
                          <a:effectLst/>
                          <a:latin typeface="Meiryo UI" panose="020B0604030504040204" pitchFamily="50" charset="-128"/>
                          <a:ea typeface="Meiryo UI" panose="020B0604030504040204" pitchFamily="50" charset="-128"/>
                        </a:rPr>
                      </a:br>
                      <a:r>
                        <a:rPr lang="zh-CN" altLang="en-US" sz="800" u="none" strike="noStrike">
                          <a:solidFill>
                            <a:schemeClr val="tx1"/>
                          </a:solidFill>
                          <a:effectLst/>
                          <a:latin typeface="Meiryo UI" panose="020B0604030504040204" pitchFamily="50" charset="-128"/>
                          <a:ea typeface="Meiryo UI" panose="020B0604030504040204" pitchFamily="50" charset="-128"/>
                        </a:rPr>
                        <a:t>川崎</a:t>
                      </a:r>
                      <a:r>
                        <a:rPr lang="en-US" altLang="zh-CN" sz="800" u="none" strike="noStrike">
                          <a:solidFill>
                            <a:schemeClr val="tx1"/>
                          </a:solidFill>
                          <a:effectLst/>
                          <a:latin typeface="Meiryo UI" panose="020B0604030504040204" pitchFamily="50" charset="-128"/>
                          <a:ea typeface="Meiryo UI" panose="020B0604030504040204" pitchFamily="50" charset="-128"/>
                        </a:rPr>
                        <a:t>,</a:t>
                      </a:r>
                      <a:r>
                        <a:rPr lang="zh-CN" altLang="en-US" sz="800" u="none" strike="noStrike">
                          <a:solidFill>
                            <a:schemeClr val="tx1"/>
                          </a:solidFill>
                          <a:effectLst/>
                          <a:latin typeface="Meiryo UI" panose="020B0604030504040204" pitchFamily="50" charset="-128"/>
                          <a:ea typeface="Meiryo UI" panose="020B0604030504040204" pitchFamily="50" charset="-128"/>
                        </a:rPr>
                        <a:t>名古屋</a:t>
                      </a:r>
                      <a:endParaRPr lang="zh-CN"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800" u="none" strike="noStrike" dirty="0" smtClean="0">
                          <a:solidFill>
                            <a:schemeClr val="tx1"/>
                          </a:solidFill>
                          <a:effectLst/>
                          <a:latin typeface="Meiryo UI" panose="020B0604030504040204" pitchFamily="50" charset="-128"/>
                          <a:ea typeface="Meiryo UI" panose="020B0604030504040204" pitchFamily="50" charset="-128"/>
                        </a:rPr>
                        <a:t>①NC2: JHAY0348N-0350N&amp;0353N,0354N KRUSN</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抜港</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②</a:t>
                      </a:r>
                      <a:r>
                        <a:rPr lang="en-US" sz="800" u="none" strike="noStrike" dirty="0" smtClean="0">
                          <a:solidFill>
                            <a:schemeClr val="tx1"/>
                          </a:solidFill>
                          <a:effectLst/>
                          <a:latin typeface="Meiryo UI" panose="020B0604030504040204" pitchFamily="50" charset="-128"/>
                          <a:ea typeface="Meiryo UI" panose="020B0604030504040204" pitchFamily="50" charset="-128"/>
                        </a:rPr>
                        <a:t>CJS: PYOK1479W(ETD:4/23-25)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抜港</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③</a:t>
                      </a:r>
                      <a:r>
                        <a:rPr lang="en-US" sz="800" u="none" strike="noStrike" dirty="0" smtClean="0">
                          <a:solidFill>
                            <a:schemeClr val="tx1"/>
                          </a:solidFill>
                          <a:effectLst/>
                          <a:latin typeface="Meiryo UI" panose="020B0604030504040204" pitchFamily="50" charset="-128"/>
                          <a:ea typeface="Meiryo UI" panose="020B0604030504040204" pitchFamily="50" charset="-128"/>
                        </a:rPr>
                        <a:t>NCK: DPYT2407W(ETD:4/30-5/2)</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釜山以降抜港</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en-US" sz="800" u="none" strike="noStrike" dirty="0" smtClean="0">
                          <a:solidFill>
                            <a:schemeClr val="tx1"/>
                          </a:solidFill>
                          <a:effectLst/>
                          <a:latin typeface="Meiryo UI" panose="020B0604030504040204" pitchFamily="50" charset="-128"/>
                          <a:ea typeface="Meiryo UI" panose="020B0604030504040204" pitchFamily="50" charset="-128"/>
                        </a:rPr>
                        <a:t>DPYT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売却のため以降</a:t>
                      </a:r>
                      <a:r>
                        <a:rPr lang="en-US" sz="800" u="none" strike="noStrike" dirty="0" smtClean="0">
                          <a:solidFill>
                            <a:schemeClr val="tx1"/>
                          </a:solidFill>
                          <a:effectLst/>
                          <a:latin typeface="Meiryo UI" panose="020B0604030504040204" pitchFamily="50" charset="-128"/>
                          <a:ea typeface="Meiryo UI" panose="020B0604030504040204" pitchFamily="50" charset="-128"/>
                        </a:rPr>
                        <a:t>DPPA</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に船名変更</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④</a:t>
                      </a:r>
                      <a:r>
                        <a:rPr lang="en-US" sz="800" u="none" strike="noStrike" dirty="0" smtClean="0">
                          <a:solidFill>
                            <a:schemeClr val="tx1"/>
                          </a:solidFill>
                          <a:effectLst/>
                          <a:latin typeface="Meiryo UI" panose="020B0604030504040204" pitchFamily="50" charset="-128"/>
                          <a:ea typeface="Meiryo UI" panose="020B0604030504040204" pitchFamily="50" charset="-128"/>
                        </a:rPr>
                        <a:t>NC2: JHAY0357N(ETD:6/3~) ⇒ HAXI</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へ船名変更</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(4/30)→</a:t>
                      </a:r>
                      <a:r>
                        <a:rPr lang="en-US" sz="800" u="none" strike="noStrike" dirty="0" smtClean="0">
                          <a:solidFill>
                            <a:schemeClr val="tx1"/>
                          </a:solidFill>
                          <a:effectLst/>
                          <a:latin typeface="Meiryo UI" panose="020B0604030504040204" pitchFamily="50" charset="-128"/>
                          <a:ea typeface="Meiryo UI" panose="020B0604030504040204" pitchFamily="50" charset="-128"/>
                        </a:rPr>
                        <a:t>JHAY</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へ再変更</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(5/15)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①全案件該当貨物なし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②全量</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DPTR2409W</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でカバー◆</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38TEU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ロスト貨物なし</a:t>
                      </a:r>
                    </a:p>
                    <a:p>
                      <a:pPr marL="0" marR="0" lvl="0" indent="0" algn="l" defTabSz="742950" rtl="0" eaLnBrk="1" fontAlgn="t"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③・</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DPYT2407W</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釜山以降抜港◆</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57TEU</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釜山トランシップで手配</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ロスト貨物なし</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DPPA</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に船名変更</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船名変更のみ</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ロスト貨物なし</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742950" rtl="0" eaLnBrk="1" fontAlgn="t"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④船名変更のみのため</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LOST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貨物なし</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919444"/>
                  </a:ext>
                </a:extLst>
              </a:tr>
              <a:tr h="474702">
                <a:tc>
                  <a:txBody>
                    <a:bodyPr/>
                    <a:lstStyle/>
                    <a:p>
                      <a:pPr algn="ctr"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CN" altLang="en-US" sz="800" u="none" strike="noStrike" dirty="0" smtClean="0">
                          <a:solidFill>
                            <a:schemeClr val="tx1"/>
                          </a:solidFill>
                          <a:effectLst/>
                          <a:latin typeface="Meiryo UI" panose="020B0604030504040204" pitchFamily="50" charset="-128"/>
                          <a:ea typeface="Meiryo UI" panose="020B0604030504040204" pitchFamily="50" charset="-128"/>
                        </a:rPr>
                        <a:t>阪神</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ctr" fontAlgn="ctr"/>
                      <a:r>
                        <a:rPr lang="zh-CN" altLang="en-US" sz="800" u="none" strike="noStrike" dirty="0" smtClean="0">
                          <a:solidFill>
                            <a:schemeClr val="tx1"/>
                          </a:solidFill>
                          <a:effectLst/>
                          <a:latin typeface="Meiryo UI" panose="020B0604030504040204" pitchFamily="50" charset="-128"/>
                          <a:ea typeface="Meiryo UI" panose="020B0604030504040204" pitchFamily="50" charset="-128"/>
                        </a:rPr>
                        <a:t>内山</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CN" altLang="en-US" sz="800" u="none" strike="noStrike" dirty="0" smtClean="0">
                          <a:solidFill>
                            <a:schemeClr val="tx1"/>
                          </a:solidFill>
                          <a:effectLst/>
                          <a:latin typeface="Meiryo UI" panose="020B0604030504040204" pitchFamily="50" charset="-128"/>
                          <a:ea typeface="Meiryo UI" panose="020B0604030504040204" pitchFamily="50" charset="-128"/>
                        </a:rPr>
                        <a:t>向</a:t>
                      </a:r>
                      <a:r>
                        <a:rPr lang="zh-CN" altLang="en-US" sz="800" u="none" strike="noStrike" dirty="0">
                          <a:solidFill>
                            <a:schemeClr val="tx1"/>
                          </a:solidFill>
                          <a:effectLst/>
                          <a:latin typeface="Meiryo UI" panose="020B0604030504040204" pitchFamily="50" charset="-128"/>
                          <a:ea typeface="Meiryo UI" panose="020B0604030504040204" pitchFamily="50" charset="-128"/>
                        </a:rPr>
                        <a:t>川原</a:t>
                      </a:r>
                      <a:br>
                        <a:rPr lang="zh-CN" altLang="en-US" sz="800" u="none" strike="noStrike" dirty="0">
                          <a:solidFill>
                            <a:schemeClr val="tx1"/>
                          </a:solidFill>
                          <a:effectLst/>
                          <a:latin typeface="Meiryo UI" panose="020B0604030504040204" pitchFamily="50" charset="-128"/>
                          <a:ea typeface="Meiryo UI" panose="020B0604030504040204" pitchFamily="50" charset="-128"/>
                        </a:rPr>
                      </a:br>
                      <a:r>
                        <a:rPr lang="zh-CN" altLang="en-US" sz="800" u="none" strike="noStrike" dirty="0">
                          <a:solidFill>
                            <a:schemeClr val="tx1"/>
                          </a:solidFill>
                          <a:effectLst/>
                          <a:latin typeface="Meiryo UI" panose="020B0604030504040204" pitchFamily="50" charset="-128"/>
                          <a:ea typeface="Meiryo UI" panose="020B0604030504040204" pitchFamily="50" charset="-128"/>
                        </a:rPr>
                        <a:t>太田</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800" u="none" strike="noStrike">
                          <a:solidFill>
                            <a:schemeClr val="tx1"/>
                          </a:solidFill>
                          <a:effectLst/>
                          <a:latin typeface="Meiryo UI" panose="020B0604030504040204" pitchFamily="50" charset="-128"/>
                          <a:ea typeface="Meiryo UI" panose="020B0604030504040204" pitchFamily="50" charset="-128"/>
                        </a:rPr>
                        <a:t>大阪</a:t>
                      </a:r>
                      <a:r>
                        <a:rPr lang="en-US" altLang="ja-JP" sz="800" u="none" strike="noStrike">
                          <a:solidFill>
                            <a:schemeClr val="tx1"/>
                          </a:solidFill>
                          <a:effectLst/>
                          <a:latin typeface="Meiryo UI" panose="020B0604030504040204" pitchFamily="50" charset="-128"/>
                          <a:ea typeface="Meiryo UI" panose="020B0604030504040204" pitchFamily="50" charset="-128"/>
                        </a:rPr>
                        <a:t>,</a:t>
                      </a:r>
                      <a:r>
                        <a:rPr lang="ja-JP" altLang="en-US" sz="800" u="none" strike="noStrike">
                          <a:solidFill>
                            <a:schemeClr val="tx1"/>
                          </a:solidFill>
                          <a:effectLst/>
                          <a:latin typeface="Meiryo UI" panose="020B0604030504040204" pitchFamily="50" charset="-128"/>
                          <a:ea typeface="Meiryo UI" panose="020B0604030504040204" pitchFamily="50" charset="-128"/>
                        </a:rPr>
                        <a:t>神戸</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特記事項なし</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7933773"/>
                  </a:ext>
                </a:extLst>
              </a:tr>
              <a:tr h="2384246">
                <a:tc>
                  <a:txBody>
                    <a:bodyPr/>
                    <a:lstStyle/>
                    <a:p>
                      <a:pPr algn="ctr"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北日本</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ctr" fontAlgn="ct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染谷</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斎藤</a:t>
                      </a:r>
                      <a:r>
                        <a:rPr lang="zh-TW" altLang="en-US" sz="800" u="none" strike="noStrike" dirty="0">
                          <a:solidFill>
                            <a:schemeClr val="tx1"/>
                          </a:solidFill>
                          <a:effectLst/>
                          <a:latin typeface="Meiryo UI" panose="020B0604030504040204" pitchFamily="50" charset="-128"/>
                          <a:ea typeface="Meiryo UI" panose="020B0604030504040204" pitchFamily="50" charset="-128"/>
                        </a:rPr>
                        <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塚田</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楊</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鈴木</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苫小牧</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石狩</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釧路</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a:solidFill>
                            <a:schemeClr val="tx1"/>
                          </a:solidFill>
                          <a:effectLst/>
                          <a:latin typeface="Meiryo UI" panose="020B0604030504040204" pitchFamily="50" charset="-128"/>
                          <a:ea typeface="Meiryo UI" panose="020B0604030504040204" pitchFamily="50" charset="-128"/>
                        </a:rPr>
                        <a:t>酒田</a:t>
                      </a:r>
                      <a:br>
                        <a:rPr lang="zh-TW" altLang="en-US" sz="800" u="none" strike="noStrike">
                          <a:solidFill>
                            <a:schemeClr val="tx1"/>
                          </a:solidFill>
                          <a:effectLst/>
                          <a:latin typeface="Meiryo UI" panose="020B0604030504040204" pitchFamily="50" charset="-128"/>
                          <a:ea typeface="Meiryo UI" panose="020B0604030504040204" pitchFamily="50" charset="-128"/>
                        </a:rPr>
                      </a:br>
                      <a:r>
                        <a:rPr lang="zh-TW" altLang="en-US" sz="800" u="none" strike="noStrike">
                          <a:solidFill>
                            <a:schemeClr val="tx1"/>
                          </a:solidFill>
                          <a:effectLst/>
                          <a:latin typeface="Meiryo UI" panose="020B0604030504040204" pitchFamily="50" charset="-128"/>
                          <a:ea typeface="Meiryo UI" panose="020B0604030504040204" pitchFamily="50" charset="-128"/>
                        </a:rPr>
                        <a:t>秋田</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富山</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新潟</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金沢</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仙台</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釜石</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八戸</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小名浜</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常陸那珂</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清水</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①BJS: NSVY2407W(ETD:4/20~)</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スライドダウン</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②</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NTP: SULA245W(ETD:4/26~)</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スライドダウン</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③</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NTP:</a:t>
                      </a:r>
                      <a:r>
                        <a:rPr lang="en-US" altLang="ja-JP"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NSRG2405W(ETD:4/25)</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石狩抜港</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④</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BJS:</a:t>
                      </a:r>
                      <a:r>
                        <a:rPr lang="en-US" altLang="ja-JP"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NSVY2407W(ETD:4/29,30)</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石狩</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秋田抜港</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⑤</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BJS:</a:t>
                      </a:r>
                      <a:r>
                        <a:rPr lang="en-US" altLang="ja-JP"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JNIV2408W(ETD:4/27~)VOY SKIP</a:t>
                      </a:r>
                    </a:p>
                    <a:p>
                      <a:pPr algn="l" fontAlgn="t"/>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⑥NCQ:</a:t>
                      </a:r>
                      <a:r>
                        <a:rPr lang="en-US" altLang="ja-JP"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JSLL2408W(ETD:4/25~)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八戸</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苫小牧抜港</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⑦</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NCQ:</a:t>
                      </a:r>
                      <a:r>
                        <a:rPr lang="en-US" altLang="ja-JP"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JSLL2408W(ETD:4/25~)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ローテ変更により常陸那珂前倒し</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(ORI:5/2→4/30)</a:t>
                      </a:r>
                    </a:p>
                    <a:p>
                      <a:pPr algn="l" fontAlgn="t"/>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⑧CJ2:</a:t>
                      </a:r>
                      <a:r>
                        <a:rPr lang="en-US" altLang="ja-JP"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PSUN2409W(ETD:5/14~)</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スライドダウン</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⑨</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NCJ:</a:t>
                      </a:r>
                      <a:r>
                        <a:rPr lang="en-US" altLang="ja-JP"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JSNV2407W(ETD:5/12~)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重量オーバー発生</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①</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NSVY2407W/JNIV2408W 263TEU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コンバイン◆ロストなし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②</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SULA2405W/NSCS2406W 63TEU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コンバイン◆ロストなし </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③</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RF 20TEU NSCS2405W(4/26)/RF</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以外</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38TEU SULA2405W(5/9)</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カバー◆ロストなし </a:t>
                      </a:r>
                    </a:p>
                    <a:p>
                      <a:pPr marL="0" marR="0" lvl="0" indent="0" algn="l" defTabSz="742950" rtl="0" eaLnBrk="1" fontAlgn="t"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④秋田</a:t>
                      </a:r>
                      <a:r>
                        <a:rPr lang="ja-JP" altLang="en-US" sz="8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16TEU SUCN2407W(5/4)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 ◆ロストなし</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8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石狩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34TEU SULA2405W(5/9)</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カバー</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&amp;</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前搬入対応◆ロストなし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⑤金沢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15TEU JWCN2407W(4/25)/2TEU NSVY2408W(5/6)</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カバー◆ロストなし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釧路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49TEU NSVY2408W(5/8)</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カバー</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&amp;</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前搬入対応◆ロストなし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秋田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44TEU SUCN2407W(5/4)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カバー</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&amp;</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前搬入対応◆ロストなし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苫小牧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34TEU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希望搬入の</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OPEN</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内本船に誘導◆ロストなし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石狩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14TEU SULA2405W(5/9)</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カバーと</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&amp;</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前搬入対応◆ロストなし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⑥苫小牧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12TEU NSRG2405W(5/2)/NSEP2405W(4/26)</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カバー◆ロストなし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秋田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1TEU SUCN2407W(5/10)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カバー◆ロストなし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⑦</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22TEU→SUCN2407W(ORI:5/9)</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へシフト◆ロストなし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⑧</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PSUN2409W(34TEU)/JWCN2409W(14TEU)</a:t>
                      </a:r>
                    </a:p>
                    <a:p>
                      <a:pPr algn="l" fontAlgn="t"/>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TTL 48TEU</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コンバイン→</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BSA</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内のため問題なし◆ロストなし</a:t>
                      </a:r>
                    </a:p>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⑨清水</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仙台</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小名浜積み</a:t>
                      </a:r>
                    </a:p>
                    <a:p>
                      <a:pPr algn="l" fontAlgn="t"/>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DPPA2415W(4TEU/45t)&amp;SRG2406W(20TEU/220t)&amp;NSTC2406W(2TEU/40t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*前搬入対応</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へシフト◆ロストなし</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1331009"/>
                  </a:ext>
                </a:extLst>
              </a:tr>
              <a:tr h="1168587">
                <a:tc>
                  <a:txBody>
                    <a:bodyPr/>
                    <a:lstStyle/>
                    <a:p>
                      <a:pPr algn="ctr"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西日本</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石倉</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仲野</a:t>
                      </a:r>
                      <a:r>
                        <a:rPr lang="zh-TW" altLang="en-US" sz="800" u="none" strike="noStrike" dirty="0">
                          <a:solidFill>
                            <a:schemeClr val="tx1"/>
                          </a:solidFill>
                          <a:effectLst/>
                          <a:latin typeface="Meiryo UI" panose="020B0604030504040204" pitchFamily="50" charset="-128"/>
                          <a:ea typeface="Meiryo UI" panose="020B0604030504040204" pitchFamily="50" charset="-128"/>
                        </a:rPr>
                        <a:t/>
                      </a:r>
                      <a:br>
                        <a:rPr lang="zh-TW" altLang="en-US" sz="800" u="none" strike="noStrike" dirty="0">
                          <a:solidFill>
                            <a:schemeClr val="tx1"/>
                          </a:solidFill>
                          <a:effectLst/>
                          <a:latin typeface="Meiryo UI" panose="020B0604030504040204" pitchFamily="50" charset="-128"/>
                          <a:ea typeface="Meiryo UI" panose="020B0604030504040204" pitchFamily="50" charset="-128"/>
                        </a:rPr>
                      </a:br>
                      <a:r>
                        <a:rPr lang="zh-TW" altLang="en-US" sz="800" u="none" strike="noStrike" dirty="0">
                          <a:solidFill>
                            <a:schemeClr val="tx1"/>
                          </a:solidFill>
                          <a:effectLst/>
                          <a:latin typeface="Meiryo UI" panose="020B0604030504040204" pitchFamily="50" charset="-128"/>
                          <a:ea typeface="Meiryo UI" panose="020B0604030504040204" pitchFamily="50" charset="-128"/>
                        </a:rPr>
                        <a:t>向</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川原</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鈴木</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800" u="none" strike="noStrike">
                          <a:solidFill>
                            <a:schemeClr val="tx1"/>
                          </a:solidFill>
                          <a:effectLst/>
                          <a:latin typeface="Meiryo UI" panose="020B0604030504040204" pitchFamily="50" charset="-128"/>
                          <a:ea typeface="Meiryo UI" panose="020B0604030504040204" pitchFamily="50" charset="-128"/>
                        </a:rPr>
                        <a:t>広島</a:t>
                      </a:r>
                      <a:r>
                        <a:rPr lang="en-US" altLang="zh-TW" sz="800" u="none" strike="noStrike">
                          <a:solidFill>
                            <a:schemeClr val="tx1"/>
                          </a:solidFill>
                          <a:effectLst/>
                          <a:latin typeface="Meiryo UI" panose="020B0604030504040204" pitchFamily="50" charset="-128"/>
                          <a:ea typeface="Meiryo UI" panose="020B0604030504040204" pitchFamily="50" charset="-128"/>
                        </a:rPr>
                        <a:t>,</a:t>
                      </a:r>
                      <a:r>
                        <a:rPr lang="zh-TW" altLang="en-US" sz="800" u="none" strike="noStrike">
                          <a:solidFill>
                            <a:schemeClr val="tx1"/>
                          </a:solidFill>
                          <a:effectLst/>
                          <a:latin typeface="Meiryo UI" panose="020B0604030504040204" pitchFamily="50" charset="-128"/>
                          <a:ea typeface="Meiryo UI" panose="020B0604030504040204" pitchFamily="50" charset="-128"/>
                        </a:rPr>
                        <a:t>水島</a:t>
                      </a:r>
                      <a:br>
                        <a:rPr lang="zh-TW" altLang="en-US" sz="800" u="none" strike="noStrike">
                          <a:solidFill>
                            <a:schemeClr val="tx1"/>
                          </a:solidFill>
                          <a:effectLst/>
                          <a:latin typeface="Meiryo UI" panose="020B0604030504040204" pitchFamily="50" charset="-128"/>
                          <a:ea typeface="Meiryo UI" panose="020B0604030504040204" pitchFamily="50" charset="-128"/>
                        </a:rPr>
                      </a:br>
                      <a:r>
                        <a:rPr lang="zh-TW" altLang="en-US" sz="800" u="none" strike="noStrike">
                          <a:solidFill>
                            <a:schemeClr val="tx1"/>
                          </a:solidFill>
                          <a:effectLst/>
                          <a:latin typeface="Meiryo UI" panose="020B0604030504040204" pitchFamily="50" charset="-128"/>
                          <a:ea typeface="Meiryo UI" panose="020B0604030504040204" pitchFamily="50" charset="-128"/>
                        </a:rPr>
                        <a:t>境港</a:t>
                      </a:r>
                      <a:br>
                        <a:rPr lang="zh-TW" altLang="en-US" sz="800" u="none" strike="noStrike">
                          <a:solidFill>
                            <a:schemeClr val="tx1"/>
                          </a:solidFill>
                          <a:effectLst/>
                          <a:latin typeface="Meiryo UI" panose="020B0604030504040204" pitchFamily="50" charset="-128"/>
                          <a:ea typeface="Meiryo UI" panose="020B0604030504040204" pitchFamily="50" charset="-128"/>
                        </a:rPr>
                      </a:br>
                      <a:r>
                        <a:rPr lang="zh-TW" altLang="en-US" sz="800" u="none" strike="noStrike">
                          <a:solidFill>
                            <a:schemeClr val="tx1"/>
                          </a:solidFill>
                          <a:effectLst/>
                          <a:latin typeface="Meiryo UI" panose="020B0604030504040204" pitchFamily="50" charset="-128"/>
                          <a:ea typeface="Meiryo UI" panose="020B0604030504040204" pitchFamily="50" charset="-128"/>
                        </a:rPr>
                        <a:t>伊予三島</a:t>
                      </a:r>
                      <a:br>
                        <a:rPr lang="zh-TW" altLang="en-US" sz="800" u="none" strike="noStrike">
                          <a:solidFill>
                            <a:schemeClr val="tx1"/>
                          </a:solidFill>
                          <a:effectLst/>
                          <a:latin typeface="Meiryo UI" panose="020B0604030504040204" pitchFamily="50" charset="-128"/>
                          <a:ea typeface="Meiryo UI" panose="020B0604030504040204" pitchFamily="50" charset="-128"/>
                        </a:rPr>
                      </a:br>
                      <a:r>
                        <a:rPr lang="zh-TW" altLang="en-US" sz="800" u="none" strike="noStrike">
                          <a:solidFill>
                            <a:schemeClr val="tx1"/>
                          </a:solidFill>
                          <a:effectLst/>
                          <a:latin typeface="Meiryo UI" panose="020B0604030504040204" pitchFamily="50" charset="-128"/>
                          <a:ea typeface="Meiryo UI" panose="020B0604030504040204" pitchFamily="50" charset="-128"/>
                        </a:rPr>
                        <a:t>松山</a:t>
                      </a:r>
                      <a:r>
                        <a:rPr lang="en-US" altLang="zh-TW" sz="800" u="none" strike="noStrike">
                          <a:solidFill>
                            <a:schemeClr val="tx1"/>
                          </a:solidFill>
                          <a:effectLst/>
                          <a:latin typeface="Meiryo UI" panose="020B0604030504040204" pitchFamily="50" charset="-128"/>
                          <a:ea typeface="Meiryo UI" panose="020B0604030504040204" pitchFamily="50" charset="-128"/>
                        </a:rPr>
                        <a:t>,</a:t>
                      </a:r>
                      <a:r>
                        <a:rPr lang="zh-TW" altLang="en-US" sz="800" u="none" strike="noStrike">
                          <a:solidFill>
                            <a:schemeClr val="tx1"/>
                          </a:solidFill>
                          <a:effectLst/>
                          <a:latin typeface="Meiryo UI" panose="020B0604030504040204" pitchFamily="50" charset="-128"/>
                          <a:ea typeface="Meiryo UI" panose="020B0604030504040204" pitchFamily="50" charset="-128"/>
                        </a:rPr>
                        <a:t>今治</a:t>
                      </a:r>
                      <a:br>
                        <a:rPr lang="zh-TW" altLang="en-US" sz="800" u="none" strike="noStrike">
                          <a:solidFill>
                            <a:schemeClr val="tx1"/>
                          </a:solidFill>
                          <a:effectLst/>
                          <a:latin typeface="Meiryo UI" panose="020B0604030504040204" pitchFamily="50" charset="-128"/>
                          <a:ea typeface="Meiryo UI" panose="020B0604030504040204" pitchFamily="50" charset="-128"/>
                        </a:rPr>
                      </a:br>
                      <a:r>
                        <a:rPr lang="zh-TW" altLang="en-US" sz="800" u="none" strike="noStrike">
                          <a:solidFill>
                            <a:schemeClr val="tx1"/>
                          </a:solidFill>
                          <a:effectLst/>
                          <a:latin typeface="Meiryo UI" panose="020B0604030504040204" pitchFamily="50" charset="-128"/>
                          <a:ea typeface="Meiryo UI" panose="020B0604030504040204" pitchFamily="50" charset="-128"/>
                        </a:rPr>
                        <a:t>大分</a:t>
                      </a:r>
                      <a:r>
                        <a:rPr lang="en-US" altLang="zh-TW" sz="800" u="none" strike="noStrike">
                          <a:solidFill>
                            <a:schemeClr val="tx1"/>
                          </a:solidFill>
                          <a:effectLst/>
                          <a:latin typeface="Meiryo UI" panose="020B0604030504040204" pitchFamily="50" charset="-128"/>
                          <a:ea typeface="Meiryo UI" panose="020B0604030504040204" pitchFamily="50" charset="-128"/>
                        </a:rPr>
                        <a:t>,</a:t>
                      </a:r>
                      <a:r>
                        <a:rPr lang="zh-TW" altLang="en-US" sz="800" u="none" strike="noStrike">
                          <a:solidFill>
                            <a:schemeClr val="tx1"/>
                          </a:solidFill>
                          <a:effectLst/>
                          <a:latin typeface="Meiryo UI" panose="020B0604030504040204" pitchFamily="50" charset="-128"/>
                          <a:ea typeface="Meiryo UI" panose="020B0604030504040204" pitchFamily="50" charset="-128"/>
                        </a:rPr>
                        <a:t>細島</a:t>
                      </a:r>
                      <a:br>
                        <a:rPr lang="zh-TW" altLang="en-US" sz="800" u="none" strike="noStrike">
                          <a:solidFill>
                            <a:schemeClr val="tx1"/>
                          </a:solidFill>
                          <a:effectLst/>
                          <a:latin typeface="Meiryo UI" panose="020B0604030504040204" pitchFamily="50" charset="-128"/>
                          <a:ea typeface="Meiryo UI" panose="020B0604030504040204" pitchFamily="50" charset="-128"/>
                        </a:rPr>
                      </a:br>
                      <a:r>
                        <a:rPr lang="zh-TW" altLang="en-US" sz="800" u="none" strike="noStrike">
                          <a:solidFill>
                            <a:schemeClr val="tx1"/>
                          </a:solidFill>
                          <a:effectLst/>
                          <a:latin typeface="Meiryo UI" panose="020B0604030504040204" pitchFamily="50" charset="-128"/>
                          <a:ea typeface="Meiryo UI" panose="020B0604030504040204" pitchFamily="50" charset="-128"/>
                        </a:rPr>
                        <a:t>志布志</a:t>
                      </a:r>
                      <a:br>
                        <a:rPr lang="zh-TW" altLang="en-US" sz="800" u="none" strike="noStrike">
                          <a:solidFill>
                            <a:schemeClr val="tx1"/>
                          </a:solidFill>
                          <a:effectLst/>
                          <a:latin typeface="Meiryo UI" panose="020B0604030504040204" pitchFamily="50" charset="-128"/>
                          <a:ea typeface="Meiryo UI" panose="020B0604030504040204" pitchFamily="50" charset="-128"/>
                        </a:rPr>
                      </a:br>
                      <a:r>
                        <a:rPr lang="zh-TW" altLang="en-US" sz="800" u="none" strike="noStrike">
                          <a:solidFill>
                            <a:schemeClr val="tx1"/>
                          </a:solidFill>
                          <a:effectLst/>
                          <a:latin typeface="Meiryo UI" panose="020B0604030504040204" pitchFamily="50" charset="-128"/>
                          <a:ea typeface="Meiryo UI" panose="020B0604030504040204" pitchFamily="50" charset="-128"/>
                        </a:rPr>
                        <a:t>博多</a:t>
                      </a:r>
                      <a:r>
                        <a:rPr lang="en-US" altLang="zh-TW" sz="800" u="none" strike="noStrike">
                          <a:solidFill>
                            <a:schemeClr val="tx1"/>
                          </a:solidFill>
                          <a:effectLst/>
                          <a:latin typeface="Meiryo UI" panose="020B0604030504040204" pitchFamily="50" charset="-128"/>
                          <a:ea typeface="Meiryo UI" panose="020B0604030504040204" pitchFamily="50" charset="-128"/>
                        </a:rPr>
                        <a:t>,</a:t>
                      </a:r>
                      <a:r>
                        <a:rPr lang="zh-TW" altLang="en-US" sz="800" u="none" strike="noStrike">
                          <a:solidFill>
                            <a:schemeClr val="tx1"/>
                          </a:solidFill>
                          <a:effectLst/>
                          <a:latin typeface="Meiryo UI" panose="020B0604030504040204" pitchFamily="50" charset="-128"/>
                          <a:ea typeface="Meiryo UI" panose="020B0604030504040204" pitchFamily="50" charset="-128"/>
                        </a:rPr>
                        <a:t>門司</a:t>
                      </a:r>
                      <a:endParaRPr lang="zh-TW"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800" u="none" strike="noStrike" dirty="0" smtClean="0">
                          <a:solidFill>
                            <a:schemeClr val="tx1"/>
                          </a:solidFill>
                          <a:effectLst/>
                          <a:latin typeface="Meiryo UI" panose="020B0604030504040204" pitchFamily="50" charset="-128"/>
                          <a:ea typeface="Meiryo UI" panose="020B0604030504040204" pitchFamily="50" charset="-128"/>
                        </a:rPr>
                        <a:t>①JE2 JSMP2424W(4/18)</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広島抜港</a:t>
                      </a:r>
                      <a:endParaRPr lang="en-US"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sz="800" u="none" strike="noStrike" dirty="0" smtClean="0">
                          <a:solidFill>
                            <a:schemeClr val="tx1"/>
                          </a:solidFill>
                          <a:effectLst/>
                          <a:latin typeface="Meiryo UI" panose="020B0604030504040204" pitchFamily="50" charset="-128"/>
                          <a:ea typeface="Meiryo UI" panose="020B0604030504040204" pitchFamily="50" charset="-128"/>
                        </a:rPr>
                        <a:t>②JE2 JSMP2427W(5/2-4)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抜港</a:t>
                      </a:r>
                      <a:endParaRPr lang="en-US"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sz="800" u="none" strike="noStrike" dirty="0" smtClean="0">
                          <a:solidFill>
                            <a:schemeClr val="tx1"/>
                          </a:solidFill>
                          <a:effectLst/>
                          <a:latin typeface="Meiryo UI" panose="020B0604030504040204" pitchFamily="50" charset="-128"/>
                          <a:ea typeface="Meiryo UI" panose="020B0604030504040204" pitchFamily="50" charset="-128"/>
                        </a:rPr>
                        <a:t>③JE1 JSPC2418W(5/4)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今治抜港</a:t>
                      </a:r>
                      <a:r>
                        <a:rPr lang="en-US" sz="800" u="none" strike="noStrike" dirty="0" smtClean="0">
                          <a:solidFill>
                            <a:schemeClr val="tx1"/>
                          </a:solidFill>
                          <a:effectLst/>
                          <a:latin typeface="Meiryo UI" panose="020B0604030504040204" pitchFamily="50" charset="-128"/>
                          <a:ea typeface="Meiryo UI" panose="020B0604030504040204" pitchFamily="50" charset="-128"/>
                        </a:rPr>
                        <a:t> 　　　　　　　　　　　　　　　　　　　　　　　　　　　　　　　　　　　　　　　　　　　　　　　　　　　　　　　　　　　　　　　　　　　　　　　　　　　　　　　　　　　　　　　　　　　　　　　　　　　　　　　　　④BJ1 NSCL2418W(5/6-7)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三島</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月</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・今治抜港</a:t>
                      </a:r>
                      <a:endParaRPr lang="en-US"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sz="800" u="none" strike="noStrike" dirty="0" smtClean="0">
                          <a:solidFill>
                            <a:schemeClr val="tx1"/>
                          </a:solidFill>
                          <a:effectLst/>
                          <a:latin typeface="Meiryo UI" panose="020B0604030504040204" pitchFamily="50" charset="-128"/>
                          <a:ea typeface="Meiryo UI" panose="020B0604030504040204" pitchFamily="50" charset="-128"/>
                        </a:rPr>
                        <a:t>⑤BKS JDJD0490N(4/30-5/1)～JDJD0492N(5/8-9) 3VOY</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抜港</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①</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BJ1NSCL2416W(4/21)11TEU</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カバー◆ロストなし</a:t>
                      </a:r>
                    </a:p>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②</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BJ1 NSCL2418W(5/7)</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広島</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1TEU</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・松山</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1TEU</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カバー◆ロストなし</a:t>
                      </a:r>
                    </a:p>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③</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JE1 JSPC2419W(5/11)8TEU</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カバー◆ロストなし　　　　　　　　　　　　　　　　　　　　　　　　　　　　　　　　　　　　　　　　　　　　　　　　　　　　　　　　　　　　　　　　　　　　　　　　　　　　　　　　　　　　　　　　　　　　　　　　　　　　　　　　　　　　　　　　　　　　④ 三島</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今治該当無し</a:t>
                      </a:r>
                    </a:p>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⑤代船投入</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JDJV0226N(5/6)→USED BASE</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のため最低限で使用</a:t>
                      </a:r>
                    </a:p>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周辺本船の追加スペース取得</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&amp;</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前搬入対応◆ロストなし</a:t>
                      </a:r>
                    </a:p>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博多</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代船</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+BJ1:NSCL2417W(5/2)</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へ振替</a:t>
                      </a:r>
                    </a:p>
                    <a:p>
                      <a:pPr algn="l"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門司</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代船</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+JDJD0493N(5/10)</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へ振替</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3310947"/>
                  </a:ext>
                </a:extLst>
              </a:tr>
            </a:tbl>
          </a:graphicData>
        </a:graphic>
      </p:graphicFrame>
      <p:sp>
        <p:nvSpPr>
          <p:cNvPr id="8" name="角丸四角形 7"/>
          <p:cNvSpPr/>
          <p:nvPr/>
        </p:nvSpPr>
        <p:spPr>
          <a:xfrm>
            <a:off x="342637" y="781571"/>
            <a:ext cx="9227869" cy="619924"/>
          </a:xfrm>
          <a:prstGeom prst="roundRect">
            <a:avLst>
              <a:gd name="adj" fmla="val 50000"/>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1080000" rtlCol="0" anchor="ctr"/>
          <a:lstStyle/>
          <a:p>
            <a:r>
              <a:rPr lang="ja-JP" altLang="en-US" sz="1000" dirty="0">
                <a:solidFill>
                  <a:srgbClr val="000000"/>
                </a:solidFill>
                <a:latin typeface="Meiryo UI" panose="020B0604030504040204" pitchFamily="50" charset="-128"/>
                <a:ea typeface="Meiryo UI" panose="020B0604030504040204" pitchFamily="50" charset="-128"/>
              </a:rPr>
              <a:t>✔ </a:t>
            </a:r>
            <a:r>
              <a:rPr lang="en-US" altLang="ja-JP" sz="1000" dirty="0">
                <a:solidFill>
                  <a:srgbClr val="000000"/>
                </a:solidFill>
                <a:latin typeface="Meiryo UI" panose="020B0604030504040204" pitchFamily="50" charset="-128"/>
                <a:ea typeface="Meiryo UI" panose="020B0604030504040204" pitchFamily="50" charset="-128"/>
              </a:rPr>
              <a:t>NCK : </a:t>
            </a:r>
            <a:r>
              <a:rPr lang="en-US" altLang="ja-JP" sz="1000" dirty="0">
                <a:solidFill>
                  <a:schemeClr val="tx1"/>
                </a:solidFill>
                <a:latin typeface="Meiryo UI" panose="020B0604030504040204" pitchFamily="50" charset="-128"/>
                <a:ea typeface="Meiryo UI" panose="020B0604030504040204" pitchFamily="50" charset="-128"/>
              </a:rPr>
              <a:t>DPYT</a:t>
            </a:r>
            <a:r>
              <a:rPr lang="ja-JP" altLang="en-US" sz="1000" dirty="0">
                <a:solidFill>
                  <a:schemeClr val="tx1"/>
                </a:solidFill>
                <a:latin typeface="Meiryo UI" panose="020B0604030504040204" pitchFamily="50" charset="-128"/>
                <a:ea typeface="Meiryo UI" panose="020B0604030504040204" pitchFamily="50" charset="-128"/>
              </a:rPr>
              <a:t>売却のため</a:t>
            </a:r>
            <a:r>
              <a:rPr lang="ja-JP" altLang="en-US" sz="1000" dirty="0">
                <a:solidFill>
                  <a:srgbClr val="000000"/>
                </a:solidFill>
                <a:latin typeface="Meiryo UI" panose="020B0604030504040204" pitchFamily="50" charset="-128"/>
                <a:ea typeface="Meiryo UI" panose="020B0604030504040204" pitchFamily="50" charset="-128"/>
              </a:rPr>
              <a:t>釜山以降抜港、</a:t>
            </a:r>
            <a:r>
              <a:rPr lang="en-US" altLang="ja-JP" sz="1000" dirty="0">
                <a:solidFill>
                  <a:srgbClr val="000000"/>
                </a:solidFill>
                <a:latin typeface="Meiryo UI" panose="020B0604030504040204" pitchFamily="50" charset="-128"/>
                <a:ea typeface="Meiryo UI" panose="020B0604030504040204" pitchFamily="50" charset="-128"/>
              </a:rPr>
              <a:t>57TEU</a:t>
            </a:r>
            <a:r>
              <a:rPr lang="ja-JP" altLang="en-US" sz="1000" dirty="0">
                <a:solidFill>
                  <a:srgbClr val="000000"/>
                </a:solidFill>
                <a:latin typeface="Meiryo UI" panose="020B0604030504040204" pitchFamily="50" charset="-128"/>
                <a:ea typeface="Meiryo UI" panose="020B0604030504040204" pitchFamily="50" charset="-128"/>
              </a:rPr>
              <a:t>釜山トランシップで手配 </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ロスト貨物なし</a:t>
            </a:r>
            <a:r>
              <a:rPr lang="en-US" altLang="ja-JP" sz="1000" dirty="0">
                <a:solidFill>
                  <a:srgbClr val="000000"/>
                </a:solidFill>
                <a:latin typeface="Meiryo UI" panose="020B0604030504040204" pitchFamily="50" charset="-128"/>
                <a:ea typeface="Meiryo UI" panose="020B0604030504040204" pitchFamily="50" charset="-128"/>
              </a:rPr>
              <a:t>)</a:t>
            </a:r>
          </a:p>
          <a:p>
            <a:r>
              <a:rPr lang="en-US" altLang="ja-JP" sz="1000" dirty="0">
                <a:solidFill>
                  <a:srgbClr val="000000"/>
                </a:solidFill>
                <a:latin typeface="Meiryo UI" panose="020B0604030504040204" pitchFamily="50" charset="-128"/>
                <a:ea typeface="Meiryo UI" panose="020B0604030504040204" pitchFamily="50" charset="-128"/>
              </a:rPr>
              <a:t>✔ BJS : </a:t>
            </a:r>
            <a:r>
              <a:rPr lang="ja-JP" altLang="en-US" sz="1000" dirty="0">
                <a:solidFill>
                  <a:srgbClr val="000000"/>
                </a:solidFill>
                <a:latin typeface="Meiryo UI" panose="020B0604030504040204" pitchFamily="50" charset="-128"/>
                <a:ea typeface="Meiryo UI" panose="020B0604030504040204" pitchFamily="50" charset="-128"/>
              </a:rPr>
              <a:t>スライドダウン</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抜港頻発、全量他船へシフトおよび搬入日調整の上対応 </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ロスト貨物なし</a:t>
            </a:r>
            <a:r>
              <a:rPr lang="en-US" altLang="ja-JP" sz="1000" dirty="0">
                <a:solidFill>
                  <a:srgbClr val="000000"/>
                </a:solidFill>
                <a:latin typeface="Meiryo UI" panose="020B0604030504040204" pitchFamily="50" charset="-128"/>
                <a:ea typeface="Meiryo UI" panose="020B0604030504040204" pitchFamily="50" charset="-128"/>
              </a:rPr>
              <a:t>) </a:t>
            </a:r>
          </a:p>
          <a:p>
            <a:r>
              <a:rPr lang="en-US" altLang="ja-JP" sz="1000" dirty="0">
                <a:solidFill>
                  <a:srgbClr val="000000"/>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BKS</a:t>
            </a:r>
            <a:r>
              <a:rPr lang="en-US" altLang="ja-JP" sz="1000" dirty="0">
                <a:solidFill>
                  <a:srgbClr val="000000"/>
                </a:solidFill>
                <a:latin typeface="Meiryo UI" panose="020B0604030504040204" pitchFamily="50" charset="-128"/>
                <a:ea typeface="Meiryo UI" panose="020B0604030504040204" pitchFamily="50" charset="-128"/>
              </a:rPr>
              <a:t> : GW</a:t>
            </a:r>
            <a:r>
              <a:rPr lang="ja-JP" altLang="en-US" sz="1000" dirty="0">
                <a:solidFill>
                  <a:srgbClr val="000000"/>
                </a:solidFill>
                <a:latin typeface="Meiryo UI" panose="020B0604030504040204" pitchFamily="50" charset="-128"/>
                <a:ea typeface="Meiryo UI" panose="020B0604030504040204" pitchFamily="50" charset="-128"/>
              </a:rPr>
              <a:t>のため</a:t>
            </a:r>
            <a:r>
              <a:rPr lang="en-US" altLang="ja-JP" sz="1000" dirty="0">
                <a:solidFill>
                  <a:srgbClr val="000000"/>
                </a:solidFill>
                <a:latin typeface="Meiryo UI" panose="020B0604030504040204" pitchFamily="50" charset="-128"/>
                <a:ea typeface="Meiryo UI" panose="020B0604030504040204" pitchFamily="50" charset="-128"/>
              </a:rPr>
              <a:t>3VOY</a:t>
            </a:r>
            <a:r>
              <a:rPr lang="ja-JP" altLang="en-US" sz="1000" dirty="0">
                <a:solidFill>
                  <a:srgbClr val="000000"/>
                </a:solidFill>
                <a:latin typeface="Meiryo UI" panose="020B0604030504040204" pitchFamily="50" charset="-128"/>
                <a:ea typeface="Meiryo UI" panose="020B0604030504040204" pitchFamily="50" charset="-128"/>
              </a:rPr>
              <a:t>抜港決定、</a:t>
            </a:r>
            <a:r>
              <a:rPr lang="en-US" altLang="ja-JP" sz="1000" dirty="0">
                <a:solidFill>
                  <a:srgbClr val="000000"/>
                </a:solidFill>
                <a:latin typeface="Meiryo UI" panose="020B0604030504040204" pitchFamily="50" charset="-128"/>
                <a:ea typeface="Meiryo UI" panose="020B0604030504040204" pitchFamily="50" charset="-128"/>
              </a:rPr>
              <a:t>1</a:t>
            </a:r>
            <a:r>
              <a:rPr lang="ja-JP" altLang="en-US" sz="1000" dirty="0">
                <a:solidFill>
                  <a:srgbClr val="000000"/>
                </a:solidFill>
                <a:latin typeface="Meiryo UI" panose="020B0604030504040204" pitchFamily="50" charset="-128"/>
                <a:ea typeface="Meiryo UI" panose="020B0604030504040204" pitchFamily="50" charset="-128"/>
              </a:rPr>
              <a:t>船代船あり→</a:t>
            </a:r>
            <a:r>
              <a:rPr lang="en-US" altLang="ja-JP" sz="1000" dirty="0">
                <a:solidFill>
                  <a:srgbClr val="000000"/>
                </a:solidFill>
                <a:latin typeface="Meiryo UI" panose="020B0604030504040204" pitchFamily="50" charset="-128"/>
                <a:ea typeface="Meiryo UI" panose="020B0604030504040204" pitchFamily="50" charset="-128"/>
              </a:rPr>
              <a:t>USED BASE</a:t>
            </a:r>
            <a:r>
              <a:rPr lang="ja-JP" altLang="en-US" sz="1000" dirty="0">
                <a:solidFill>
                  <a:srgbClr val="000000"/>
                </a:solidFill>
                <a:latin typeface="Meiryo UI" panose="020B0604030504040204" pitchFamily="50" charset="-128"/>
                <a:ea typeface="Meiryo UI" panose="020B0604030504040204" pitchFamily="50" charset="-128"/>
              </a:rPr>
              <a:t>のため周辺本船にて追加スペース取得</a:t>
            </a:r>
            <a:r>
              <a:rPr lang="en-US" altLang="ja-JP" sz="1000" dirty="0">
                <a:solidFill>
                  <a:srgbClr val="000000"/>
                </a:solidFill>
                <a:latin typeface="Meiryo UI" panose="020B0604030504040204" pitchFamily="50" charset="-128"/>
                <a:ea typeface="Meiryo UI" panose="020B0604030504040204" pitchFamily="50" charset="-128"/>
              </a:rPr>
              <a:t>&amp;</a:t>
            </a:r>
            <a:r>
              <a:rPr lang="ja-JP" altLang="en-US" sz="1000" dirty="0">
                <a:solidFill>
                  <a:srgbClr val="000000"/>
                </a:solidFill>
                <a:latin typeface="Meiryo UI" panose="020B0604030504040204" pitchFamily="50" charset="-128"/>
                <a:ea typeface="Meiryo UI" panose="020B0604030504040204" pitchFamily="50" charset="-128"/>
              </a:rPr>
              <a:t>前搬入対応 </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ロスト貨物なし</a:t>
            </a:r>
            <a:r>
              <a:rPr lang="en-US" altLang="ja-JP" sz="1000" dirty="0">
                <a:solidFill>
                  <a:srgbClr val="000000"/>
                </a:solidFill>
                <a:latin typeface="Meiryo UI" panose="020B0604030504040204" pitchFamily="50" charset="-128"/>
                <a:ea typeface="Meiryo UI" panose="020B0604030504040204" pitchFamily="50" charset="-128"/>
              </a:rPr>
              <a:t>)</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10" name="円/楕円 12"/>
          <p:cNvSpPr/>
          <p:nvPr/>
        </p:nvSpPr>
        <p:spPr>
          <a:xfrm>
            <a:off x="342638" y="780958"/>
            <a:ext cx="658917" cy="62053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ja-JP" altLang="en-US" sz="1100" dirty="0" smtClean="0">
                <a:solidFill>
                  <a:schemeClr val="bg1"/>
                </a:solidFill>
                <a:latin typeface="Meiryo UI" panose="020B0604030504040204" pitchFamily="50" charset="-128"/>
                <a:ea typeface="Meiryo UI" panose="020B0604030504040204" pitchFamily="50" charset="-128"/>
              </a:rPr>
              <a:t>主要</a:t>
            </a:r>
            <a:endParaRPr lang="en-US" altLang="ja-JP" sz="1100" dirty="0" smtClean="0">
              <a:solidFill>
                <a:schemeClr val="bg1"/>
              </a:solidFill>
              <a:latin typeface="Meiryo UI" panose="020B0604030504040204" pitchFamily="50" charset="-128"/>
              <a:ea typeface="Meiryo UI" panose="020B0604030504040204" pitchFamily="50" charset="-128"/>
            </a:endParaRPr>
          </a:p>
          <a:p>
            <a:pPr algn="ctr"/>
            <a:r>
              <a:rPr lang="ja-JP" altLang="en-US" sz="1100" dirty="0" smtClean="0">
                <a:solidFill>
                  <a:schemeClr val="bg1"/>
                </a:solidFill>
                <a:latin typeface="Meiryo UI" panose="020B0604030504040204" pitchFamily="50" charset="-128"/>
                <a:ea typeface="Meiryo UI" panose="020B0604030504040204" pitchFamily="50" charset="-128"/>
              </a:rPr>
              <a:t>ﾄﾋﾟｯｸｽ</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0"/>
          </p:nvPr>
        </p:nvSpPr>
        <p:spPr/>
        <p:txBody>
          <a:bodyPr/>
          <a:lstStyle/>
          <a:p>
            <a:fld id="{17DB97F5-D030-4A96-A351-AB02769B6959}" type="slidenum">
              <a:rPr lang="ko-KR" altLang="en-US" smtClean="0"/>
              <a:pPr/>
              <a:t>12</a:t>
            </a:fld>
            <a:endParaRPr lang="ko-KR" altLang="en-US" dirty="0"/>
          </a:p>
        </p:txBody>
      </p:sp>
    </p:spTree>
    <p:extLst>
      <p:ext uri="{BB962C8B-B14F-4D97-AF65-F5344CB8AC3E}">
        <p14:creationId xmlns:p14="http://schemas.microsoft.com/office/powerpoint/2010/main" val="1965976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28464" y="116632"/>
            <a:ext cx="9656216" cy="369332"/>
          </a:xfrm>
          <a:prstGeom prst="rect">
            <a:avLst/>
          </a:prstGeom>
        </p:spPr>
        <p:txBody>
          <a:bodyPr wrap="square">
            <a:spAutoFit/>
          </a:bodyPr>
          <a:lstStyle/>
          <a:p>
            <a:r>
              <a:rPr lang="en-US" altLang="ja-JP" b="1" dirty="0" smtClean="0">
                <a:latin typeface="ＭＳ Ｐゴシック" panose="020B0600070205080204" pitchFamily="50" charset="-128"/>
                <a:ea typeface="ＭＳ Ｐゴシック" panose="020B0600070205080204" pitchFamily="50" charset="-128"/>
              </a:rPr>
              <a:t>4. </a:t>
            </a:r>
            <a:r>
              <a:rPr lang="en-US" altLang="ja-JP" b="1" dirty="0">
                <a:latin typeface="ＭＳ Ｐゴシック" panose="020B0600070205080204" pitchFamily="50" charset="-128"/>
                <a:ea typeface="ＭＳ Ｐゴシック" panose="020B0600070205080204" pitchFamily="50" charset="-128"/>
              </a:rPr>
              <a:t>CS</a:t>
            </a:r>
            <a:r>
              <a:rPr lang="ja-JP" altLang="en-US" b="1" dirty="0">
                <a:latin typeface="ＭＳ Ｐゴシック" panose="020B0600070205080204" pitchFamily="50" charset="-128"/>
                <a:ea typeface="ＭＳ Ｐゴシック" panose="020B0600070205080204" pitchFamily="50" charset="-128"/>
              </a:rPr>
              <a:t>報告 － </a:t>
            </a:r>
            <a:r>
              <a:rPr lang="en-US" altLang="ja-JP" sz="1700" b="1" dirty="0" smtClean="0">
                <a:latin typeface="ＭＳ Ｐゴシック" panose="020B0600070205080204" pitchFamily="50" charset="-128"/>
                <a:ea typeface="ＭＳ Ｐゴシック" panose="020B0600070205080204" pitchFamily="50" charset="-128"/>
              </a:rPr>
              <a:t>2024</a:t>
            </a:r>
            <a:r>
              <a:rPr lang="ja-JP" altLang="en-US" sz="1700" b="1" dirty="0" smtClean="0">
                <a:latin typeface="ＭＳ Ｐゴシック" panose="020B0600070205080204" pitchFamily="50" charset="-128"/>
                <a:ea typeface="ＭＳ Ｐゴシック" panose="020B0600070205080204" pitchFamily="50" charset="-128"/>
              </a:rPr>
              <a:t>年</a:t>
            </a:r>
            <a:r>
              <a:rPr lang="en-US" altLang="ja-JP" sz="1700" b="1" dirty="0" smtClean="0">
                <a:latin typeface="ＭＳ Ｐゴシック" panose="020B0600070205080204" pitchFamily="50" charset="-128"/>
                <a:ea typeface="ＭＳ Ｐゴシック" panose="020B0600070205080204" pitchFamily="50" charset="-128"/>
              </a:rPr>
              <a:t>5</a:t>
            </a:r>
            <a:r>
              <a:rPr lang="ja-JP" altLang="en-US" sz="1700" b="1" dirty="0" smtClean="0">
                <a:latin typeface="ＭＳ Ｐゴシック" panose="020B0600070205080204" pitchFamily="50" charset="-128"/>
                <a:ea typeface="ＭＳ Ｐゴシック" panose="020B0600070205080204" pitchFamily="50" charset="-128"/>
              </a:rPr>
              <a:t>月 </a:t>
            </a:r>
            <a:r>
              <a:rPr lang="en-US" altLang="ja-JP" sz="1700" b="1" dirty="0" smtClean="0">
                <a:latin typeface="ＭＳ Ｐゴシック" panose="020B0600070205080204" pitchFamily="50" charset="-128"/>
                <a:ea typeface="ＭＳ Ｐゴシック" panose="020B0600070205080204" pitchFamily="50" charset="-128"/>
              </a:rPr>
              <a:t>RPA</a:t>
            </a:r>
            <a:r>
              <a:rPr lang="ja-JP" altLang="en-US" sz="1700" b="1" dirty="0" smtClean="0">
                <a:latin typeface="ＭＳ Ｐゴシック" panose="020B0600070205080204" pitchFamily="50" charset="-128"/>
                <a:ea typeface="ＭＳ Ｐゴシック" panose="020B0600070205080204" pitchFamily="50" charset="-128"/>
              </a:rPr>
              <a:t>開発</a:t>
            </a:r>
            <a:endParaRPr lang="ja-JP" altLang="en-US" sz="1700" b="1"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0"/>
          </p:nvPr>
        </p:nvSpPr>
        <p:spPr/>
        <p:txBody>
          <a:bodyPr/>
          <a:lstStyle/>
          <a:p>
            <a:fld id="{17DB97F5-D030-4A96-A351-AB02769B6959}" type="slidenum">
              <a:rPr lang="ko-KR" altLang="en-US" smtClean="0"/>
              <a:pPr/>
              <a:t>13</a:t>
            </a:fld>
            <a:endParaRPr lang="ko-KR" altLang="en-US" dirty="0"/>
          </a:p>
        </p:txBody>
      </p:sp>
      <p:graphicFrame>
        <p:nvGraphicFramePr>
          <p:cNvPr id="11" name="表 10"/>
          <p:cNvGraphicFramePr>
            <a:graphicFrameLocks noGrp="1"/>
          </p:cNvGraphicFramePr>
          <p:nvPr>
            <p:extLst/>
          </p:nvPr>
        </p:nvGraphicFramePr>
        <p:xfrm>
          <a:off x="128465" y="1052736"/>
          <a:ext cx="9649071" cy="5256585"/>
        </p:xfrm>
        <a:graphic>
          <a:graphicData uri="http://schemas.openxmlformats.org/drawingml/2006/table">
            <a:tbl>
              <a:tblPr firstRow="1">
                <a:tableStyleId>{F5AB1C69-6EDB-4FF4-983F-18BD219EF322}</a:tableStyleId>
              </a:tblPr>
              <a:tblGrid>
                <a:gridCol w="1135914">
                  <a:extLst>
                    <a:ext uri="{9D8B030D-6E8A-4147-A177-3AD203B41FA5}">
                      <a16:colId xmlns:a16="http://schemas.microsoft.com/office/drawing/2014/main" val="4173588088"/>
                    </a:ext>
                  </a:extLst>
                </a:gridCol>
                <a:gridCol w="664285">
                  <a:extLst>
                    <a:ext uri="{9D8B030D-6E8A-4147-A177-3AD203B41FA5}">
                      <a16:colId xmlns:a16="http://schemas.microsoft.com/office/drawing/2014/main" val="1755901532"/>
                    </a:ext>
                  </a:extLst>
                </a:gridCol>
                <a:gridCol w="1440161">
                  <a:extLst>
                    <a:ext uri="{9D8B030D-6E8A-4147-A177-3AD203B41FA5}">
                      <a16:colId xmlns:a16="http://schemas.microsoft.com/office/drawing/2014/main" val="942456228"/>
                    </a:ext>
                  </a:extLst>
                </a:gridCol>
                <a:gridCol w="720080">
                  <a:extLst>
                    <a:ext uri="{9D8B030D-6E8A-4147-A177-3AD203B41FA5}">
                      <a16:colId xmlns:a16="http://schemas.microsoft.com/office/drawing/2014/main" val="370492563"/>
                    </a:ext>
                  </a:extLst>
                </a:gridCol>
                <a:gridCol w="1368152">
                  <a:extLst>
                    <a:ext uri="{9D8B030D-6E8A-4147-A177-3AD203B41FA5}">
                      <a16:colId xmlns:a16="http://schemas.microsoft.com/office/drawing/2014/main" val="4120224815"/>
                    </a:ext>
                  </a:extLst>
                </a:gridCol>
                <a:gridCol w="2378650">
                  <a:extLst>
                    <a:ext uri="{9D8B030D-6E8A-4147-A177-3AD203B41FA5}">
                      <a16:colId xmlns:a16="http://schemas.microsoft.com/office/drawing/2014/main" val="1259315786"/>
                    </a:ext>
                  </a:extLst>
                </a:gridCol>
                <a:gridCol w="1088609">
                  <a:extLst>
                    <a:ext uri="{9D8B030D-6E8A-4147-A177-3AD203B41FA5}">
                      <a16:colId xmlns:a16="http://schemas.microsoft.com/office/drawing/2014/main" val="520972605"/>
                    </a:ext>
                  </a:extLst>
                </a:gridCol>
                <a:gridCol w="853220">
                  <a:extLst>
                    <a:ext uri="{9D8B030D-6E8A-4147-A177-3AD203B41FA5}">
                      <a16:colId xmlns:a16="http://schemas.microsoft.com/office/drawing/2014/main" val="1629044783"/>
                    </a:ext>
                  </a:extLst>
                </a:gridCol>
              </a:tblGrid>
              <a:tr h="301931">
                <a:tc gridSpan="8">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r>
                        <a:rPr lang="ja-JP" altLang="en-US" sz="900" b="0" u="none" dirty="0" smtClean="0">
                          <a:solidFill>
                            <a:schemeClr val="tx1"/>
                          </a:solidFill>
                          <a:latin typeface="Meiryo UI" panose="020B0604030504040204" pitchFamily="50" charset="-128"/>
                          <a:ea typeface="Meiryo UI" panose="020B0604030504040204" pitchFamily="50" charset="-128"/>
                        </a:rPr>
                        <a:t>  </a:t>
                      </a:r>
                      <a:r>
                        <a:rPr lang="en-US" altLang="ja-JP" sz="900" b="1" u="none" dirty="0" smtClean="0">
                          <a:solidFill>
                            <a:schemeClr val="tx1"/>
                          </a:solidFill>
                          <a:latin typeface="Meiryo UI" panose="020B0604030504040204" pitchFamily="50" charset="-128"/>
                          <a:ea typeface="Meiryo UI" panose="020B0604030504040204" pitchFamily="50" charset="-128"/>
                        </a:rPr>
                        <a:t>RPA</a:t>
                      </a:r>
                      <a:r>
                        <a:rPr lang="ja-JP" altLang="en-US" sz="900" b="1" u="none" dirty="0" smtClean="0">
                          <a:solidFill>
                            <a:schemeClr val="tx1"/>
                          </a:solidFill>
                          <a:latin typeface="Meiryo UI" panose="020B0604030504040204" pitchFamily="50" charset="-128"/>
                          <a:ea typeface="Meiryo UI" panose="020B0604030504040204" pitchFamily="50" charset="-128"/>
                        </a:rPr>
                        <a:t>開発 </a:t>
                      </a:r>
                      <a:r>
                        <a:rPr lang="en-US" altLang="ja-JP" sz="900" b="0" u="none" dirty="0" smtClean="0">
                          <a:solidFill>
                            <a:schemeClr val="tx1"/>
                          </a:solidFill>
                          <a:latin typeface="Meiryo UI" panose="020B0604030504040204" pitchFamily="50" charset="-128"/>
                          <a:ea typeface="Meiryo UI" panose="020B0604030504040204" pitchFamily="50" charset="-128"/>
                        </a:rPr>
                        <a:t>(</a:t>
                      </a:r>
                      <a:r>
                        <a:rPr lang="ja-JP" altLang="en-US" sz="900" b="0" u="none" dirty="0" smtClean="0">
                          <a:solidFill>
                            <a:schemeClr val="tx1"/>
                          </a:solidFill>
                          <a:latin typeface="Meiryo UI" panose="020B0604030504040204" pitchFamily="50" charset="-128"/>
                          <a:ea typeface="Meiryo UI" panose="020B0604030504040204" pitchFamily="50" charset="-128"/>
                        </a:rPr>
                        <a:t>目的：日常的なタスクを自動化し、重要度の高い業務に専念できる環境を作る。</a:t>
                      </a:r>
                      <a:r>
                        <a:rPr lang="en-US" altLang="ja-JP" sz="900" b="0" u="none" dirty="0" smtClean="0">
                          <a:solidFill>
                            <a:schemeClr val="tx1"/>
                          </a:solidFill>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7278800"/>
                  </a:ext>
                </a:extLst>
              </a:tr>
              <a:tr h="226254">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フロー名</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関連システム</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タスク</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作業担当者</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頻度</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活用目的</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実際の効果</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進捗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761666"/>
                  </a:ext>
                </a:extLst>
              </a:tr>
              <a:tr h="718746">
                <a:tc>
                  <a:txBody>
                    <a:bodyPr/>
                    <a:lstStyle/>
                    <a:p>
                      <a:pPr algn="ctr" fontAlgn="ctr"/>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消席率分析</a:t>
                      </a:r>
                      <a:endParaRPr lang="en-US" altLang="ja-JP" sz="900" u="none" strike="noStrike" dirty="0" smtClean="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900" b="0" i="0" u="none" strike="noStrike" dirty="0" smtClean="0">
                          <a:solidFill>
                            <a:schemeClr val="tx1"/>
                          </a:solidFill>
                          <a:effectLst/>
                          <a:latin typeface="Meiryo UI" panose="020B0604030504040204" pitchFamily="50" charset="-128"/>
                          <a:ea typeface="Meiryo UI" panose="020B0604030504040204" pitchFamily="50" charset="-128"/>
                        </a:rPr>
                        <a:t>ICON+</a:t>
                      </a:r>
                      <a:r>
                        <a:rPr lang="en-US" altLang="zh-CN" sz="900" b="0" i="0" u="none" strike="noStrike" baseline="0" dirty="0" smtClean="0">
                          <a:solidFill>
                            <a:schemeClr val="tx1"/>
                          </a:solidFill>
                          <a:effectLst/>
                          <a:latin typeface="Meiryo UI" panose="020B0604030504040204" pitchFamily="50" charset="-128"/>
                          <a:ea typeface="Meiryo UI" panose="020B0604030504040204" pitchFamily="50" charset="-128"/>
                        </a:rPr>
                        <a:t> #3565</a:t>
                      </a:r>
                      <a:endParaRPr lang="zh-CN"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・ペンドラム航路消席率算出</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・研究資料反映</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状況確認</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岡野</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適時</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kumimoji="1" lang="ja-JP" altLang="en-US" sz="900" dirty="0" smtClean="0">
                          <a:solidFill>
                            <a:schemeClr val="tx1"/>
                          </a:solidFill>
                          <a:latin typeface="Meiryo UI" panose="020B0604030504040204" pitchFamily="50" charset="-128"/>
                          <a:ea typeface="Meiryo UI" panose="020B0604030504040204" pitchFamily="50" charset="-128"/>
                        </a:rPr>
                        <a:t>オペレーショングループ課題、スケジュール改編用分析資料として活用。</a:t>
                      </a:r>
                      <a:r>
                        <a:rPr kumimoji="1"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今後</a:t>
                      </a:r>
                      <a:r>
                        <a:rPr kumimoji="1"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BKG</a:t>
                      </a:r>
                      <a:r>
                        <a:rPr kumimoji="1"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最適化用資料としても活用予定。</a:t>
                      </a:r>
                      <a:endParaRPr kumimoji="1"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42950" rtl="0" eaLnBrk="1" fontAlgn="t"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自動化により約</a:t>
                      </a:r>
                      <a:r>
                        <a:rPr kumimoji="1" lang="en-US" altLang="ja-JP" sz="900" dirty="0" smtClean="0">
                          <a:solidFill>
                            <a:schemeClr val="tx1"/>
                          </a:solidFill>
                          <a:latin typeface="Meiryo UI" panose="020B0604030504040204" pitchFamily="50" charset="-128"/>
                          <a:ea typeface="Meiryo UI" panose="020B0604030504040204" pitchFamily="50" charset="-128"/>
                        </a:rPr>
                        <a:t>1</a:t>
                      </a:r>
                      <a:r>
                        <a:rPr kumimoji="1" lang="ja-JP" altLang="en-US" sz="900" dirty="0" smtClean="0">
                          <a:solidFill>
                            <a:schemeClr val="tx1"/>
                          </a:solidFill>
                          <a:latin typeface="Meiryo UI" panose="020B0604030504040204" pitchFamily="50" charset="-128"/>
                          <a:ea typeface="Meiryo UI" panose="020B0604030504040204" pitchFamily="50" charset="-128"/>
                        </a:rPr>
                        <a:t>時間</a:t>
                      </a:r>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回の作業削減。</a:t>
                      </a:r>
                      <a:endParaRPr kumimoji="1"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742950" rtl="0" eaLnBrk="1" fontAlgn="t" latinLnBrk="0" hangingPunct="1">
                        <a:lnSpc>
                          <a:spcPct val="100000"/>
                        </a:lnSpc>
                        <a:spcBef>
                          <a:spcPts val="0"/>
                        </a:spcBef>
                        <a:spcAft>
                          <a:spcPts val="0"/>
                        </a:spcAft>
                        <a:buClrTx/>
                        <a:buSzTx/>
                        <a:buFontTx/>
                        <a:buNone/>
                        <a:tabLst/>
                        <a:defRPr/>
                      </a:pPr>
                      <a:r>
                        <a:rPr kumimoji="1" lang="ja-JP" altLang="en-US" sz="900" b="0" i="0" u="none" strike="noStrike" dirty="0" smtClean="0">
                          <a:solidFill>
                            <a:srgbClr val="0000FF"/>
                          </a:solidFill>
                          <a:effectLst/>
                          <a:latin typeface="Meiryo UI" panose="020B0604030504040204" pitchFamily="50" charset="-128"/>
                          <a:ea typeface="Meiryo UI" panose="020B0604030504040204" pitchFamily="50" charset="-128"/>
                        </a:rPr>
                        <a:t>完成</a:t>
                      </a:r>
                      <a:endParaRPr kumimoji="1" lang="en-US" altLang="ja-JP" sz="900" b="0" i="0" u="none" strike="noStrike" dirty="0" smtClean="0">
                        <a:solidFill>
                          <a:srgbClr val="0000FF"/>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919444"/>
                  </a:ext>
                </a:extLst>
              </a:tr>
              <a:tr h="750723">
                <a:tc>
                  <a:txBody>
                    <a:bodyPr/>
                    <a:lstStyle/>
                    <a:p>
                      <a:pPr algn="ctr"/>
                      <a:r>
                        <a:rPr lang="ja-JP" altLang="en-US" sz="900" dirty="0" smtClean="0">
                          <a:solidFill>
                            <a:schemeClr val="tx1"/>
                          </a:solidFill>
                          <a:latin typeface="Meiryo UI" panose="020B0604030504040204" pitchFamily="50" charset="-128"/>
                          <a:ea typeface="Meiryo UI" panose="020B0604030504040204" pitchFamily="50" charset="-128"/>
                        </a:rPr>
                        <a:t>荷主</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向け地別 </a:t>
                      </a:r>
                      <a:endParaRPr lang="en-US" altLang="ja-JP" sz="900" dirty="0" smtClean="0">
                        <a:solidFill>
                          <a:schemeClr val="tx1"/>
                        </a:solidFill>
                        <a:latin typeface="Meiryo UI" panose="020B0604030504040204" pitchFamily="50" charset="-128"/>
                        <a:ea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rPr>
                        <a:t>取り扱い推移表</a:t>
                      </a:r>
                      <a:endParaRPr kumimoji="1" lang="ja-JP" altLang="en-US" sz="900" dirty="0" smtClean="0">
                        <a:solidFill>
                          <a:schemeClr val="tx1"/>
                        </a:solidFill>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smtClean="0">
                          <a:solidFill>
                            <a:schemeClr val="tx1"/>
                          </a:solidFill>
                          <a:effectLst/>
                          <a:latin typeface="Meiryo UI" panose="020B0604030504040204" pitchFamily="50" charset="-128"/>
                          <a:ea typeface="Meiryo UI" panose="020B0604030504040204" pitchFamily="50" charset="-128"/>
                        </a:rPr>
                        <a:t>ICON+ #3318</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42950" rtl="0" eaLnBrk="1" fontAlgn="t"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BKG</a:t>
                      </a:r>
                      <a:r>
                        <a:rPr lang="ja-JP" altLang="en-US" sz="900" dirty="0" smtClean="0">
                          <a:solidFill>
                            <a:schemeClr val="tx1"/>
                          </a:solidFill>
                          <a:latin typeface="Meiryo UI" panose="020B0604030504040204" pitchFamily="50" charset="-128"/>
                          <a:ea typeface="Meiryo UI" panose="020B0604030504040204" pitchFamily="50" charset="-128"/>
                        </a:rPr>
                        <a:t>データ抽出</a:t>
                      </a:r>
                      <a:endParaRPr lang="en-US" altLang="ja-JP" sz="900" dirty="0" smtClean="0">
                        <a:solidFill>
                          <a:schemeClr val="tx1"/>
                        </a:solidFill>
                        <a:latin typeface="Meiryo UI" panose="020B0604030504040204" pitchFamily="50" charset="-128"/>
                        <a:ea typeface="Meiryo UI" panose="020B0604030504040204" pitchFamily="50" charset="-128"/>
                      </a:endParaRPr>
                    </a:p>
                    <a:p>
                      <a:pPr marL="0" marR="0" indent="0" algn="l" defTabSz="742950" rtl="0" eaLnBrk="1" fontAlgn="t"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・向け地別集計</a:t>
                      </a:r>
                      <a:endParaRPr lang="en-US" altLang="ja-JP" sz="900" dirty="0" smtClean="0">
                        <a:solidFill>
                          <a:schemeClr val="tx1"/>
                        </a:solidFill>
                        <a:latin typeface="Meiryo UI" panose="020B0604030504040204" pitchFamily="50" charset="-128"/>
                        <a:ea typeface="Meiryo UI" panose="020B0604030504040204" pitchFamily="50" charset="-128"/>
                      </a:endParaRPr>
                    </a:p>
                    <a:p>
                      <a:pPr marL="0" marR="0" indent="0" algn="l" defTabSz="742950" rtl="0" eaLnBrk="1" fontAlgn="t"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・営業活動用資料作成</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742950" rtl="0" eaLnBrk="1" fontAlgn="t"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中居林</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①</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Weekly</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データ 週</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1</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回</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②</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Monthly</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データ 月</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1</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回</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dirty="0" smtClean="0">
                          <a:solidFill>
                            <a:schemeClr val="tx1"/>
                          </a:solidFill>
                          <a:latin typeface="Meiryo UI" panose="020B0604030504040204" pitchFamily="50" charset="-128"/>
                          <a:ea typeface="Meiryo UI" panose="020B0604030504040204" pitchFamily="50" charset="-128"/>
                        </a:rPr>
                        <a:t>実績および先の</a:t>
                      </a:r>
                      <a:r>
                        <a:rPr lang="en-US" altLang="ja-JP" sz="900" dirty="0" smtClean="0">
                          <a:solidFill>
                            <a:schemeClr val="tx1"/>
                          </a:solidFill>
                          <a:latin typeface="Meiryo UI" panose="020B0604030504040204" pitchFamily="50" charset="-128"/>
                          <a:ea typeface="Meiryo UI" panose="020B0604030504040204" pitchFamily="50" charset="-128"/>
                        </a:rPr>
                        <a:t>BKG</a:t>
                      </a:r>
                      <a:r>
                        <a:rPr lang="ja-JP" altLang="en-US" sz="900" dirty="0" smtClean="0">
                          <a:solidFill>
                            <a:schemeClr val="tx1"/>
                          </a:solidFill>
                          <a:latin typeface="Meiryo UI" panose="020B0604030504040204" pitchFamily="50" charset="-128"/>
                          <a:ea typeface="Meiryo UI" panose="020B0604030504040204" pitchFamily="50" charset="-128"/>
                        </a:rPr>
                        <a:t>状況含めた詳細データを抽出、営業活動に活用。</a:t>
                      </a:r>
                      <a:endParaRPr lang="en-US" altLang="ja-JP" sz="900" dirty="0" smtClean="0">
                        <a:solidFill>
                          <a:schemeClr val="tx1"/>
                        </a:solidFill>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4295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自動化により約</a:t>
                      </a:r>
                      <a:r>
                        <a:rPr lang="en-US" altLang="ja-JP" sz="900" dirty="0" smtClean="0">
                          <a:solidFill>
                            <a:schemeClr val="tx1"/>
                          </a:solidFill>
                          <a:latin typeface="Meiryo UI" panose="020B0604030504040204" pitchFamily="50" charset="-128"/>
                          <a:ea typeface="Meiryo UI" panose="020B0604030504040204" pitchFamily="50" charset="-128"/>
                        </a:rPr>
                        <a:t>20</a:t>
                      </a:r>
                      <a:r>
                        <a:rPr lang="ja-JP" altLang="en-US" sz="900" dirty="0" smtClean="0">
                          <a:solidFill>
                            <a:schemeClr val="tx1"/>
                          </a:solidFill>
                          <a:latin typeface="Meiryo UI" panose="020B0604030504040204" pitchFamily="50" charset="-128"/>
                          <a:ea typeface="Meiryo UI" panose="020B0604030504040204" pitchFamily="50" charset="-128"/>
                        </a:rPr>
                        <a:t>分</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回の作業削減。</a:t>
                      </a:r>
                      <a:endParaRPr lang="ja-JP" altLang="en-US" sz="9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dirty="0" smtClean="0">
                          <a:solidFill>
                            <a:srgbClr val="0000FF"/>
                          </a:solidFill>
                          <a:effectLst/>
                          <a:latin typeface="Meiryo UI" panose="020B0604030504040204" pitchFamily="50" charset="-128"/>
                          <a:ea typeface="Meiryo UI" panose="020B0604030504040204" pitchFamily="50" charset="-128"/>
                        </a:rPr>
                        <a:t>完成</a:t>
                      </a:r>
                      <a:endParaRPr lang="ja-JP" altLang="en-US" sz="900" b="0" i="0" u="none" strike="noStrike" dirty="0" smtClean="0">
                        <a:solidFill>
                          <a:srgbClr val="0000FF"/>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7933773"/>
                  </a:ext>
                </a:extLst>
              </a:tr>
              <a:tr h="747695">
                <a:tc>
                  <a:txBody>
                    <a:bodyPr/>
                    <a:lstStyle/>
                    <a:p>
                      <a:pPr algn="ctr" fontAlgn="ctr"/>
                      <a:r>
                        <a:rPr lang="zh-TW" altLang="en-US" sz="900" b="0" i="0" u="none" strike="noStrike" dirty="0" smtClean="0">
                          <a:solidFill>
                            <a:schemeClr val="tx1"/>
                          </a:solidFill>
                          <a:effectLst/>
                          <a:latin typeface="Meiryo UI" panose="020B0604030504040204" pitchFamily="50" charset="-128"/>
                          <a:ea typeface="Meiryo UI" panose="020B0604030504040204" pitchFamily="50" charset="-128"/>
                        </a:rPr>
                        <a:t>大手荷主管理</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900" u="none" strike="noStrike" dirty="0" smtClean="0">
                          <a:solidFill>
                            <a:schemeClr val="tx1"/>
                          </a:solidFill>
                          <a:effectLst/>
                          <a:latin typeface="Meiryo UI" panose="020B0604030504040204" pitchFamily="50" charset="-128"/>
                          <a:ea typeface="Meiryo UI" panose="020B0604030504040204" pitchFamily="50" charset="-128"/>
                        </a:rPr>
                        <a:t>ICON+ #3318</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kumimoji="1" lang="ja-JP" altLang="en-US" sz="900" dirty="0" smtClean="0">
                          <a:solidFill>
                            <a:schemeClr val="tx1"/>
                          </a:solidFill>
                          <a:latin typeface="Meiryo UI" panose="020B0604030504040204" pitchFamily="50" charset="-128"/>
                          <a:ea typeface="Meiryo UI" panose="020B0604030504040204" pitchFamily="50" charset="-128"/>
                        </a:rPr>
                        <a:t>・重要荷主</a:t>
                      </a:r>
                      <a:r>
                        <a:rPr kumimoji="1" lang="en-US" altLang="ja-JP" sz="900" dirty="0" smtClean="0">
                          <a:solidFill>
                            <a:schemeClr val="tx1"/>
                          </a:solidFill>
                          <a:latin typeface="Meiryo UI" panose="020B0604030504040204" pitchFamily="50" charset="-128"/>
                          <a:ea typeface="Meiryo UI" panose="020B0604030504040204" pitchFamily="50" charset="-128"/>
                        </a:rPr>
                        <a:t>LIFTING</a:t>
                      </a:r>
                      <a:r>
                        <a:rPr kumimoji="1" lang="ja-JP" altLang="en-US" sz="900" dirty="0" smtClean="0">
                          <a:solidFill>
                            <a:schemeClr val="tx1"/>
                          </a:solidFill>
                          <a:latin typeface="Meiryo UI" panose="020B0604030504040204" pitchFamily="50" charset="-128"/>
                          <a:ea typeface="Meiryo UI" panose="020B0604030504040204" pitchFamily="50" charset="-128"/>
                        </a:rPr>
                        <a:t>抽出</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l" fontAlgn="t"/>
                      <a:r>
                        <a:rPr kumimoji="1" lang="ja-JP" altLang="en-US" sz="900" dirty="0" smtClean="0">
                          <a:solidFill>
                            <a:schemeClr val="tx1"/>
                          </a:solidFill>
                          <a:latin typeface="Meiryo UI" panose="020B0604030504040204" pitchFamily="50" charset="-128"/>
                          <a:ea typeface="Meiryo UI" panose="020B0604030504040204" pitchFamily="50" charset="-128"/>
                        </a:rPr>
                        <a:t>・資料作成</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岡野</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毎月</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1</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日と</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15</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日の</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回</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kumimoji="1" lang="ja-JP" altLang="en-US" sz="900" dirty="0" smtClean="0">
                          <a:solidFill>
                            <a:schemeClr val="tx1"/>
                          </a:solidFill>
                          <a:latin typeface="Meiryo UI" panose="020B0604030504040204" pitchFamily="50" charset="-128"/>
                          <a:ea typeface="Meiryo UI" panose="020B0604030504040204" pitchFamily="50" charset="-128"/>
                        </a:rPr>
                        <a:t>セールスグループ課題、重要荷主管理資料として活用。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900" dirty="0" smtClean="0">
                          <a:solidFill>
                            <a:schemeClr val="tx1"/>
                          </a:solidFill>
                          <a:latin typeface="Meiryo UI" panose="020B0604030504040204" pitchFamily="50" charset="-128"/>
                          <a:ea typeface="Meiryo UI" panose="020B0604030504040204" pitchFamily="50" charset="-128"/>
                        </a:rPr>
                        <a:t>自動化により約</a:t>
                      </a:r>
                      <a:r>
                        <a:rPr lang="en-US" altLang="ja-JP" sz="900" dirty="0" smtClean="0">
                          <a:solidFill>
                            <a:schemeClr val="tx1"/>
                          </a:solidFill>
                          <a:latin typeface="Meiryo UI" panose="020B0604030504040204" pitchFamily="50" charset="-128"/>
                          <a:ea typeface="Meiryo UI" panose="020B0604030504040204" pitchFamily="50" charset="-128"/>
                        </a:rPr>
                        <a:t>30</a:t>
                      </a:r>
                      <a:r>
                        <a:rPr lang="ja-JP" altLang="en-US" sz="900" dirty="0" smtClean="0">
                          <a:solidFill>
                            <a:schemeClr val="tx1"/>
                          </a:solidFill>
                          <a:latin typeface="Meiryo UI" panose="020B0604030504040204" pitchFamily="50" charset="-128"/>
                          <a:ea typeface="Meiryo UI" panose="020B0604030504040204" pitchFamily="50" charset="-128"/>
                        </a:rPr>
                        <a:t>分</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回の作業削減。</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kumimoji="1" lang="ja-JP" altLang="en-US" sz="900" b="0" i="0" u="none" strike="noStrike" dirty="0" smtClean="0">
                          <a:solidFill>
                            <a:srgbClr val="0000FF"/>
                          </a:solidFill>
                          <a:effectLst/>
                          <a:latin typeface="Meiryo UI" panose="020B0604030504040204" pitchFamily="50" charset="-128"/>
                          <a:ea typeface="Meiryo UI" panose="020B0604030504040204" pitchFamily="50" charset="-128"/>
                        </a:rPr>
                        <a:t>完成</a:t>
                      </a:r>
                      <a:endParaRPr lang="ja-JP" altLang="en-US" sz="900" b="0" i="0" u="none" strike="noStrike" dirty="0">
                        <a:solidFill>
                          <a:srgbClr val="0000FF"/>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1331009"/>
                  </a:ext>
                </a:extLst>
              </a:tr>
              <a:tr h="753371">
                <a:tc>
                  <a:txBody>
                    <a:bodyPr/>
                    <a:lstStyle/>
                    <a:p>
                      <a:pPr algn="ctr"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AUTORATING</a:t>
                      </a:r>
                    </a:p>
                    <a:p>
                      <a:pPr algn="ctr"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適否</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LIST</a:t>
                      </a:r>
                    </a:p>
                    <a:p>
                      <a:pPr marL="0" marR="0" indent="0" algn="ctr" defTabSz="742950" rtl="0" eaLnBrk="1" fontAlgn="ctr" latinLnBrk="0" hangingPunct="1">
                        <a:lnSpc>
                          <a:spcPct val="100000"/>
                        </a:lnSpc>
                        <a:spcBef>
                          <a:spcPts val="0"/>
                        </a:spcBef>
                        <a:spcAft>
                          <a:spcPts val="0"/>
                        </a:spcAft>
                        <a:buClrTx/>
                        <a:buSzTx/>
                        <a:buFontTx/>
                        <a:buNone/>
                        <a:tabLst/>
                        <a:defRPr/>
                      </a:pPr>
                      <a:r>
                        <a:rPr lang="en-US" altLang="zh-TW" sz="900" b="1" i="0" u="none" strike="noStrike" dirty="0" smtClean="0">
                          <a:solidFill>
                            <a:srgbClr val="C00000"/>
                          </a:solidFill>
                          <a:effectLst/>
                          <a:latin typeface="Meiryo UI" panose="020B0604030504040204" pitchFamily="50" charset="-128"/>
                          <a:ea typeface="Meiryo UI" panose="020B0604030504040204" pitchFamily="50" charset="-128"/>
                        </a:rPr>
                        <a:t>(</a:t>
                      </a:r>
                      <a:r>
                        <a:rPr lang="en-US" altLang="ja-JP" sz="900" b="1" i="0" u="none" strike="noStrike" dirty="0" smtClean="0">
                          <a:solidFill>
                            <a:srgbClr val="C00000"/>
                          </a:solidFill>
                          <a:effectLst/>
                          <a:latin typeface="Meiryo UI" panose="020B0604030504040204" pitchFamily="50" charset="-128"/>
                          <a:ea typeface="Meiryo UI" panose="020B0604030504040204" pitchFamily="50" charset="-128"/>
                        </a:rPr>
                        <a:t>New 2024.04</a:t>
                      </a:r>
                      <a:r>
                        <a:rPr lang="ja-JP" altLang="en-US" sz="900" b="1" i="0" u="none" strike="noStrike" dirty="0" smtClean="0">
                          <a:solidFill>
                            <a:srgbClr val="C00000"/>
                          </a:solidFill>
                          <a:effectLst/>
                          <a:latin typeface="Meiryo UI" panose="020B0604030504040204" pitchFamily="50" charset="-128"/>
                          <a:ea typeface="Meiryo UI" panose="020B0604030504040204" pitchFamily="50" charset="-128"/>
                        </a:rPr>
                        <a:t>～</a:t>
                      </a:r>
                      <a:r>
                        <a:rPr lang="en-US" altLang="zh-TW" sz="900" b="1" i="0" u="none" strike="noStrike" dirty="0" smtClean="0">
                          <a:solidFill>
                            <a:srgbClr val="C00000"/>
                          </a:solidFill>
                          <a:effectLst/>
                          <a:latin typeface="Meiryo UI" panose="020B0604030504040204" pitchFamily="50" charset="-128"/>
                          <a:ea typeface="Meiryo UI" panose="020B0604030504040204" pitchFamily="50" charset="-128"/>
                        </a:rPr>
                        <a:t>)</a:t>
                      </a:r>
                      <a:endParaRPr lang="zh-TW" altLang="en-US" sz="900" b="1" i="0" u="none" strike="noStrike" dirty="0" smtClean="0">
                        <a:solidFill>
                          <a:srgbClr val="C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900" b="0" i="0" u="none" strike="noStrike" dirty="0" smtClean="0">
                          <a:solidFill>
                            <a:schemeClr val="tx1"/>
                          </a:solidFill>
                          <a:effectLst/>
                          <a:latin typeface="Meiryo UI" panose="020B0604030504040204" pitchFamily="50" charset="-128"/>
                          <a:ea typeface="Meiryo UI" panose="020B0604030504040204" pitchFamily="50" charset="-128"/>
                        </a:rPr>
                        <a:t>ICON+</a:t>
                      </a:r>
                      <a:r>
                        <a:rPr lang="en-US" altLang="zh-TW" sz="900" b="0" i="0" u="none" strike="noStrike" baseline="0" dirty="0" smtClean="0">
                          <a:solidFill>
                            <a:schemeClr val="tx1"/>
                          </a:solidFill>
                          <a:effectLst/>
                          <a:latin typeface="Meiryo UI" panose="020B0604030504040204" pitchFamily="50" charset="-128"/>
                          <a:ea typeface="Meiryo UI" panose="020B0604030504040204" pitchFamily="50" charset="-128"/>
                        </a:rPr>
                        <a:t> #3318</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・未</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A/R</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データ抽出</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LIST</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作成、メール送付</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中居林</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週</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回</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A/R</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未実行の</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BKG</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データを抽出し、</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CUT</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日までにセールス・</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CS</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各自実行する。</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アラーム機能の役割。</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4295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自動化により約</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10</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分</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回の作業削減</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742950" rtl="0" eaLnBrk="1" fontAlgn="ctr" latinLnBrk="0" hangingPunct="1">
                        <a:lnSpc>
                          <a:spcPct val="100000"/>
                        </a:lnSpc>
                        <a:spcBef>
                          <a:spcPts val="0"/>
                        </a:spcBef>
                        <a:spcAft>
                          <a:spcPts val="0"/>
                        </a:spcAft>
                        <a:buClrTx/>
                        <a:buSzTx/>
                        <a:buFontTx/>
                        <a:buNone/>
                        <a:tabLst/>
                        <a:defRPr/>
                      </a:pPr>
                      <a:r>
                        <a:rPr kumimoji="1" lang="ja-JP" altLang="en-US" sz="900" b="0" i="0" u="none" strike="noStrike" dirty="0" smtClean="0">
                          <a:solidFill>
                            <a:srgbClr val="0000FF"/>
                          </a:solidFill>
                          <a:effectLst/>
                          <a:latin typeface="Meiryo UI" panose="020B0604030504040204" pitchFamily="50" charset="-128"/>
                          <a:ea typeface="Meiryo UI" panose="020B0604030504040204" pitchFamily="50" charset="-128"/>
                        </a:rPr>
                        <a:t>完成</a:t>
                      </a:r>
                      <a:endParaRPr lang="ja-JP" altLang="en-US" sz="900" b="0" i="0" u="none" strike="noStrike" dirty="0">
                        <a:solidFill>
                          <a:srgbClr val="0000FF"/>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601904"/>
                  </a:ext>
                </a:extLst>
              </a:tr>
              <a:tr h="906610">
                <a:tc>
                  <a:txBody>
                    <a:bodyPr/>
                    <a:lstStyle/>
                    <a:p>
                      <a:pPr algn="ctr"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GRM</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最適化</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ctr" fontAlgn="ctr"/>
                      <a:r>
                        <a:rPr lang="en-US" altLang="zh-TW" sz="900" b="1" i="0" u="none" strike="noStrike" dirty="0" smtClean="0">
                          <a:solidFill>
                            <a:srgbClr val="C00000"/>
                          </a:solidFill>
                          <a:effectLst/>
                          <a:latin typeface="Meiryo UI" panose="020B0604030504040204" pitchFamily="50" charset="-128"/>
                          <a:ea typeface="Meiryo UI" panose="020B0604030504040204" pitchFamily="50" charset="-128"/>
                        </a:rPr>
                        <a:t>(New 2024.04</a:t>
                      </a:r>
                      <a:r>
                        <a:rPr lang="ja-JP" altLang="en-US" sz="900" b="1" i="0" u="none" strike="noStrike" dirty="0" smtClean="0">
                          <a:solidFill>
                            <a:srgbClr val="C00000"/>
                          </a:solidFill>
                          <a:effectLst/>
                          <a:latin typeface="Meiryo UI" panose="020B0604030504040204" pitchFamily="50" charset="-128"/>
                          <a:ea typeface="Meiryo UI" panose="020B0604030504040204" pitchFamily="50" charset="-128"/>
                        </a:rPr>
                        <a:t>～</a:t>
                      </a:r>
                      <a:r>
                        <a:rPr lang="en-US" altLang="zh-TW" sz="900" b="1" i="0" u="none" strike="noStrike" dirty="0" smtClean="0">
                          <a:solidFill>
                            <a:srgbClr val="C00000"/>
                          </a:solidFill>
                          <a:effectLst/>
                          <a:latin typeface="Meiryo UI" panose="020B0604030504040204" pitchFamily="50" charset="-128"/>
                          <a:ea typeface="Meiryo UI" panose="020B0604030504040204" pitchFamily="50" charset="-128"/>
                        </a:rPr>
                        <a:t>)</a:t>
                      </a:r>
                      <a:endParaRPr lang="zh-TW" altLang="en-US" sz="900" b="1" i="0" u="none" strike="noStrike" dirty="0">
                        <a:solidFill>
                          <a:srgbClr val="C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900" b="0" i="0" u="none" strike="noStrike" dirty="0" smtClean="0">
                          <a:solidFill>
                            <a:schemeClr val="tx1"/>
                          </a:solidFill>
                          <a:effectLst/>
                          <a:latin typeface="Meiryo UI" panose="020B0604030504040204" pitchFamily="50" charset="-128"/>
                          <a:ea typeface="Meiryo UI" panose="020B0604030504040204" pitchFamily="50" charset="-128"/>
                        </a:rPr>
                        <a:t>ICON+ #3301</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T/S</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貨物データ抽出</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LIST</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作成</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GRM</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最適化</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輸出</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CS ALL</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週</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回</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本船抜港など随時</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スケジュール遅延や抜港・入れ替えによる不適当な接続スケジュールの再</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GRM</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を自動化する。</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CLOSING</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エラーと荷主問合せを削減し、スムーズな手仕舞いとマニュアル作業削減を目指す。</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4295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推定：</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indent="0" algn="l" defTabSz="742950" rtl="0" eaLnBrk="1" fontAlgn="ctr" latinLnBrk="0" hangingPunct="1">
                        <a:lnSpc>
                          <a:spcPct val="100000"/>
                        </a:lnSpc>
                        <a:spcBef>
                          <a:spcPts val="0"/>
                        </a:spcBef>
                        <a:spcAft>
                          <a:spcPts val="0"/>
                        </a:spcAft>
                        <a:buClrTx/>
                        <a:buSzTx/>
                        <a:buFontTx/>
                        <a:buNone/>
                        <a:tabLst/>
                        <a:defRPr/>
                      </a:pP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1</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人約</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10-15</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分</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回の作業削減</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74295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 ＜概ね完成＞</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indent="0" algn="l" defTabSz="74295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実用に向けテスト運用実施、不具合調整中。</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23310947"/>
                  </a:ext>
                </a:extLst>
              </a:tr>
              <a:tr h="851255">
                <a:tc>
                  <a:txBody>
                    <a:bodyPr/>
                    <a:lstStyle/>
                    <a:p>
                      <a:pPr algn="ctr" fontAlgn="ctr"/>
                      <a:r>
                        <a:rPr lang="en-US" altLang="zh-TW" sz="900" b="0" i="0" u="none" strike="noStrike" dirty="0" smtClean="0">
                          <a:solidFill>
                            <a:schemeClr val="tx1"/>
                          </a:solidFill>
                          <a:effectLst/>
                          <a:latin typeface="Meiryo UI" panose="020B0604030504040204" pitchFamily="50" charset="-128"/>
                          <a:ea typeface="Meiryo UI" panose="020B0604030504040204" pitchFamily="50" charset="-128"/>
                        </a:rPr>
                        <a:t>DG APPLICATION</a:t>
                      </a:r>
                    </a:p>
                    <a:p>
                      <a:pPr algn="ctr" fontAlgn="ctr"/>
                      <a:r>
                        <a:rPr lang="en-US" altLang="zh-TW" sz="900" b="0" i="0" u="none" strike="noStrike" dirty="0" smtClean="0">
                          <a:solidFill>
                            <a:schemeClr val="tx1"/>
                          </a:solidFill>
                          <a:effectLst/>
                          <a:latin typeface="Meiryo UI" panose="020B0604030504040204" pitchFamily="50" charset="-128"/>
                          <a:ea typeface="Meiryo UI" panose="020B0604030504040204" pitchFamily="50" charset="-128"/>
                        </a:rPr>
                        <a:t>REJECT LIST</a:t>
                      </a:r>
                    </a:p>
                    <a:p>
                      <a:pPr marL="0" marR="0" indent="0" algn="ctr" defTabSz="742950" rtl="0" eaLnBrk="1" fontAlgn="ctr" latinLnBrk="0" hangingPunct="1">
                        <a:lnSpc>
                          <a:spcPct val="100000"/>
                        </a:lnSpc>
                        <a:spcBef>
                          <a:spcPts val="0"/>
                        </a:spcBef>
                        <a:spcAft>
                          <a:spcPts val="0"/>
                        </a:spcAft>
                        <a:buClrTx/>
                        <a:buSzTx/>
                        <a:buFontTx/>
                        <a:buNone/>
                        <a:tabLst/>
                        <a:defRPr/>
                      </a:pPr>
                      <a:r>
                        <a:rPr lang="en-US" altLang="zh-TW" sz="900" b="1" i="0" u="none" strike="noStrike" dirty="0" smtClean="0">
                          <a:solidFill>
                            <a:srgbClr val="C00000"/>
                          </a:solidFill>
                          <a:effectLst/>
                          <a:latin typeface="Meiryo UI" panose="020B0604030504040204" pitchFamily="50" charset="-128"/>
                          <a:ea typeface="Meiryo UI" panose="020B0604030504040204" pitchFamily="50" charset="-128"/>
                        </a:rPr>
                        <a:t>(New</a:t>
                      </a:r>
                      <a:r>
                        <a:rPr lang="ja-JP" altLang="en-US" sz="900" b="1" i="0" u="none" strike="noStrike" dirty="0" smtClean="0">
                          <a:solidFill>
                            <a:srgbClr val="C00000"/>
                          </a:solidFill>
                          <a:effectLst/>
                          <a:latin typeface="Meiryo UI" panose="020B0604030504040204" pitchFamily="50" charset="-128"/>
                          <a:ea typeface="Meiryo UI" panose="020B0604030504040204" pitchFamily="50" charset="-128"/>
                        </a:rPr>
                        <a:t> </a:t>
                      </a:r>
                      <a:r>
                        <a:rPr lang="en-US" altLang="ja-JP" sz="900" b="1" i="0" u="none" strike="noStrike" dirty="0" smtClean="0">
                          <a:solidFill>
                            <a:srgbClr val="C00000"/>
                          </a:solidFill>
                          <a:effectLst/>
                          <a:latin typeface="Meiryo UI" panose="020B0604030504040204" pitchFamily="50" charset="-128"/>
                          <a:ea typeface="Meiryo UI" panose="020B0604030504040204" pitchFamily="50" charset="-128"/>
                        </a:rPr>
                        <a:t>2024.04</a:t>
                      </a:r>
                      <a:r>
                        <a:rPr lang="ja-JP" altLang="en-US" sz="900" b="1" i="0" u="none" strike="noStrike" dirty="0" smtClean="0">
                          <a:solidFill>
                            <a:srgbClr val="C00000"/>
                          </a:solidFill>
                          <a:effectLst/>
                          <a:latin typeface="Meiryo UI" panose="020B0604030504040204" pitchFamily="50" charset="-128"/>
                          <a:ea typeface="Meiryo UI" panose="020B0604030504040204" pitchFamily="50" charset="-128"/>
                        </a:rPr>
                        <a:t>～</a:t>
                      </a:r>
                      <a:r>
                        <a:rPr lang="en-US" altLang="zh-TW" sz="900" b="1" i="0" u="none" strike="noStrike" dirty="0" smtClean="0">
                          <a:solidFill>
                            <a:srgbClr val="C00000"/>
                          </a:solidFill>
                          <a:effectLst/>
                          <a:latin typeface="Meiryo UI" panose="020B0604030504040204" pitchFamily="50" charset="-128"/>
                          <a:ea typeface="Meiryo UI" panose="020B0604030504040204" pitchFamily="50" charset="-128"/>
                        </a:rPr>
                        <a:t>)</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900" b="0" i="0" u="none" strike="noStrike" dirty="0" smtClean="0">
                          <a:solidFill>
                            <a:schemeClr val="tx1"/>
                          </a:solidFill>
                          <a:effectLst/>
                          <a:latin typeface="Meiryo UI" panose="020B0604030504040204" pitchFamily="50" charset="-128"/>
                          <a:ea typeface="Meiryo UI" panose="020B0604030504040204" pitchFamily="50" charset="-128"/>
                        </a:rPr>
                        <a:t>ICON+</a:t>
                      </a:r>
                      <a:r>
                        <a:rPr lang="en-US" altLang="zh-TW" sz="9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baseline="0" dirty="0" smtClean="0">
                          <a:solidFill>
                            <a:schemeClr val="tx1"/>
                          </a:solidFill>
                          <a:effectLst/>
                          <a:latin typeface="Meiryo UI" panose="020B0604030504040204" pitchFamily="50" charset="-128"/>
                          <a:ea typeface="Meiryo UI" panose="020B0604030504040204" pitchFamily="50" charset="-128"/>
                        </a:rPr>
                        <a:t>6306</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DG REJECT</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データ抽出</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indent="0" algn="l" defTabSz="74295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LIST</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作成、メール送付</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742950" rtl="0" eaLnBrk="1" fontAlgn="ctr" latinLnBrk="0" hangingPunct="1">
                        <a:lnSpc>
                          <a:spcPct val="100000"/>
                        </a:lnSpc>
                        <a:spcBef>
                          <a:spcPts val="0"/>
                        </a:spcBef>
                        <a:spcAft>
                          <a:spcPts val="0"/>
                        </a:spcAft>
                        <a:buClrTx/>
                        <a:buSzTx/>
                        <a:buFontTx/>
                        <a:buNone/>
                        <a:tabLst/>
                        <a:defRPr/>
                      </a:pPr>
                      <a:r>
                        <a:rPr lang="ja-JP" altLang="en-US" sz="900" b="0" i="0" u="none" strike="noStrike" dirty="0" err="1" smtClean="0">
                          <a:solidFill>
                            <a:schemeClr val="tx1"/>
                          </a:solidFill>
                          <a:effectLst/>
                          <a:latin typeface="Meiryo UI" panose="020B0604030504040204" pitchFamily="50" charset="-128"/>
                          <a:ea typeface="Meiryo UI" panose="020B0604030504040204" pitchFamily="50" charset="-128"/>
                        </a:rPr>
                        <a:t>ー</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週</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回</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900" smtClean="0">
                          <a:latin typeface="Meiryo UI" panose="020B0604030504040204" pitchFamily="50" charset="-128"/>
                          <a:ea typeface="Meiryo UI" panose="020B0604030504040204" pitchFamily="50" charset="-128"/>
                          <a:cs typeface="Arial" panose="020B0604020202020204" pitchFamily="34" charset="0"/>
                        </a:rPr>
                        <a:t>REJECT</a:t>
                      </a:r>
                      <a:r>
                        <a:rPr lang="ja-JP" altLang="en-US" sz="900" smtClean="0">
                          <a:latin typeface="Meiryo UI" panose="020B0604030504040204" pitchFamily="50" charset="-128"/>
                          <a:ea typeface="Meiryo UI" panose="020B0604030504040204" pitchFamily="50" charset="-128"/>
                          <a:cs typeface="Arial" panose="020B0604020202020204" pitchFamily="34" charset="0"/>
                        </a:rPr>
                        <a:t>された</a:t>
                      </a:r>
                      <a:r>
                        <a:rPr lang="en-US" altLang="ja-JP" sz="900" smtClean="0">
                          <a:latin typeface="Meiryo UI" panose="020B0604030504040204" pitchFamily="50" charset="-128"/>
                          <a:ea typeface="Meiryo UI" panose="020B0604030504040204" pitchFamily="50" charset="-128"/>
                          <a:cs typeface="Arial" panose="020B0604020202020204" pitchFamily="34" charset="0"/>
                        </a:rPr>
                        <a:t>DG BKG</a:t>
                      </a:r>
                      <a:r>
                        <a:rPr lang="ja-JP" altLang="en-US" sz="900" smtClean="0">
                          <a:latin typeface="Meiryo UI" panose="020B0604030504040204" pitchFamily="50" charset="-128"/>
                          <a:ea typeface="Meiryo UI" panose="020B0604030504040204" pitchFamily="50" charset="-128"/>
                          <a:cs typeface="Arial" panose="020B0604020202020204" pitchFamily="34" charset="0"/>
                        </a:rPr>
                        <a:t>を船積みまでに</a:t>
                      </a:r>
                      <a:r>
                        <a:rPr lang="en-US" altLang="ja-JP" sz="900" smtClean="0">
                          <a:latin typeface="Meiryo UI" panose="020B0604030504040204" pitchFamily="50" charset="-128"/>
                          <a:ea typeface="Meiryo UI" panose="020B0604030504040204" pitchFamily="50" charset="-128"/>
                          <a:cs typeface="Arial" panose="020B0604020202020204" pitchFamily="34" charset="0"/>
                        </a:rPr>
                        <a:t>APPROVAL</a:t>
                      </a:r>
                      <a:r>
                        <a:rPr lang="ja-JP" altLang="en-US" sz="900" smtClean="0">
                          <a:latin typeface="Meiryo UI" panose="020B0604030504040204" pitchFamily="50" charset="-128"/>
                          <a:ea typeface="Meiryo UI" panose="020B0604030504040204" pitchFamily="50" charset="-128"/>
                          <a:cs typeface="Arial" panose="020B0604020202020204" pitchFamily="34" charset="0"/>
                        </a:rPr>
                        <a:t>状態にする。</a:t>
                      </a:r>
                      <a:endParaRPr lang="en-US" altLang="ja-JP" sz="900" smtClean="0">
                        <a:latin typeface="Meiryo UI" panose="020B0604030504040204" pitchFamily="50" charset="-128"/>
                        <a:ea typeface="Meiryo UI" panose="020B0604030504040204" pitchFamily="50" charset="-128"/>
                        <a:cs typeface="Arial" panose="020B0604020202020204" pitchFamily="34" charset="0"/>
                      </a:endParaRPr>
                    </a:p>
                    <a:p>
                      <a:r>
                        <a:rPr lang="ja-JP" altLang="en-US" sz="900" smtClean="0">
                          <a:latin typeface="Meiryo UI" panose="020B0604030504040204" pitchFamily="50" charset="-128"/>
                          <a:ea typeface="Meiryo UI" panose="020B0604030504040204" pitchFamily="50" charset="-128"/>
                          <a:cs typeface="Arial" panose="020B0604020202020204" pitchFamily="34" charset="0"/>
                        </a:rPr>
                        <a:t>アラーム機能の役割。</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4295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74295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C00000"/>
                          </a:solidFill>
                          <a:effectLst/>
                          <a:latin typeface="Meiryo UI" panose="020B0604030504040204" pitchFamily="50" charset="-128"/>
                          <a:ea typeface="Meiryo UI" panose="020B0604030504040204" pitchFamily="50" charset="-128"/>
                        </a:rPr>
                        <a:t>開発中</a:t>
                      </a:r>
                      <a:endParaRPr lang="ja-JP" altLang="en-US" sz="900" b="0" i="0" u="none" strike="noStrike" dirty="0">
                        <a:solidFill>
                          <a:srgbClr val="C00000"/>
                        </a:solidFill>
                        <a:effectLst/>
                        <a:latin typeface="Meiryo UI" panose="020B0604030504040204" pitchFamily="50" charset="-128"/>
                        <a:ea typeface="Meiryo UI" panose="020B0604030504040204" pitchFamily="50" charset="-128"/>
                      </a:endParaRPr>
                    </a:p>
                  </a:txBody>
                  <a:tcPr marL="5586" marR="5586" marT="55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5033290"/>
                  </a:ext>
                </a:extLst>
              </a:tr>
            </a:tbl>
          </a:graphicData>
        </a:graphic>
      </p:graphicFrame>
    </p:spTree>
    <p:extLst>
      <p:ext uri="{BB962C8B-B14F-4D97-AF65-F5344CB8AC3E}">
        <p14:creationId xmlns:p14="http://schemas.microsoft.com/office/powerpoint/2010/main" val="2274314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28464" y="116632"/>
            <a:ext cx="9656216" cy="369332"/>
          </a:xfrm>
          <a:prstGeom prst="rect">
            <a:avLst/>
          </a:prstGeom>
        </p:spPr>
        <p:txBody>
          <a:bodyPr wrap="square">
            <a:spAutoFit/>
          </a:bodyPr>
          <a:lstStyle/>
          <a:p>
            <a:r>
              <a:rPr lang="en-US" altLang="ja-JP" b="1" dirty="0" smtClean="0">
                <a:latin typeface="ＭＳ Ｐゴシック" panose="020B0600070205080204" pitchFamily="50" charset="-128"/>
                <a:ea typeface="ＭＳ Ｐゴシック" panose="020B0600070205080204" pitchFamily="50" charset="-128"/>
              </a:rPr>
              <a:t>4. </a:t>
            </a:r>
            <a:r>
              <a:rPr lang="en-US" altLang="ja-JP" b="1" dirty="0">
                <a:latin typeface="ＭＳ Ｐゴシック" panose="020B0600070205080204" pitchFamily="50" charset="-128"/>
                <a:ea typeface="ＭＳ Ｐゴシック" panose="020B0600070205080204" pitchFamily="50" charset="-128"/>
              </a:rPr>
              <a:t>CS</a:t>
            </a:r>
            <a:r>
              <a:rPr lang="ja-JP" altLang="en-US" b="1" dirty="0">
                <a:latin typeface="ＭＳ Ｐゴシック" panose="020B0600070205080204" pitchFamily="50" charset="-128"/>
                <a:ea typeface="ＭＳ Ｐゴシック" panose="020B0600070205080204" pitchFamily="50" charset="-128"/>
              </a:rPr>
              <a:t>報告 － </a:t>
            </a:r>
            <a:r>
              <a:rPr lang="en-US" altLang="ja-JP" sz="1700" b="1" dirty="0" smtClean="0">
                <a:latin typeface="ＭＳ Ｐゴシック" panose="020B0600070205080204" pitchFamily="50" charset="-128"/>
                <a:ea typeface="ＭＳ Ｐゴシック" panose="020B0600070205080204" pitchFamily="50" charset="-128"/>
              </a:rPr>
              <a:t>2024</a:t>
            </a:r>
            <a:r>
              <a:rPr lang="ja-JP" altLang="en-US" sz="1700" b="1" dirty="0" smtClean="0">
                <a:latin typeface="ＭＳ Ｐゴシック" panose="020B0600070205080204" pitchFamily="50" charset="-128"/>
                <a:ea typeface="ＭＳ Ｐゴシック" panose="020B0600070205080204" pitchFamily="50" charset="-128"/>
              </a:rPr>
              <a:t>年</a:t>
            </a:r>
            <a:r>
              <a:rPr lang="en-US" altLang="ja-JP" sz="1700" b="1" dirty="0" smtClean="0">
                <a:latin typeface="ＭＳ Ｐゴシック" panose="020B0600070205080204" pitchFamily="50" charset="-128"/>
                <a:ea typeface="ＭＳ Ｐゴシック" panose="020B0600070205080204" pitchFamily="50" charset="-128"/>
              </a:rPr>
              <a:t>5</a:t>
            </a:r>
            <a:r>
              <a:rPr lang="ja-JP" altLang="en-US" sz="1700" b="1" dirty="0" smtClean="0">
                <a:latin typeface="ＭＳ Ｐゴシック" panose="020B0600070205080204" pitchFamily="50" charset="-128"/>
                <a:ea typeface="ＭＳ Ｐゴシック" panose="020B0600070205080204" pitchFamily="50" charset="-128"/>
              </a:rPr>
              <a:t>月 コンテナ販売</a:t>
            </a:r>
            <a:endParaRPr lang="ja-JP" altLang="en-US" sz="1700" b="1"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0"/>
          </p:nvPr>
        </p:nvSpPr>
        <p:spPr/>
        <p:txBody>
          <a:bodyPr/>
          <a:lstStyle/>
          <a:p>
            <a:fld id="{17DB97F5-D030-4A96-A351-AB02769B6959}" type="slidenum">
              <a:rPr lang="ko-KR" altLang="en-US" smtClean="0"/>
              <a:pPr/>
              <a:t>14</a:t>
            </a:fld>
            <a:endParaRPr lang="ko-KR" altLang="en-US" dirty="0"/>
          </a:p>
        </p:txBody>
      </p:sp>
      <p:sp>
        <p:nvSpPr>
          <p:cNvPr id="6" name="正方形/長方形 5"/>
          <p:cNvSpPr/>
          <p:nvPr/>
        </p:nvSpPr>
        <p:spPr>
          <a:xfrm>
            <a:off x="6105128" y="983806"/>
            <a:ext cx="1080120"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（単位：千円）</a:t>
            </a:r>
          </a:p>
        </p:txBody>
      </p:sp>
      <p:sp>
        <p:nvSpPr>
          <p:cNvPr id="9" name="正方形/長方形 8"/>
          <p:cNvSpPr/>
          <p:nvPr/>
        </p:nvSpPr>
        <p:spPr>
          <a:xfrm>
            <a:off x="456827" y="927448"/>
            <a:ext cx="774571" cy="269304"/>
          </a:xfrm>
          <a:prstGeom prst="rect">
            <a:avLst/>
          </a:prstGeom>
        </p:spPr>
        <p:txBody>
          <a:bodyPr wrap="none">
            <a:spAutoFit/>
          </a:bodyPr>
          <a:lstStyle/>
          <a:p>
            <a:r>
              <a:rPr lang="ja-JP" altLang="en-US" sz="1150" b="1" dirty="0" smtClean="0">
                <a:latin typeface="Meiryo UI" panose="020B0604030504040204" pitchFamily="50" charset="-128"/>
                <a:ea typeface="Meiryo UI" panose="020B0604030504040204" pitchFamily="50" charset="-128"/>
              </a:rPr>
              <a:t>収支報告</a:t>
            </a:r>
            <a:endParaRPr lang="ja-JP" altLang="en-US" sz="1150" b="1"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494544" y="1179215"/>
          <a:ext cx="6546687" cy="809625"/>
        </p:xfrm>
        <a:graphic>
          <a:graphicData uri="http://schemas.openxmlformats.org/drawingml/2006/table">
            <a:tbl>
              <a:tblPr firstRow="1">
                <a:tableStyleId>{F5AB1C69-6EDB-4FF4-983F-18BD219EF322}</a:tableStyleId>
              </a:tblPr>
              <a:tblGrid>
                <a:gridCol w="758038">
                  <a:extLst>
                    <a:ext uri="{9D8B030D-6E8A-4147-A177-3AD203B41FA5}">
                      <a16:colId xmlns:a16="http://schemas.microsoft.com/office/drawing/2014/main" val="1776660094"/>
                    </a:ext>
                  </a:extLst>
                </a:gridCol>
                <a:gridCol w="1029094">
                  <a:extLst>
                    <a:ext uri="{9D8B030D-6E8A-4147-A177-3AD203B41FA5}">
                      <a16:colId xmlns:a16="http://schemas.microsoft.com/office/drawing/2014/main" val="1167831562"/>
                    </a:ext>
                  </a:extLst>
                </a:gridCol>
                <a:gridCol w="868297">
                  <a:extLst>
                    <a:ext uri="{9D8B030D-6E8A-4147-A177-3AD203B41FA5}">
                      <a16:colId xmlns:a16="http://schemas.microsoft.com/office/drawing/2014/main" val="2096888274"/>
                    </a:ext>
                  </a:extLst>
                </a:gridCol>
                <a:gridCol w="868297">
                  <a:extLst>
                    <a:ext uri="{9D8B030D-6E8A-4147-A177-3AD203B41FA5}">
                      <a16:colId xmlns:a16="http://schemas.microsoft.com/office/drawing/2014/main" val="1837620729"/>
                    </a:ext>
                  </a:extLst>
                </a:gridCol>
                <a:gridCol w="868297">
                  <a:extLst>
                    <a:ext uri="{9D8B030D-6E8A-4147-A177-3AD203B41FA5}">
                      <a16:colId xmlns:a16="http://schemas.microsoft.com/office/drawing/2014/main" val="3504306077"/>
                    </a:ext>
                  </a:extLst>
                </a:gridCol>
                <a:gridCol w="868297">
                  <a:extLst>
                    <a:ext uri="{9D8B030D-6E8A-4147-A177-3AD203B41FA5}">
                      <a16:colId xmlns:a16="http://schemas.microsoft.com/office/drawing/2014/main" val="2027751520"/>
                    </a:ext>
                  </a:extLst>
                </a:gridCol>
                <a:gridCol w="1286367">
                  <a:extLst>
                    <a:ext uri="{9D8B030D-6E8A-4147-A177-3AD203B41FA5}">
                      <a16:colId xmlns:a16="http://schemas.microsoft.com/office/drawing/2014/main" val="3540535932"/>
                    </a:ext>
                  </a:extLst>
                </a:gridCol>
              </a:tblGrid>
              <a:tr h="209550">
                <a:tc gridSpan="2">
                  <a:txBody>
                    <a:bodyPr/>
                    <a:lstStyle/>
                    <a:p>
                      <a:pPr algn="ctr" fontAlgn="ctr"/>
                      <a:r>
                        <a:rPr lang="ja-JP" altLang="en-US" sz="900" b="0" u="none" strike="noStrike" dirty="0">
                          <a:solidFill>
                            <a:schemeClr val="tx1"/>
                          </a:solidFill>
                          <a:effectLst/>
                          <a:latin typeface="Meiryo UI" panose="020B0604030504040204" pitchFamily="50" charset="-128"/>
                          <a:ea typeface="Meiryo UI" panose="020B0604030504040204" pitchFamily="50" charset="-128"/>
                        </a:rPr>
                        <a:t>月次報告</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a:txBody>
                    <a:bodyPr/>
                    <a:lstStyle/>
                    <a:p>
                      <a:pPr algn="ctr" fontAlgn="b"/>
                      <a:r>
                        <a:rPr lang="ja-JP" altLang="en-US" sz="900" b="0" u="none" strike="noStrike" dirty="0">
                          <a:solidFill>
                            <a:schemeClr val="tx1"/>
                          </a:solidFill>
                          <a:effectLst/>
                          <a:latin typeface="Meiryo UI" panose="020B0604030504040204" pitchFamily="50" charset="-128"/>
                          <a:ea typeface="Meiryo UI" panose="020B0604030504040204" pitchFamily="50" charset="-128"/>
                        </a:rPr>
                        <a:t>１月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ja-JP" altLang="en-US" sz="900" b="0" u="none" strike="noStrike" dirty="0">
                          <a:solidFill>
                            <a:schemeClr val="tx1"/>
                          </a:solidFill>
                          <a:effectLst/>
                          <a:latin typeface="Meiryo UI" panose="020B0604030504040204" pitchFamily="50" charset="-128"/>
                          <a:ea typeface="Meiryo UI" panose="020B0604030504040204" pitchFamily="50" charset="-128"/>
                        </a:rPr>
                        <a:t>２月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ja-JP" altLang="en-US" sz="900" b="0" u="none" strike="noStrike" dirty="0">
                          <a:solidFill>
                            <a:schemeClr val="tx1"/>
                          </a:solidFill>
                          <a:effectLst/>
                          <a:latin typeface="Meiryo UI" panose="020B0604030504040204" pitchFamily="50" charset="-128"/>
                          <a:ea typeface="Meiryo UI" panose="020B0604030504040204" pitchFamily="50" charset="-128"/>
                        </a:rPr>
                        <a:t>３月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ja-JP" altLang="en-US" sz="900" b="0" u="none" strike="noStrike" dirty="0">
                          <a:solidFill>
                            <a:schemeClr val="tx1"/>
                          </a:solidFill>
                          <a:effectLst/>
                          <a:latin typeface="Meiryo UI" panose="020B0604030504040204" pitchFamily="50" charset="-128"/>
                          <a:ea typeface="Meiryo UI" panose="020B0604030504040204" pitchFamily="50" charset="-128"/>
                        </a:rPr>
                        <a:t>４月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ja-JP" altLang="en-US" sz="900" b="0" u="none" strike="noStrike" dirty="0">
                          <a:solidFill>
                            <a:schemeClr val="tx1"/>
                          </a:solidFill>
                          <a:effectLst/>
                          <a:latin typeface="Meiryo UI" panose="020B0604030504040204" pitchFamily="50" charset="-128"/>
                          <a:ea typeface="Meiryo UI" panose="020B0604030504040204" pitchFamily="50" charset="-128"/>
                        </a:rPr>
                        <a:t>通年</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66023657"/>
                  </a:ext>
                </a:extLst>
              </a:tr>
              <a:tr h="200025">
                <a:tc rowSpan="3">
                  <a:txBody>
                    <a:bodyPr/>
                    <a:lstStyle/>
                    <a:p>
                      <a:pPr algn="ctr" fontAlgn="ctr"/>
                      <a:r>
                        <a:rPr lang="ja-JP" altLang="en-US" sz="900" b="0" u="none" strike="noStrike" dirty="0">
                          <a:solidFill>
                            <a:schemeClr val="tx1"/>
                          </a:solidFill>
                          <a:effectLst/>
                          <a:latin typeface="Meiryo UI" panose="020B0604030504040204" pitchFamily="50" charset="-128"/>
                          <a:ea typeface="Meiryo UI" panose="020B0604030504040204" pitchFamily="50" charset="-128"/>
                        </a:rPr>
                        <a:t>実績</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chemeClr val="tx1"/>
                          </a:solidFill>
                          <a:effectLst/>
                          <a:latin typeface="Meiryo UI" panose="020B0604030504040204" pitchFamily="50" charset="-128"/>
                          <a:ea typeface="Meiryo UI" panose="020B0604030504040204" pitchFamily="50" charset="-128"/>
                        </a:rPr>
                        <a:t>売上</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altLang="ja-JP" sz="900" b="0" u="none" strike="noStrike" dirty="0">
                          <a:solidFill>
                            <a:schemeClr val="tx1"/>
                          </a:solidFill>
                          <a:effectLst/>
                          <a:latin typeface="Meiryo UI" panose="020B0604030504040204" pitchFamily="50" charset="-128"/>
                          <a:ea typeface="Meiryo UI" panose="020B0604030504040204" pitchFamily="50" charset="-128"/>
                        </a:rPr>
                        <a:t>2,632</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chemeClr val="tx1"/>
                          </a:solidFill>
                          <a:effectLst/>
                          <a:latin typeface="Meiryo UI" panose="020B0604030504040204" pitchFamily="50" charset="-128"/>
                          <a:ea typeface="Meiryo UI" panose="020B0604030504040204" pitchFamily="50" charset="-128"/>
                        </a:rPr>
                        <a:t>6,668</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chemeClr val="tx1"/>
                          </a:solidFill>
                          <a:effectLst/>
                          <a:latin typeface="Meiryo UI" panose="020B0604030504040204" pitchFamily="50" charset="-128"/>
                          <a:ea typeface="Meiryo UI" panose="020B0604030504040204" pitchFamily="50" charset="-128"/>
                        </a:rPr>
                        <a:t>2,860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chemeClr val="tx1"/>
                          </a:solidFill>
                          <a:effectLst/>
                          <a:latin typeface="Meiryo UI" panose="020B0604030504040204" pitchFamily="50" charset="-128"/>
                          <a:ea typeface="Meiryo UI" panose="020B0604030504040204" pitchFamily="50" charset="-128"/>
                        </a:rPr>
                        <a:t>240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chemeClr val="tx1"/>
                          </a:solidFill>
                          <a:effectLst/>
                          <a:latin typeface="Meiryo UI" panose="020B0604030504040204" pitchFamily="50" charset="-128"/>
                          <a:ea typeface="Meiryo UI" panose="020B0604030504040204" pitchFamily="50" charset="-128"/>
                        </a:rPr>
                        <a:t>12,400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7686521"/>
                  </a:ext>
                </a:extLst>
              </a:tr>
              <a:tr h="200025">
                <a:tc vMerge="1">
                  <a:txBody>
                    <a:bodyPr/>
                    <a:lstStyle/>
                    <a:p>
                      <a:endParaRPr kumimoji="1" lang="ja-JP" altLang="en-US"/>
                    </a:p>
                  </a:txBody>
                  <a:tcPr/>
                </a:tc>
                <a:tc>
                  <a:txBody>
                    <a:bodyPr/>
                    <a:lstStyle/>
                    <a:p>
                      <a:pPr algn="ctr" fontAlgn="ctr"/>
                      <a:r>
                        <a:rPr lang="ja-JP" altLang="en-US" sz="900" b="0" u="none" strike="noStrike" dirty="0">
                          <a:solidFill>
                            <a:schemeClr val="tx1"/>
                          </a:solidFill>
                          <a:effectLst/>
                          <a:latin typeface="Meiryo UI" panose="020B0604030504040204" pitchFamily="50" charset="-128"/>
                          <a:ea typeface="Meiryo UI" panose="020B0604030504040204" pitchFamily="50" charset="-128"/>
                        </a:rPr>
                        <a:t>費用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altLang="ja-JP" sz="900" b="0" u="none" strike="noStrike" dirty="0">
                          <a:solidFill>
                            <a:schemeClr val="tx1"/>
                          </a:solidFill>
                          <a:effectLst/>
                          <a:latin typeface="Meiryo UI" panose="020B0604030504040204" pitchFamily="50" charset="-128"/>
                          <a:ea typeface="Meiryo UI" panose="020B0604030504040204" pitchFamily="50" charset="-128"/>
                        </a:rPr>
                        <a:t>1,390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a:solidFill>
                            <a:schemeClr val="tx1"/>
                          </a:solidFill>
                          <a:effectLst/>
                          <a:latin typeface="Meiryo UI" panose="020B0604030504040204" pitchFamily="50" charset="-128"/>
                          <a:ea typeface="Meiryo UI" panose="020B0604030504040204" pitchFamily="50" charset="-128"/>
                        </a:rPr>
                        <a:t>2,949</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chemeClr val="tx1"/>
                          </a:solidFill>
                          <a:effectLst/>
                          <a:latin typeface="Meiryo UI" panose="020B0604030504040204" pitchFamily="50" charset="-128"/>
                          <a:ea typeface="Meiryo UI" panose="020B0604030504040204" pitchFamily="50" charset="-128"/>
                        </a:rPr>
                        <a:t>1,497</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chemeClr val="tx1"/>
                          </a:solidFill>
                          <a:effectLst/>
                          <a:latin typeface="Meiryo UI" panose="020B0604030504040204" pitchFamily="50" charset="-128"/>
                          <a:ea typeface="Meiryo UI" panose="020B0604030504040204" pitchFamily="50" charset="-128"/>
                        </a:rPr>
                        <a:t>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chemeClr val="tx1"/>
                          </a:solidFill>
                          <a:effectLst/>
                          <a:latin typeface="Meiryo UI" panose="020B0604030504040204" pitchFamily="50" charset="-128"/>
                          <a:ea typeface="Meiryo UI" panose="020B0604030504040204" pitchFamily="50" charset="-128"/>
                        </a:rPr>
                        <a:t>5,836</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8417253"/>
                  </a:ext>
                </a:extLst>
              </a:tr>
              <a:tr h="200025">
                <a:tc vMerge="1">
                  <a:txBody>
                    <a:bodyPr/>
                    <a:lstStyle/>
                    <a:p>
                      <a:endParaRPr kumimoji="1" lang="ja-JP" altLang="en-US"/>
                    </a:p>
                  </a:txBody>
                  <a:tcPr/>
                </a:tc>
                <a:tc>
                  <a:txBody>
                    <a:bodyPr/>
                    <a:lstStyle/>
                    <a:p>
                      <a:pPr algn="ctr" fontAlgn="ctr"/>
                      <a:r>
                        <a:rPr lang="ja-JP" altLang="en-US" sz="900" b="1" u="none" strike="noStrike" dirty="0">
                          <a:solidFill>
                            <a:schemeClr val="tx1"/>
                          </a:solidFill>
                          <a:effectLst/>
                          <a:latin typeface="Meiryo UI" panose="020B0604030504040204" pitchFamily="50" charset="-128"/>
                          <a:ea typeface="Meiryo UI" panose="020B0604030504040204" pitchFamily="50" charset="-128"/>
                        </a:rPr>
                        <a:t>営業利益</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altLang="ja-JP" sz="900" b="1" u="none" strike="noStrike" dirty="0">
                          <a:solidFill>
                            <a:schemeClr val="tx1"/>
                          </a:solidFill>
                          <a:effectLst/>
                          <a:latin typeface="Meiryo UI" panose="020B0604030504040204" pitchFamily="50" charset="-128"/>
                          <a:ea typeface="Meiryo UI" panose="020B0604030504040204" pitchFamily="50" charset="-128"/>
                        </a:rPr>
                        <a:t>1,242</a:t>
                      </a:r>
                      <a:endParaRPr lang="en-US" altLang="ja-JP" sz="9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1" u="none" strike="noStrike" dirty="0">
                          <a:solidFill>
                            <a:schemeClr val="tx1"/>
                          </a:solidFill>
                          <a:effectLst/>
                          <a:latin typeface="Meiryo UI" panose="020B0604030504040204" pitchFamily="50" charset="-128"/>
                          <a:ea typeface="Meiryo UI" panose="020B0604030504040204" pitchFamily="50" charset="-128"/>
                        </a:rPr>
                        <a:t>3,719</a:t>
                      </a:r>
                      <a:endParaRPr lang="en-US" altLang="ja-JP" sz="9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1" u="none" strike="noStrike" dirty="0">
                          <a:solidFill>
                            <a:schemeClr val="tx1"/>
                          </a:solidFill>
                          <a:effectLst/>
                          <a:latin typeface="Meiryo UI" panose="020B0604030504040204" pitchFamily="50" charset="-128"/>
                          <a:ea typeface="Meiryo UI" panose="020B0604030504040204" pitchFamily="50" charset="-128"/>
                        </a:rPr>
                        <a:t>1,363</a:t>
                      </a:r>
                      <a:endParaRPr lang="en-US" altLang="ja-JP" sz="9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1" u="none" strike="noStrike" dirty="0">
                          <a:solidFill>
                            <a:schemeClr val="tx1"/>
                          </a:solidFill>
                          <a:effectLst/>
                          <a:latin typeface="Meiryo UI" panose="020B0604030504040204" pitchFamily="50" charset="-128"/>
                          <a:ea typeface="Meiryo UI" panose="020B0604030504040204" pitchFamily="50" charset="-128"/>
                        </a:rPr>
                        <a:t>240</a:t>
                      </a:r>
                      <a:endParaRPr lang="en-US" altLang="ja-JP" sz="9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1" u="none" strike="noStrike" dirty="0">
                          <a:solidFill>
                            <a:schemeClr val="tx1"/>
                          </a:solidFill>
                          <a:effectLst/>
                          <a:latin typeface="Meiryo UI" panose="020B0604030504040204" pitchFamily="50" charset="-128"/>
                          <a:ea typeface="Meiryo UI" panose="020B0604030504040204" pitchFamily="50" charset="-128"/>
                        </a:rPr>
                        <a:t>6,564</a:t>
                      </a:r>
                      <a:endParaRPr lang="en-US" altLang="ja-JP" sz="9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8489808"/>
                  </a:ext>
                </a:extLst>
              </a:tr>
            </a:tbl>
          </a:graphicData>
        </a:graphic>
      </p:graphicFrame>
      <p:graphicFrame>
        <p:nvGraphicFramePr>
          <p:cNvPr id="7" name="表 6"/>
          <p:cNvGraphicFramePr>
            <a:graphicFrameLocks noGrp="1"/>
          </p:cNvGraphicFramePr>
          <p:nvPr>
            <p:extLst/>
          </p:nvPr>
        </p:nvGraphicFramePr>
        <p:xfrm>
          <a:off x="488500" y="2457528"/>
          <a:ext cx="8784979" cy="693252"/>
        </p:xfrm>
        <a:graphic>
          <a:graphicData uri="http://schemas.openxmlformats.org/drawingml/2006/table">
            <a:tbl>
              <a:tblPr firstRow="1" firstCol="1">
                <a:tableStyleId>{F5AB1C69-6EDB-4FF4-983F-18BD219EF322}</a:tableStyleId>
              </a:tblPr>
              <a:tblGrid>
                <a:gridCol w="360038">
                  <a:extLst>
                    <a:ext uri="{9D8B030D-6E8A-4147-A177-3AD203B41FA5}">
                      <a16:colId xmlns:a16="http://schemas.microsoft.com/office/drawing/2014/main" val="3055914328"/>
                    </a:ext>
                  </a:extLst>
                </a:gridCol>
                <a:gridCol w="270029">
                  <a:extLst>
                    <a:ext uri="{9D8B030D-6E8A-4147-A177-3AD203B41FA5}">
                      <a16:colId xmlns:a16="http://schemas.microsoft.com/office/drawing/2014/main" val="4148343427"/>
                    </a:ext>
                  </a:extLst>
                </a:gridCol>
                <a:gridCol w="621070">
                  <a:extLst>
                    <a:ext uri="{9D8B030D-6E8A-4147-A177-3AD203B41FA5}">
                      <a16:colId xmlns:a16="http://schemas.microsoft.com/office/drawing/2014/main" val="802678219"/>
                    </a:ext>
                  </a:extLst>
                </a:gridCol>
                <a:gridCol w="654823">
                  <a:extLst>
                    <a:ext uri="{9D8B030D-6E8A-4147-A177-3AD203B41FA5}">
                      <a16:colId xmlns:a16="http://schemas.microsoft.com/office/drawing/2014/main" val="3118756120"/>
                    </a:ext>
                  </a:extLst>
                </a:gridCol>
                <a:gridCol w="513057">
                  <a:extLst>
                    <a:ext uri="{9D8B030D-6E8A-4147-A177-3AD203B41FA5}">
                      <a16:colId xmlns:a16="http://schemas.microsoft.com/office/drawing/2014/main" val="2930633937"/>
                    </a:ext>
                  </a:extLst>
                </a:gridCol>
                <a:gridCol w="270029">
                  <a:extLst>
                    <a:ext uri="{9D8B030D-6E8A-4147-A177-3AD203B41FA5}">
                      <a16:colId xmlns:a16="http://schemas.microsoft.com/office/drawing/2014/main" val="1805548670"/>
                    </a:ext>
                  </a:extLst>
                </a:gridCol>
                <a:gridCol w="621070">
                  <a:extLst>
                    <a:ext uri="{9D8B030D-6E8A-4147-A177-3AD203B41FA5}">
                      <a16:colId xmlns:a16="http://schemas.microsoft.com/office/drawing/2014/main" val="2385549855"/>
                    </a:ext>
                  </a:extLst>
                </a:gridCol>
                <a:gridCol w="654823">
                  <a:extLst>
                    <a:ext uri="{9D8B030D-6E8A-4147-A177-3AD203B41FA5}">
                      <a16:colId xmlns:a16="http://schemas.microsoft.com/office/drawing/2014/main" val="481371594"/>
                    </a:ext>
                  </a:extLst>
                </a:gridCol>
                <a:gridCol w="459052">
                  <a:extLst>
                    <a:ext uri="{9D8B030D-6E8A-4147-A177-3AD203B41FA5}">
                      <a16:colId xmlns:a16="http://schemas.microsoft.com/office/drawing/2014/main" val="3558055299"/>
                    </a:ext>
                  </a:extLst>
                </a:gridCol>
                <a:gridCol w="270029">
                  <a:extLst>
                    <a:ext uri="{9D8B030D-6E8A-4147-A177-3AD203B41FA5}">
                      <a16:colId xmlns:a16="http://schemas.microsoft.com/office/drawing/2014/main" val="3537071527"/>
                    </a:ext>
                  </a:extLst>
                </a:gridCol>
                <a:gridCol w="621070">
                  <a:extLst>
                    <a:ext uri="{9D8B030D-6E8A-4147-A177-3AD203B41FA5}">
                      <a16:colId xmlns:a16="http://schemas.microsoft.com/office/drawing/2014/main" val="330874691"/>
                    </a:ext>
                  </a:extLst>
                </a:gridCol>
                <a:gridCol w="654823">
                  <a:extLst>
                    <a:ext uri="{9D8B030D-6E8A-4147-A177-3AD203B41FA5}">
                      <a16:colId xmlns:a16="http://schemas.microsoft.com/office/drawing/2014/main" val="3265385155"/>
                    </a:ext>
                  </a:extLst>
                </a:gridCol>
                <a:gridCol w="621070">
                  <a:extLst>
                    <a:ext uri="{9D8B030D-6E8A-4147-A177-3AD203B41FA5}">
                      <a16:colId xmlns:a16="http://schemas.microsoft.com/office/drawing/2014/main" val="2552970719"/>
                    </a:ext>
                  </a:extLst>
                </a:gridCol>
                <a:gridCol w="270029">
                  <a:extLst>
                    <a:ext uri="{9D8B030D-6E8A-4147-A177-3AD203B41FA5}">
                      <a16:colId xmlns:a16="http://schemas.microsoft.com/office/drawing/2014/main" val="3474752206"/>
                    </a:ext>
                  </a:extLst>
                </a:gridCol>
                <a:gridCol w="681827">
                  <a:extLst>
                    <a:ext uri="{9D8B030D-6E8A-4147-A177-3AD203B41FA5}">
                      <a16:colId xmlns:a16="http://schemas.microsoft.com/office/drawing/2014/main" val="2666925969"/>
                    </a:ext>
                  </a:extLst>
                </a:gridCol>
                <a:gridCol w="621070">
                  <a:extLst>
                    <a:ext uri="{9D8B030D-6E8A-4147-A177-3AD203B41FA5}">
                      <a16:colId xmlns:a16="http://schemas.microsoft.com/office/drawing/2014/main" val="2307985287"/>
                    </a:ext>
                  </a:extLst>
                </a:gridCol>
                <a:gridCol w="621070">
                  <a:extLst>
                    <a:ext uri="{9D8B030D-6E8A-4147-A177-3AD203B41FA5}">
                      <a16:colId xmlns:a16="http://schemas.microsoft.com/office/drawing/2014/main" val="2625963997"/>
                    </a:ext>
                  </a:extLst>
                </a:gridCol>
              </a:tblGrid>
              <a:tr h="231084">
                <a:tc rowSpan="2">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実績</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海外仕入</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国内仕入</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en-US" altLang="ja-JP" sz="900" b="0" u="none" strike="noStrike" dirty="0" smtClean="0">
                          <a:solidFill>
                            <a:sysClr val="windowText" lastClr="000000"/>
                          </a:solidFill>
                          <a:effectLst/>
                          <a:latin typeface="Meiryo UI" panose="020B0604030504040204" pitchFamily="50" charset="-128"/>
                          <a:ea typeface="Meiryo UI" panose="020B0604030504040204" pitchFamily="50" charset="-128"/>
                        </a:rPr>
                        <a:t>NSJ</a:t>
                      </a:r>
                      <a:r>
                        <a:rPr lang="ja-JP" altLang="en-US" sz="900" b="0" u="none" strike="noStrike" dirty="0" smtClean="0">
                          <a:solidFill>
                            <a:sysClr val="windowText" lastClr="000000"/>
                          </a:solidFill>
                          <a:effectLst/>
                          <a:latin typeface="Meiryo UI" panose="020B0604030504040204" pitchFamily="50" charset="-128"/>
                          <a:ea typeface="Meiryo UI" panose="020B0604030504040204" pitchFamily="50" charset="-128"/>
                        </a:rPr>
                        <a:t>コンテナ販売</a:t>
                      </a:r>
                      <a:r>
                        <a:rPr lang="en-US" altLang="ja-JP" sz="900" b="0" u="none" strike="noStrike" dirty="0" smtClean="0">
                          <a:solidFill>
                            <a:sysClr val="windowText" lastClr="000000"/>
                          </a:solidFill>
                          <a:effectLst/>
                          <a:latin typeface="Meiryo UI" panose="020B0604030504040204" pitchFamily="50" charset="-128"/>
                          <a:ea typeface="Meiryo UI" panose="020B0604030504040204" pitchFamily="50" charset="-128"/>
                        </a:rPr>
                        <a:t>(20’DC)</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月間総利益</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30211949"/>
                  </a:ext>
                </a:extLst>
              </a:tr>
              <a:tr h="231084">
                <a:tc vMerge="1">
                  <a:txBody>
                    <a:bodyPr/>
                    <a:lstStyle/>
                    <a:p>
                      <a:endParaRPr kumimoji="1" lang="ja-JP" altLang="en-US"/>
                    </a:p>
                  </a:txBody>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本数</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売上</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支払</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利益</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本数</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売上</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支払</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利益</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本数</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売上</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支払</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利益</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本数</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売上</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支払</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利益</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63792557"/>
                  </a:ext>
                </a:extLst>
              </a:tr>
              <a:tr h="231084">
                <a:tc>
                  <a:txBody>
                    <a:bodyPr/>
                    <a:lstStyle/>
                    <a:p>
                      <a:pPr algn="ctr" fontAlgn="ctr"/>
                      <a:r>
                        <a:rPr lang="ja-JP" altLang="en-US" sz="900" b="0" u="none" strike="noStrike" dirty="0">
                          <a:solidFill>
                            <a:sysClr val="windowText" lastClr="000000"/>
                          </a:solidFill>
                          <a:effectLst/>
                          <a:latin typeface="Meiryo UI" panose="020B0604030504040204" pitchFamily="50" charset="-128"/>
                          <a:ea typeface="Meiryo UI" panose="020B0604030504040204" pitchFamily="50" charset="-128"/>
                        </a:rPr>
                        <a:t>４月</a:t>
                      </a:r>
                      <a:endParaRPr lang="ja-JP" altLang="en-US"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altLang="ja-JP" sz="900" b="0" u="none" strike="noStrike">
                          <a:solidFill>
                            <a:sysClr val="windowText" lastClr="000000"/>
                          </a:solidFill>
                          <a:effectLst/>
                          <a:latin typeface="Meiryo UI" panose="020B0604030504040204" pitchFamily="50" charset="-128"/>
                          <a:ea typeface="Meiryo UI" panose="020B0604030504040204" pitchFamily="50" charset="-128"/>
                        </a:rPr>
                        <a:t>0</a:t>
                      </a:r>
                      <a:endParaRPr lang="en-US" altLang="ja-JP" sz="900" b="0" i="0" u="none" strike="noStrike">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a:solidFill>
                            <a:sysClr val="windowText" lastClr="000000"/>
                          </a:solidFill>
                          <a:effectLst/>
                          <a:latin typeface="Meiryo UI" panose="020B0604030504040204" pitchFamily="50" charset="-128"/>
                          <a:ea typeface="Meiryo UI" panose="020B0604030504040204" pitchFamily="50" charset="-128"/>
                        </a:rPr>
                        <a:t>¥0</a:t>
                      </a:r>
                      <a:endParaRPr lang="en-US" altLang="ja-JP" sz="900" b="0" i="0" u="none" strike="noStrike">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a:solidFill>
                            <a:sysClr val="windowText" lastClr="000000"/>
                          </a:solidFill>
                          <a:effectLst/>
                          <a:latin typeface="Meiryo UI" panose="020B0604030504040204" pitchFamily="50" charset="-128"/>
                          <a:ea typeface="Meiryo UI" panose="020B0604030504040204" pitchFamily="50" charset="-128"/>
                        </a:rPr>
                        <a:t>¥0</a:t>
                      </a:r>
                      <a:endParaRPr lang="en-US" altLang="ja-JP" sz="900" b="0" i="0" u="none" strike="noStrike">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a:solidFill>
                            <a:sysClr val="windowText" lastClr="000000"/>
                          </a:solidFill>
                          <a:effectLst/>
                          <a:latin typeface="Meiryo UI" panose="020B0604030504040204" pitchFamily="50" charset="-128"/>
                          <a:ea typeface="Meiryo UI" panose="020B0604030504040204" pitchFamily="50" charset="-128"/>
                        </a:rPr>
                        <a:t>¥0</a:t>
                      </a:r>
                      <a:endParaRPr lang="en-US" altLang="ja-JP" sz="900" b="0" i="0" u="none" strike="noStrike">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a:solidFill>
                            <a:sysClr val="windowText" lastClr="000000"/>
                          </a:solidFill>
                          <a:effectLst/>
                          <a:latin typeface="Meiryo UI" panose="020B0604030504040204" pitchFamily="50" charset="-128"/>
                          <a:ea typeface="Meiryo UI" panose="020B0604030504040204" pitchFamily="50" charset="-128"/>
                        </a:rPr>
                        <a:t>1</a:t>
                      </a:r>
                      <a:endParaRPr lang="en-US" altLang="ja-JP" sz="900" b="0" i="0" u="none" strike="noStrike">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a:solidFill>
                            <a:sysClr val="windowText" lastClr="000000"/>
                          </a:solidFill>
                          <a:effectLst/>
                          <a:latin typeface="Meiryo UI" panose="020B0604030504040204" pitchFamily="50" charset="-128"/>
                          <a:ea typeface="Meiryo UI" panose="020B0604030504040204" pitchFamily="50" charset="-128"/>
                        </a:rPr>
                        <a:t>¥0</a:t>
                      </a:r>
                      <a:endParaRPr lang="en-US" altLang="ja-JP" sz="900" b="0" i="0" u="none" strike="noStrike">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ysClr val="windowText" lastClr="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ysClr val="windowText" lastClr="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a:solidFill>
                            <a:sysClr val="windowText" lastClr="000000"/>
                          </a:solidFill>
                          <a:effectLst/>
                          <a:latin typeface="Meiryo UI" panose="020B0604030504040204" pitchFamily="50" charset="-128"/>
                          <a:ea typeface="Meiryo UI" panose="020B0604030504040204" pitchFamily="50" charset="-128"/>
                        </a:rPr>
                        <a:t>1</a:t>
                      </a:r>
                      <a:endParaRPr lang="en-US" altLang="ja-JP" sz="900" b="0" i="0" u="none" strike="noStrike">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ysClr val="windowText" lastClr="000000"/>
                          </a:solidFill>
                          <a:effectLst/>
                          <a:latin typeface="Meiryo UI" panose="020B0604030504040204" pitchFamily="50" charset="-128"/>
                          <a:ea typeface="Meiryo UI" panose="020B0604030504040204" pitchFamily="50" charset="-128"/>
                        </a:rPr>
                        <a:t>¥240,000</a:t>
                      </a:r>
                      <a:endParaRPr lang="en-US" altLang="ja-JP"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a:solidFill>
                            <a:sysClr val="windowText" lastClr="000000"/>
                          </a:solidFill>
                          <a:effectLst/>
                          <a:latin typeface="Meiryo UI" panose="020B0604030504040204" pitchFamily="50" charset="-128"/>
                          <a:ea typeface="Meiryo UI" panose="020B0604030504040204" pitchFamily="50" charset="-128"/>
                        </a:rPr>
                        <a:t>¥0</a:t>
                      </a:r>
                      <a:endParaRPr lang="en-US" altLang="ja-JP" sz="900" b="0" i="0" u="none" strike="noStrike">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ysClr val="windowText" lastClr="000000"/>
                          </a:solidFill>
                          <a:effectLst/>
                          <a:latin typeface="Meiryo UI" panose="020B0604030504040204" pitchFamily="50" charset="-128"/>
                          <a:ea typeface="Meiryo UI" panose="020B0604030504040204" pitchFamily="50" charset="-128"/>
                        </a:rPr>
                        <a:t>¥240,000</a:t>
                      </a:r>
                      <a:endParaRPr lang="en-US" altLang="ja-JP"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ysClr val="windowText" lastClr="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ysClr val="windowText" lastClr="000000"/>
                          </a:solidFill>
                          <a:effectLst/>
                          <a:latin typeface="Meiryo UI" panose="020B0604030504040204" pitchFamily="50" charset="-128"/>
                          <a:ea typeface="Meiryo UI" panose="020B0604030504040204" pitchFamily="50" charset="-128"/>
                        </a:rPr>
                        <a:t>¥240,000</a:t>
                      </a:r>
                      <a:endParaRPr lang="en-US" altLang="ja-JP"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ysClr val="windowText" lastClr="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b="0" u="none" strike="noStrike" dirty="0">
                          <a:solidFill>
                            <a:sysClr val="windowText" lastClr="000000"/>
                          </a:solidFill>
                          <a:effectLst/>
                          <a:latin typeface="Meiryo UI" panose="020B0604030504040204" pitchFamily="50" charset="-128"/>
                          <a:ea typeface="Meiryo UI" panose="020B0604030504040204" pitchFamily="50" charset="-128"/>
                        </a:rPr>
                        <a:t>¥240,000</a:t>
                      </a:r>
                      <a:endParaRPr lang="en-US" altLang="ja-JP" sz="900" b="0" i="0" u="none" strike="noStrike" dirty="0">
                        <a:solidFill>
                          <a:sysClr val="windowText" lastClr="000000"/>
                        </a:solidFill>
                        <a:effectLst/>
                        <a:latin typeface="Meiryo UI" panose="020B0604030504040204" pitchFamily="50" charset="-128"/>
                        <a:ea typeface="Meiryo UI" panose="020B0604030504040204" pitchFamily="50" charset="-128"/>
                      </a:endParaRPr>
                    </a:p>
                  </a:txBody>
                  <a:tcPr marL="6559" marR="6559" marT="6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35424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4231965911"/>
              </p:ext>
            </p:extLst>
          </p:nvPr>
        </p:nvGraphicFramePr>
        <p:xfrm>
          <a:off x="488500" y="3501008"/>
          <a:ext cx="8856985" cy="2987040"/>
        </p:xfrm>
        <a:graphic>
          <a:graphicData uri="http://schemas.openxmlformats.org/drawingml/2006/table">
            <a:tbl>
              <a:tblPr firstRow="1" bandRow="1">
                <a:tableStyleId>{5C22544A-7EE6-4342-B048-85BDC9FD1C3A}</a:tableStyleId>
              </a:tblPr>
              <a:tblGrid>
                <a:gridCol w="4248474">
                  <a:extLst>
                    <a:ext uri="{9D8B030D-6E8A-4147-A177-3AD203B41FA5}">
                      <a16:colId xmlns:a16="http://schemas.microsoft.com/office/drawing/2014/main" val="164966074"/>
                    </a:ext>
                  </a:extLst>
                </a:gridCol>
                <a:gridCol w="4608511">
                  <a:extLst>
                    <a:ext uri="{9D8B030D-6E8A-4147-A177-3AD203B41FA5}">
                      <a16:colId xmlns:a16="http://schemas.microsoft.com/office/drawing/2014/main" val="262025424"/>
                    </a:ext>
                  </a:extLst>
                </a:gridCol>
              </a:tblGrid>
              <a:tr h="1356490">
                <a:tc>
                  <a:txBody>
                    <a:bodyPr/>
                    <a:lstStyle/>
                    <a:p>
                      <a:pPr marL="0" indent="0" fontAlgn="auto">
                        <a:spcAft>
                          <a:spcPts val="0"/>
                        </a:spcAft>
                        <a:buNone/>
                      </a:pPr>
                      <a:endParaRPr lang="en-US" altLang="ja-JP" sz="1000" b="1"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1" dirty="0" smtClean="0">
                          <a:solidFill>
                            <a:schemeClr val="tx1"/>
                          </a:solidFill>
                          <a:latin typeface="Meiryo UI" panose="020B0604030504040204" pitchFamily="50" charset="-128"/>
                          <a:ea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rPr>
                        <a:t>2024</a:t>
                      </a:r>
                      <a:r>
                        <a:rPr lang="ja-JP" altLang="en-US" sz="1000" b="1" dirty="0" smtClean="0">
                          <a:solidFill>
                            <a:schemeClr val="tx1"/>
                          </a:solidFill>
                          <a:latin typeface="Meiryo UI" panose="020B0604030504040204" pitchFamily="50" charset="-128"/>
                          <a:ea typeface="Meiryo UI" panose="020B0604030504040204" pitchFamily="50" charset="-128"/>
                        </a:rPr>
                        <a:t>年 コンテナ販売 方針 ＞</a:t>
                      </a:r>
                      <a:endParaRPr lang="en-US" altLang="ja-JP" sz="1000" b="1"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endParaRPr lang="ja-JP" altLang="en-US" sz="1000" b="1"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・既存海外仕入方式は原則終了</a:t>
                      </a:r>
                      <a:r>
                        <a:rPr lang="en-US" altLang="ja-JP" sz="1000" b="0" dirty="0" smtClean="0">
                          <a:solidFill>
                            <a:schemeClr val="tx1"/>
                          </a:solidFill>
                          <a:latin typeface="Meiryo UI" panose="020B0604030504040204" pitchFamily="50" charset="-128"/>
                          <a:ea typeface="Meiryo UI" panose="020B0604030504040204" pitchFamily="50" charset="-128"/>
                        </a:rPr>
                        <a:t>(</a:t>
                      </a:r>
                      <a:r>
                        <a:rPr lang="ja-JP" altLang="en-US" sz="1000" b="0" dirty="0" smtClean="0">
                          <a:solidFill>
                            <a:schemeClr val="tx1"/>
                          </a:solidFill>
                          <a:latin typeface="Meiryo UI" panose="020B0604030504040204" pitchFamily="50" charset="-128"/>
                          <a:ea typeface="Meiryo UI" panose="020B0604030504040204" pitchFamily="50" charset="-128"/>
                        </a:rPr>
                        <a:t>お得意様の需要があった場合のみ検討</a:t>
                      </a:r>
                      <a:r>
                        <a:rPr lang="en-US" altLang="ja-JP" sz="1000" b="0" dirty="0" smtClean="0">
                          <a:solidFill>
                            <a:schemeClr val="tx1"/>
                          </a:solidFill>
                          <a:latin typeface="Meiryo UI" panose="020B0604030504040204" pitchFamily="50" charset="-128"/>
                          <a:ea typeface="Meiryo UI" panose="020B0604030504040204" pitchFamily="50" charset="-128"/>
                        </a:rPr>
                        <a:t>)</a:t>
                      </a:r>
                    </a:p>
                    <a:p>
                      <a:pPr marL="0" indent="0" fontAlgn="auto">
                        <a:spcAft>
                          <a:spcPts val="0"/>
                        </a:spcAft>
                        <a:buNone/>
                      </a:pPr>
                      <a:endParaRPr lang="en-US" altLang="ja-JP" sz="1000" b="0"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・当社保有</a:t>
                      </a:r>
                      <a:r>
                        <a:rPr lang="en-US" altLang="ja-JP" sz="1000" b="0" dirty="0" smtClean="0">
                          <a:solidFill>
                            <a:schemeClr val="tx1"/>
                          </a:solidFill>
                          <a:latin typeface="Meiryo UI" panose="020B0604030504040204" pitchFamily="50" charset="-128"/>
                          <a:ea typeface="Meiryo UI" panose="020B0604030504040204" pitchFamily="50" charset="-128"/>
                        </a:rPr>
                        <a:t>20FT</a:t>
                      </a:r>
                      <a:r>
                        <a:rPr lang="ja-JP" altLang="en-US" sz="1000" b="0" dirty="0" smtClean="0">
                          <a:solidFill>
                            <a:schemeClr val="tx1"/>
                          </a:solidFill>
                          <a:latin typeface="Meiryo UI" panose="020B0604030504040204" pitchFamily="50" charset="-128"/>
                          <a:ea typeface="Meiryo UI" panose="020B0604030504040204" pitchFamily="50" charset="-128"/>
                        </a:rPr>
                        <a:t>コンテナ販売に関しても積極的なセールスはせず、需要があった場合のみ、業務に支障のない範囲で売却を継続</a:t>
                      </a:r>
                      <a:endParaRPr lang="en-US" altLang="ja-JP" sz="1000" b="0" dirty="0" smtClean="0">
                        <a:solidFill>
                          <a:schemeClr val="tx1"/>
                        </a:solidFill>
                        <a:latin typeface="Meiryo UI" panose="020B0604030504040204" pitchFamily="50" charset="-128"/>
                        <a:ea typeface="Meiryo UI" panose="020B0604030504040204" pitchFamily="50" charset="-128"/>
                      </a:endParaRPr>
                    </a:p>
                    <a:p>
                      <a:endParaRPr kumimoji="1" lang="ja-JP" alt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indent="0" fontAlgn="auto">
                        <a:spcAft>
                          <a:spcPts val="0"/>
                        </a:spcAft>
                        <a:buNone/>
                      </a:pPr>
                      <a:endParaRPr lang="en-US" altLang="ja-JP" sz="1000" b="1"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1" dirty="0" smtClean="0">
                          <a:solidFill>
                            <a:schemeClr val="tx1"/>
                          </a:solidFill>
                          <a:latin typeface="Meiryo UI" panose="020B0604030504040204" pitchFamily="50" charset="-128"/>
                          <a:ea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rPr>
                        <a:t>4</a:t>
                      </a:r>
                      <a:r>
                        <a:rPr lang="ja-JP" altLang="en-US" sz="1000" b="1" dirty="0" smtClean="0">
                          <a:solidFill>
                            <a:schemeClr val="tx1"/>
                          </a:solidFill>
                          <a:latin typeface="Meiryo UI" panose="020B0604030504040204" pitchFamily="50" charset="-128"/>
                          <a:ea typeface="Meiryo UI" panose="020B0604030504040204" pitchFamily="50" charset="-128"/>
                        </a:rPr>
                        <a:t>月 実績 ＞</a:t>
                      </a:r>
                      <a:endParaRPr lang="en-US" altLang="ja-JP" sz="1000" b="1"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endParaRPr lang="ja-JP" altLang="en-US" sz="1000" b="1"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 売上本数 </a:t>
                      </a:r>
                      <a:endParaRPr lang="en-US" altLang="ja-JP" sz="1000" b="0"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・自社保有コンテナ</a:t>
                      </a:r>
                      <a:r>
                        <a:rPr lang="en-US" altLang="ja-JP" sz="1000" b="0" dirty="0" smtClean="0">
                          <a:solidFill>
                            <a:schemeClr val="tx1"/>
                          </a:solidFill>
                          <a:latin typeface="Meiryo UI" panose="020B0604030504040204" pitchFamily="50" charset="-128"/>
                          <a:ea typeface="Meiryo UI" panose="020B0604030504040204" pitchFamily="50" charset="-128"/>
                        </a:rPr>
                        <a:t>20DC x 1</a:t>
                      </a:r>
                      <a:r>
                        <a:rPr lang="ja-JP" altLang="en-US" sz="1000" b="0" dirty="0" smtClean="0">
                          <a:solidFill>
                            <a:schemeClr val="tx1"/>
                          </a:solidFill>
                          <a:latin typeface="Meiryo UI" panose="020B0604030504040204" pitchFamily="50" charset="-128"/>
                          <a:ea typeface="Meiryo UI" panose="020B0604030504040204" pitchFamily="50" charset="-128"/>
                        </a:rPr>
                        <a:t>本  </a:t>
                      </a:r>
                      <a:r>
                        <a:rPr lang="en-US" altLang="ja-JP" sz="1000" b="0" dirty="0" smtClean="0">
                          <a:solidFill>
                            <a:schemeClr val="tx1"/>
                          </a:solidFill>
                          <a:latin typeface="Meiryo UI" panose="020B0604030504040204" pitchFamily="50" charset="-128"/>
                          <a:ea typeface="Meiryo UI" panose="020B0604030504040204" pitchFamily="50" charset="-128"/>
                        </a:rPr>
                        <a:t>/</a:t>
                      </a:r>
                      <a:r>
                        <a:rPr lang="en-US" altLang="ja-JP" sz="1000" b="0" baseline="0" dirty="0" smtClean="0">
                          <a:solidFill>
                            <a:schemeClr val="tx1"/>
                          </a:solidFill>
                          <a:latin typeface="Meiryo UI" panose="020B0604030504040204" pitchFamily="50" charset="-128"/>
                          <a:ea typeface="Meiryo UI" panose="020B0604030504040204" pitchFamily="50" charset="-128"/>
                        </a:rPr>
                        <a:t>  </a:t>
                      </a:r>
                      <a:r>
                        <a:rPr lang="ja-JP" altLang="en-US" sz="1000" b="0" dirty="0" smtClean="0">
                          <a:solidFill>
                            <a:schemeClr val="tx1"/>
                          </a:solidFill>
                          <a:latin typeface="Meiryo UI" panose="020B0604030504040204" pitchFamily="50" charset="-128"/>
                          <a:ea typeface="Meiryo UI" panose="020B0604030504040204" pitchFamily="50" charset="-128"/>
                        </a:rPr>
                        <a:t>利益</a:t>
                      </a:r>
                      <a:r>
                        <a:rPr lang="en-US" altLang="ja-JP" sz="1000" b="0" dirty="0" smtClean="0">
                          <a:solidFill>
                            <a:schemeClr val="tx1"/>
                          </a:solidFill>
                          <a:latin typeface="Meiryo UI" panose="020B0604030504040204" pitchFamily="50" charset="-128"/>
                          <a:ea typeface="Meiryo UI" panose="020B0604030504040204" pitchFamily="50" charset="-128"/>
                        </a:rPr>
                        <a:t>240</a:t>
                      </a:r>
                      <a:r>
                        <a:rPr lang="ja-JP" altLang="en-US" sz="1000" b="0" dirty="0" smtClean="0">
                          <a:solidFill>
                            <a:schemeClr val="tx1"/>
                          </a:solidFill>
                          <a:latin typeface="Meiryo UI" panose="020B0604030504040204" pitchFamily="50" charset="-128"/>
                          <a:ea typeface="Meiryo UI" panose="020B0604030504040204" pitchFamily="50" charset="-128"/>
                        </a:rPr>
                        <a:t>千円</a:t>
                      </a:r>
                      <a:endParaRPr lang="en-US" altLang="ja-JP" sz="1000" b="0"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endParaRPr lang="en-US" altLang="ja-JP" sz="1000" b="0"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endParaRPr lang="ja-JP" altLang="en-US" sz="1000" b="0"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1" dirty="0" smtClean="0">
                          <a:solidFill>
                            <a:schemeClr val="tx1"/>
                          </a:solidFill>
                          <a:latin typeface="Meiryo UI" panose="020B0604030504040204" pitchFamily="50" charset="-128"/>
                          <a:ea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rPr>
                        <a:t>5</a:t>
                      </a:r>
                      <a:r>
                        <a:rPr lang="ja-JP" altLang="en-US" sz="1000" b="1" dirty="0" smtClean="0">
                          <a:solidFill>
                            <a:schemeClr val="tx1"/>
                          </a:solidFill>
                          <a:latin typeface="Meiryo UI" panose="020B0604030504040204" pitchFamily="50" charset="-128"/>
                          <a:ea typeface="Meiryo UI" panose="020B0604030504040204" pitchFamily="50" charset="-128"/>
                        </a:rPr>
                        <a:t>月 </a:t>
                      </a:r>
                      <a:r>
                        <a:rPr lang="en-US" altLang="ja-JP" sz="1000" b="1" dirty="0" smtClean="0">
                          <a:solidFill>
                            <a:schemeClr val="tx1"/>
                          </a:solidFill>
                          <a:latin typeface="Meiryo UI" panose="020B0604030504040204" pitchFamily="50" charset="-128"/>
                          <a:ea typeface="Meiryo UI" panose="020B0604030504040204" pitchFamily="50" charset="-128"/>
                        </a:rPr>
                        <a:t>NSJ</a:t>
                      </a:r>
                      <a:r>
                        <a:rPr lang="ja-JP" altLang="en-US" sz="1000" b="1" dirty="0" smtClean="0">
                          <a:solidFill>
                            <a:schemeClr val="tx1"/>
                          </a:solidFill>
                          <a:latin typeface="Meiryo UI" panose="020B0604030504040204" pitchFamily="50" charset="-128"/>
                          <a:ea typeface="Meiryo UI" panose="020B0604030504040204" pitchFamily="50" charset="-128"/>
                        </a:rPr>
                        <a:t>コンテナ販売 進捗 ＞ </a:t>
                      </a:r>
                      <a:r>
                        <a:rPr lang="en-US" altLang="ja-JP" sz="1000" b="1" dirty="0" smtClean="0">
                          <a:solidFill>
                            <a:schemeClr val="tx1"/>
                          </a:solidFill>
                          <a:latin typeface="Meiryo UI" panose="020B0604030504040204" pitchFamily="50" charset="-128"/>
                          <a:ea typeface="Meiryo UI" panose="020B0604030504040204" pitchFamily="50" charset="-128"/>
                        </a:rPr>
                        <a:t>*5/15</a:t>
                      </a:r>
                      <a:r>
                        <a:rPr lang="ja-JP" altLang="en-US" sz="1000" b="1" dirty="0" smtClean="0">
                          <a:solidFill>
                            <a:schemeClr val="tx1"/>
                          </a:solidFill>
                          <a:latin typeface="Meiryo UI" panose="020B0604030504040204" pitchFamily="50" charset="-128"/>
                          <a:ea typeface="Meiryo UI" panose="020B0604030504040204" pitchFamily="50" charset="-128"/>
                        </a:rPr>
                        <a:t>時点</a:t>
                      </a:r>
                      <a:endParaRPr lang="en-US" altLang="ja-JP" sz="1000" b="0"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endParaRPr lang="en-US" altLang="ja-JP" sz="1000" b="0"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 売却完了 </a:t>
                      </a: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a:t>
                      </a:r>
                      <a:r>
                        <a:rPr lang="en-US" altLang="ja-JP" sz="1000" b="0" dirty="0" smtClean="0">
                          <a:solidFill>
                            <a:schemeClr val="tx1"/>
                          </a:solidFill>
                          <a:latin typeface="Meiryo UI" panose="020B0604030504040204" pitchFamily="50" charset="-128"/>
                          <a:ea typeface="Meiryo UI" panose="020B0604030504040204" pitchFamily="50" charset="-128"/>
                        </a:rPr>
                        <a:t>EF</a:t>
                      </a:r>
                      <a:r>
                        <a:rPr lang="ja-JP" altLang="en-US" sz="1000" b="0" dirty="0" smtClean="0">
                          <a:solidFill>
                            <a:schemeClr val="tx1"/>
                          </a:solidFill>
                          <a:latin typeface="Meiryo UI" panose="020B0604030504040204" pitchFamily="50" charset="-128"/>
                          <a:ea typeface="Meiryo UI" panose="020B0604030504040204" pitchFamily="50" charset="-128"/>
                        </a:rPr>
                        <a:t>インターナショナル </a:t>
                      </a:r>
                      <a:r>
                        <a:rPr lang="en-US" altLang="ja-JP" sz="1000" b="0" dirty="0" smtClean="0">
                          <a:solidFill>
                            <a:schemeClr val="tx1"/>
                          </a:solidFill>
                          <a:latin typeface="Meiryo UI" panose="020B0604030504040204" pitchFamily="50" charset="-128"/>
                          <a:ea typeface="Meiryo UI" panose="020B0604030504040204" pitchFamily="50" charset="-128"/>
                        </a:rPr>
                        <a:t>1</a:t>
                      </a:r>
                      <a:r>
                        <a:rPr lang="ja-JP" altLang="en-US" sz="1000" b="0" dirty="0" smtClean="0">
                          <a:solidFill>
                            <a:schemeClr val="tx1"/>
                          </a:solidFill>
                          <a:latin typeface="Meiryo UI" panose="020B0604030504040204" pitchFamily="50" charset="-128"/>
                          <a:ea typeface="Meiryo UI" panose="020B0604030504040204" pitchFamily="50" charset="-128"/>
                        </a:rPr>
                        <a:t>本 </a:t>
                      </a:r>
                      <a:r>
                        <a:rPr lang="en-US" altLang="ja-JP" sz="1000" b="0" dirty="0" smtClean="0">
                          <a:solidFill>
                            <a:schemeClr val="tx1"/>
                          </a:solidFill>
                          <a:latin typeface="Meiryo UI" panose="020B0604030504040204" pitchFamily="50" charset="-128"/>
                          <a:ea typeface="Meiryo UI" panose="020B0604030504040204" pitchFamily="50" charset="-128"/>
                        </a:rPr>
                        <a:t>245</a:t>
                      </a:r>
                      <a:r>
                        <a:rPr lang="ja-JP" altLang="en-US" sz="1000" b="0" dirty="0" smtClean="0">
                          <a:solidFill>
                            <a:schemeClr val="tx1"/>
                          </a:solidFill>
                          <a:latin typeface="Meiryo UI" panose="020B0604030504040204" pitchFamily="50" charset="-128"/>
                          <a:ea typeface="Meiryo UI" panose="020B0604030504040204" pitchFamily="50" charset="-128"/>
                        </a:rPr>
                        <a:t>千円 </a:t>
                      </a:r>
                      <a:r>
                        <a:rPr lang="en-US" altLang="ja-JP" sz="1000" b="0" dirty="0" smtClean="0">
                          <a:solidFill>
                            <a:schemeClr val="tx1"/>
                          </a:solidFill>
                          <a:latin typeface="Meiryo UI" panose="020B0604030504040204" pitchFamily="50" charset="-128"/>
                          <a:ea typeface="Meiryo UI" panose="020B0604030504040204" pitchFamily="50" charset="-128"/>
                        </a:rPr>
                        <a:t>(</a:t>
                      </a:r>
                      <a:r>
                        <a:rPr lang="ja-JP" altLang="en-US" sz="1000" b="0" dirty="0" smtClean="0">
                          <a:solidFill>
                            <a:schemeClr val="tx1"/>
                          </a:solidFill>
                          <a:latin typeface="Meiryo UI" panose="020B0604030504040204" pitchFamily="50" charset="-128"/>
                          <a:ea typeface="Meiryo UI" panose="020B0604030504040204" pitchFamily="50" charset="-128"/>
                        </a:rPr>
                        <a:t>門司</a:t>
                      </a:r>
                      <a:r>
                        <a:rPr lang="en-US" altLang="ja-JP" sz="1000" b="0" dirty="0" smtClean="0">
                          <a:solidFill>
                            <a:schemeClr val="tx1"/>
                          </a:solidFill>
                          <a:latin typeface="Meiryo UI" panose="020B0604030504040204" pitchFamily="50" charset="-128"/>
                          <a:ea typeface="Meiryo UI" panose="020B0604030504040204" pitchFamily="50" charset="-128"/>
                        </a:rPr>
                        <a:t>CY)</a:t>
                      </a:r>
                    </a:p>
                    <a:p>
                      <a:pPr marL="0" marR="0" indent="0" algn="l" defTabSz="742950" rtl="0" eaLnBrk="1" fontAlgn="auto" latinLnBrk="0" hangingPunct="1">
                        <a:lnSpc>
                          <a:spcPct val="100000"/>
                        </a:lnSpc>
                        <a:spcBef>
                          <a:spcPts val="0"/>
                        </a:spcBef>
                        <a:spcAft>
                          <a:spcPts val="0"/>
                        </a:spcAft>
                        <a:buClrTx/>
                        <a:buSzTx/>
                        <a:buFontTx/>
                        <a:buNone/>
                        <a:tabLst/>
                        <a:defRPr/>
                      </a:pPr>
                      <a:endParaRPr lang="en-US" altLang="ja-JP" sz="1000" b="0" dirty="0" smtClean="0">
                        <a:solidFill>
                          <a:schemeClr val="tx1"/>
                        </a:solidFill>
                        <a:latin typeface="Meiryo UI" panose="020B0604030504040204" pitchFamily="50" charset="-128"/>
                        <a:ea typeface="Meiryo UI" panose="020B0604030504040204" pitchFamily="50" charset="-128"/>
                      </a:endParaRPr>
                    </a:p>
                    <a:p>
                      <a:pPr marL="0" marR="0" indent="0" algn="l" defTabSz="74295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solidFill>
                          <a:latin typeface="Meiryo UI" panose="020B0604030504040204" pitchFamily="50" charset="-128"/>
                          <a:ea typeface="Meiryo UI" panose="020B0604030504040204" pitchFamily="50" charset="-128"/>
                        </a:rPr>
                        <a:t>▼ 売却決定 </a:t>
                      </a:r>
                      <a:endParaRPr lang="en-US" altLang="ja-JP" sz="1000" b="0" dirty="0" smtClean="0">
                        <a:solidFill>
                          <a:schemeClr val="tx1"/>
                        </a:solidFill>
                        <a:latin typeface="Meiryo UI" panose="020B0604030504040204" pitchFamily="50" charset="-128"/>
                        <a:ea typeface="Meiryo UI" panose="020B0604030504040204" pitchFamily="50" charset="-128"/>
                      </a:endParaRPr>
                    </a:p>
                    <a:p>
                      <a:pPr marL="0" marR="0" indent="0" algn="l" defTabSz="74295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solidFill>
                          <a:latin typeface="Meiryo UI" panose="020B0604030504040204" pitchFamily="50" charset="-128"/>
                          <a:ea typeface="Meiryo UI" panose="020B0604030504040204" pitchFamily="50" charset="-128"/>
                        </a:rPr>
                        <a:t>・三ツ輪運輸 </a:t>
                      </a:r>
                      <a:r>
                        <a:rPr lang="en-US" altLang="ja-JP" sz="1000" b="0" dirty="0" smtClean="0">
                          <a:solidFill>
                            <a:schemeClr val="tx1"/>
                          </a:solidFill>
                          <a:latin typeface="Meiryo UI" panose="020B0604030504040204" pitchFamily="50" charset="-128"/>
                          <a:ea typeface="Meiryo UI" panose="020B0604030504040204" pitchFamily="50" charset="-128"/>
                        </a:rPr>
                        <a:t>1</a:t>
                      </a:r>
                      <a:r>
                        <a:rPr lang="ja-JP" altLang="en-US" sz="1000" b="0" dirty="0" smtClean="0">
                          <a:solidFill>
                            <a:schemeClr val="tx1"/>
                          </a:solidFill>
                          <a:latin typeface="Meiryo UI" panose="020B0604030504040204" pitchFamily="50" charset="-128"/>
                          <a:ea typeface="Meiryo UI" panose="020B0604030504040204" pitchFamily="50" charset="-128"/>
                        </a:rPr>
                        <a:t>本 </a:t>
                      </a:r>
                      <a:r>
                        <a:rPr lang="en-US" altLang="ja-JP" sz="1000" b="0" dirty="0" smtClean="0">
                          <a:solidFill>
                            <a:schemeClr val="tx1"/>
                          </a:solidFill>
                          <a:latin typeface="Meiryo UI" panose="020B0604030504040204" pitchFamily="50" charset="-128"/>
                          <a:ea typeface="Meiryo UI" panose="020B0604030504040204" pitchFamily="50" charset="-128"/>
                        </a:rPr>
                        <a:t>250</a:t>
                      </a:r>
                      <a:r>
                        <a:rPr lang="ja-JP" altLang="en-US" sz="1000" b="0" dirty="0" smtClean="0">
                          <a:solidFill>
                            <a:schemeClr val="tx1"/>
                          </a:solidFill>
                          <a:latin typeface="Meiryo UI" panose="020B0604030504040204" pitchFamily="50" charset="-128"/>
                          <a:ea typeface="Meiryo UI" panose="020B0604030504040204" pitchFamily="50" charset="-128"/>
                        </a:rPr>
                        <a:t>千円 </a:t>
                      </a:r>
                      <a:r>
                        <a:rPr lang="en-US" altLang="ja-JP" sz="1000" b="0" dirty="0" smtClean="0">
                          <a:solidFill>
                            <a:schemeClr val="tx1"/>
                          </a:solidFill>
                          <a:latin typeface="Meiryo UI" panose="020B0604030504040204" pitchFamily="50" charset="-128"/>
                          <a:ea typeface="Meiryo UI" panose="020B0604030504040204" pitchFamily="50" charset="-128"/>
                        </a:rPr>
                        <a:t>(</a:t>
                      </a:r>
                      <a:r>
                        <a:rPr lang="ja-JP" altLang="en-US" sz="1000" b="0" dirty="0" smtClean="0">
                          <a:solidFill>
                            <a:schemeClr val="tx1"/>
                          </a:solidFill>
                          <a:latin typeface="Meiryo UI" panose="020B0604030504040204" pitchFamily="50" charset="-128"/>
                          <a:ea typeface="Meiryo UI" panose="020B0604030504040204" pitchFamily="50" charset="-128"/>
                        </a:rPr>
                        <a:t>釧路</a:t>
                      </a:r>
                      <a:r>
                        <a:rPr lang="en-US" altLang="ja-JP" sz="1000" b="0" dirty="0" smtClean="0">
                          <a:solidFill>
                            <a:schemeClr val="tx1"/>
                          </a:solidFill>
                          <a:latin typeface="Meiryo UI" panose="020B0604030504040204" pitchFamily="50" charset="-128"/>
                          <a:ea typeface="Meiryo UI" panose="020B0604030504040204" pitchFamily="50" charset="-128"/>
                        </a:rPr>
                        <a:t>CY)</a:t>
                      </a:r>
                    </a:p>
                    <a:p>
                      <a:pPr marL="0" marR="0" indent="0" algn="l" defTabSz="74295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solidFill>
                          <a:latin typeface="Meiryo UI" panose="020B0604030504040204" pitchFamily="50" charset="-128"/>
                          <a:ea typeface="Meiryo UI" panose="020B0604030504040204" pitchFamily="50" charset="-128"/>
                        </a:rPr>
                        <a:t>・前田海運 </a:t>
                      </a:r>
                      <a:r>
                        <a:rPr lang="en-US" altLang="ja-JP" sz="1000" b="0" dirty="0" smtClean="0">
                          <a:solidFill>
                            <a:schemeClr val="tx1"/>
                          </a:solidFill>
                          <a:latin typeface="Meiryo UI" panose="020B0604030504040204" pitchFamily="50" charset="-128"/>
                          <a:ea typeface="Meiryo UI" panose="020B0604030504040204" pitchFamily="50" charset="-128"/>
                        </a:rPr>
                        <a:t>1</a:t>
                      </a:r>
                      <a:r>
                        <a:rPr lang="ja-JP" altLang="en-US" sz="1000" b="0" dirty="0" smtClean="0">
                          <a:solidFill>
                            <a:schemeClr val="tx1"/>
                          </a:solidFill>
                          <a:latin typeface="Meiryo UI" panose="020B0604030504040204" pitchFamily="50" charset="-128"/>
                          <a:ea typeface="Meiryo UI" panose="020B0604030504040204" pitchFamily="50" charset="-128"/>
                        </a:rPr>
                        <a:t>本 </a:t>
                      </a:r>
                      <a:r>
                        <a:rPr lang="en-US" altLang="ja-JP" sz="1000" b="0" dirty="0" smtClean="0">
                          <a:solidFill>
                            <a:schemeClr val="tx1"/>
                          </a:solidFill>
                          <a:latin typeface="Meiryo UI" panose="020B0604030504040204" pitchFamily="50" charset="-128"/>
                          <a:ea typeface="Meiryo UI" panose="020B0604030504040204" pitchFamily="50" charset="-128"/>
                        </a:rPr>
                        <a:t>265</a:t>
                      </a:r>
                      <a:r>
                        <a:rPr lang="ja-JP" altLang="en-US" sz="1000" b="0" dirty="0" smtClean="0">
                          <a:solidFill>
                            <a:schemeClr val="tx1"/>
                          </a:solidFill>
                          <a:latin typeface="Meiryo UI" panose="020B0604030504040204" pitchFamily="50" charset="-128"/>
                          <a:ea typeface="Meiryo UI" panose="020B0604030504040204" pitchFamily="50" charset="-128"/>
                        </a:rPr>
                        <a:t>千円 </a:t>
                      </a:r>
                      <a:r>
                        <a:rPr lang="en-US" altLang="ja-JP" sz="1000" b="0" dirty="0" smtClean="0">
                          <a:solidFill>
                            <a:schemeClr val="tx1"/>
                          </a:solidFill>
                          <a:latin typeface="Meiryo UI" panose="020B0604030504040204" pitchFamily="50" charset="-128"/>
                          <a:ea typeface="Meiryo UI" panose="020B0604030504040204" pitchFamily="50" charset="-128"/>
                        </a:rPr>
                        <a:t>(</a:t>
                      </a:r>
                      <a:r>
                        <a:rPr lang="ja-JP" altLang="en-US" sz="1000" b="0" dirty="0" smtClean="0">
                          <a:solidFill>
                            <a:schemeClr val="tx1"/>
                          </a:solidFill>
                          <a:latin typeface="Meiryo UI" panose="020B0604030504040204" pitchFamily="50" charset="-128"/>
                          <a:ea typeface="Meiryo UI" panose="020B0604030504040204" pitchFamily="50" charset="-128"/>
                        </a:rPr>
                        <a:t>今治</a:t>
                      </a:r>
                      <a:r>
                        <a:rPr lang="en-US" altLang="ja-JP" sz="1000" b="0" dirty="0" smtClean="0">
                          <a:solidFill>
                            <a:schemeClr val="tx1"/>
                          </a:solidFill>
                          <a:latin typeface="Meiryo UI" panose="020B0604030504040204" pitchFamily="50" charset="-128"/>
                          <a:ea typeface="Meiryo UI" panose="020B0604030504040204" pitchFamily="50" charset="-128"/>
                        </a:rPr>
                        <a:t>CY)</a:t>
                      </a:r>
                    </a:p>
                    <a:p>
                      <a:pPr marL="0" marR="0" indent="0" algn="l" defTabSz="742950" rtl="0" eaLnBrk="1" fontAlgn="auto" latinLnBrk="0" hangingPunct="1">
                        <a:lnSpc>
                          <a:spcPct val="100000"/>
                        </a:lnSpc>
                        <a:spcBef>
                          <a:spcPts val="0"/>
                        </a:spcBef>
                        <a:spcAft>
                          <a:spcPts val="0"/>
                        </a:spcAft>
                        <a:buClrTx/>
                        <a:buSzTx/>
                        <a:buFontTx/>
                        <a:buNone/>
                        <a:tabLst/>
                        <a:defRPr/>
                      </a:pPr>
                      <a:endParaRPr lang="ja-JP" altLang="en-US" sz="1000" b="0"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 見積もり提示、検討中 </a:t>
                      </a: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・いわき小名浜コンテナサービス </a:t>
                      </a:r>
                      <a:r>
                        <a:rPr lang="en-US" altLang="ja-JP" sz="1000" b="0" dirty="0" smtClean="0">
                          <a:solidFill>
                            <a:schemeClr val="tx1"/>
                          </a:solidFill>
                          <a:latin typeface="Meiryo UI" panose="020B0604030504040204" pitchFamily="50" charset="-128"/>
                          <a:ea typeface="Meiryo UI" panose="020B0604030504040204" pitchFamily="50" charset="-128"/>
                        </a:rPr>
                        <a:t>1</a:t>
                      </a:r>
                      <a:r>
                        <a:rPr lang="ja-JP" altLang="en-US" sz="1000" b="0" dirty="0" smtClean="0">
                          <a:solidFill>
                            <a:schemeClr val="tx1"/>
                          </a:solidFill>
                          <a:latin typeface="Meiryo UI" panose="020B0604030504040204" pitchFamily="50" charset="-128"/>
                          <a:ea typeface="Meiryo UI" panose="020B0604030504040204" pitchFamily="50" charset="-128"/>
                        </a:rPr>
                        <a:t>本 </a:t>
                      </a:r>
                      <a:r>
                        <a:rPr lang="en-US" altLang="ja-JP" sz="1000" b="0" dirty="0" smtClean="0">
                          <a:solidFill>
                            <a:schemeClr val="tx1"/>
                          </a:solidFill>
                          <a:latin typeface="Meiryo UI" panose="020B0604030504040204" pitchFamily="50" charset="-128"/>
                          <a:ea typeface="Meiryo UI" panose="020B0604030504040204" pitchFamily="50" charset="-128"/>
                        </a:rPr>
                        <a:t>280</a:t>
                      </a:r>
                      <a:r>
                        <a:rPr lang="ja-JP" altLang="en-US" sz="1000" b="0" dirty="0" smtClean="0">
                          <a:solidFill>
                            <a:schemeClr val="tx1"/>
                          </a:solidFill>
                          <a:latin typeface="Meiryo UI" panose="020B0604030504040204" pitchFamily="50" charset="-128"/>
                          <a:ea typeface="Meiryo UI" panose="020B0604030504040204" pitchFamily="50" charset="-128"/>
                        </a:rPr>
                        <a:t>千円 </a:t>
                      </a:r>
                      <a:r>
                        <a:rPr lang="en-US" altLang="ja-JP" sz="1000" b="0" dirty="0" smtClean="0">
                          <a:solidFill>
                            <a:schemeClr val="tx1"/>
                          </a:solidFill>
                          <a:latin typeface="Meiryo UI" panose="020B0604030504040204" pitchFamily="50" charset="-128"/>
                          <a:ea typeface="Meiryo UI" panose="020B0604030504040204" pitchFamily="50" charset="-128"/>
                        </a:rPr>
                        <a:t>(</a:t>
                      </a:r>
                      <a:r>
                        <a:rPr lang="ja-JP" altLang="en-US" sz="1000" b="0" dirty="0" smtClean="0">
                          <a:solidFill>
                            <a:schemeClr val="tx1"/>
                          </a:solidFill>
                          <a:latin typeface="Meiryo UI" panose="020B0604030504040204" pitchFamily="50" charset="-128"/>
                          <a:ea typeface="Meiryo UI" panose="020B0604030504040204" pitchFamily="50" charset="-128"/>
                        </a:rPr>
                        <a:t>小名浜</a:t>
                      </a:r>
                      <a:r>
                        <a:rPr lang="en-US" altLang="ja-JP" sz="1000" b="0" dirty="0" smtClean="0">
                          <a:solidFill>
                            <a:schemeClr val="tx1"/>
                          </a:solidFill>
                          <a:latin typeface="Meiryo UI" panose="020B0604030504040204" pitchFamily="50" charset="-128"/>
                          <a:ea typeface="Meiryo UI" panose="020B0604030504040204" pitchFamily="50" charset="-128"/>
                        </a:rPr>
                        <a:t>CY)</a:t>
                      </a:r>
                    </a:p>
                    <a:p>
                      <a:pPr marL="0" indent="0" fontAlgn="auto">
                        <a:spcAft>
                          <a:spcPts val="0"/>
                        </a:spcAft>
                        <a:buNone/>
                      </a:pPr>
                      <a:endParaRPr lang="ja-JP" altLang="en-US" sz="1000" b="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7062845"/>
                  </a:ext>
                </a:extLst>
              </a:tr>
              <a:tr h="1356490">
                <a:tc>
                  <a:txBody>
                    <a:bodyPr/>
                    <a:lstStyle/>
                    <a:p>
                      <a:pPr marL="0" indent="0" fontAlgn="auto">
                        <a:spcAft>
                          <a:spcPts val="0"/>
                        </a:spcAft>
                        <a:buNone/>
                      </a:pPr>
                      <a:endParaRPr lang="en-US" altLang="ja-JP" sz="1000" b="1"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1" dirty="0" smtClean="0">
                          <a:solidFill>
                            <a:schemeClr val="tx1"/>
                          </a:solidFill>
                          <a:latin typeface="Meiryo UI" panose="020B0604030504040204" pitchFamily="50" charset="-128"/>
                          <a:ea typeface="Meiryo UI" panose="020B0604030504040204" pitchFamily="50" charset="-128"/>
                        </a:rPr>
                        <a:t>＜ 当社保有</a:t>
                      </a:r>
                      <a:r>
                        <a:rPr lang="en-US" altLang="ja-JP" sz="1000" b="1" dirty="0" smtClean="0">
                          <a:solidFill>
                            <a:schemeClr val="tx1"/>
                          </a:solidFill>
                          <a:latin typeface="Meiryo UI" panose="020B0604030504040204" pitchFamily="50" charset="-128"/>
                          <a:ea typeface="Meiryo UI" panose="020B0604030504040204" pitchFamily="50" charset="-128"/>
                        </a:rPr>
                        <a:t>20FT</a:t>
                      </a:r>
                      <a:r>
                        <a:rPr lang="ja-JP" altLang="en-US" sz="1000" b="1" dirty="0" smtClean="0">
                          <a:solidFill>
                            <a:schemeClr val="tx1"/>
                          </a:solidFill>
                          <a:latin typeface="Meiryo UI" panose="020B0604030504040204" pitchFamily="50" charset="-128"/>
                          <a:ea typeface="Meiryo UI" panose="020B0604030504040204" pitchFamily="50" charset="-128"/>
                        </a:rPr>
                        <a:t>コンテナ在庫 ＞ *</a:t>
                      </a:r>
                      <a:r>
                        <a:rPr lang="en-US" altLang="ja-JP" sz="1000" b="1" dirty="0" smtClean="0">
                          <a:solidFill>
                            <a:schemeClr val="tx1"/>
                          </a:solidFill>
                          <a:latin typeface="Meiryo UI" panose="020B0604030504040204" pitchFamily="50" charset="-128"/>
                          <a:ea typeface="Meiryo UI" panose="020B0604030504040204" pitchFamily="50" charset="-128"/>
                        </a:rPr>
                        <a:t>5/15</a:t>
                      </a:r>
                      <a:r>
                        <a:rPr lang="ja-JP" altLang="en-US" sz="1000" b="1" dirty="0" smtClean="0">
                          <a:solidFill>
                            <a:schemeClr val="tx1"/>
                          </a:solidFill>
                          <a:latin typeface="Meiryo UI" panose="020B0604030504040204" pitchFamily="50" charset="-128"/>
                          <a:ea typeface="Meiryo UI" panose="020B0604030504040204" pitchFamily="50" charset="-128"/>
                        </a:rPr>
                        <a:t>時点</a:t>
                      </a:r>
                      <a:endParaRPr lang="en-US" altLang="ja-JP" sz="1000" b="1"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   </a:t>
                      </a:r>
                      <a:endParaRPr lang="en-US" altLang="ja-JP" sz="1000" b="0"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   総数： </a:t>
                      </a:r>
                      <a:r>
                        <a:rPr lang="en-US" altLang="ja-JP" sz="1000" b="0" dirty="0" smtClean="0">
                          <a:solidFill>
                            <a:schemeClr val="tx1"/>
                          </a:solidFill>
                          <a:latin typeface="Meiryo UI" panose="020B0604030504040204" pitchFamily="50" charset="-128"/>
                          <a:ea typeface="Meiryo UI" panose="020B0604030504040204" pitchFamily="50" charset="-128"/>
                        </a:rPr>
                        <a:t>400</a:t>
                      </a:r>
                      <a:r>
                        <a:rPr lang="ja-JP" altLang="en-US" sz="1000" b="0" dirty="0" smtClean="0">
                          <a:solidFill>
                            <a:schemeClr val="tx1"/>
                          </a:solidFill>
                          <a:latin typeface="Meiryo UI" panose="020B0604030504040204" pitchFamily="50" charset="-128"/>
                          <a:ea typeface="Meiryo UI" panose="020B0604030504040204" pitchFamily="50" charset="-128"/>
                        </a:rPr>
                        <a:t>本 </a:t>
                      </a:r>
                      <a:r>
                        <a:rPr lang="en-US" altLang="ja-JP" sz="1000" b="0" dirty="0" smtClean="0">
                          <a:solidFill>
                            <a:schemeClr val="tx1"/>
                          </a:solidFill>
                          <a:latin typeface="Meiryo UI" panose="020B0604030504040204" pitchFamily="50" charset="-128"/>
                          <a:ea typeface="Meiryo UI" panose="020B0604030504040204" pitchFamily="50" charset="-128"/>
                        </a:rPr>
                        <a:t>(serial number : NSJU000001 - NSJU000400)</a:t>
                      </a: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   全損：     </a:t>
                      </a:r>
                      <a:r>
                        <a:rPr lang="en-US" altLang="ja-JP" sz="1000" b="0" dirty="0" smtClean="0">
                          <a:solidFill>
                            <a:schemeClr val="tx1"/>
                          </a:solidFill>
                          <a:latin typeface="Meiryo UI" panose="020B0604030504040204" pitchFamily="50" charset="-128"/>
                          <a:ea typeface="Meiryo UI" panose="020B0604030504040204" pitchFamily="50" charset="-128"/>
                        </a:rPr>
                        <a:t>1</a:t>
                      </a:r>
                      <a:r>
                        <a:rPr lang="ja-JP" altLang="en-US" sz="1000" b="0" dirty="0" smtClean="0">
                          <a:solidFill>
                            <a:schemeClr val="tx1"/>
                          </a:solidFill>
                          <a:latin typeface="Meiryo UI" panose="020B0604030504040204" pitchFamily="50" charset="-128"/>
                          <a:ea typeface="Meiryo UI" panose="020B0604030504040204" pitchFamily="50" charset="-128"/>
                        </a:rPr>
                        <a:t>本</a:t>
                      </a:r>
                      <a:endParaRPr lang="en-US" altLang="ja-JP" sz="1000" b="0"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   </a:t>
                      </a:r>
                      <a:r>
                        <a:rPr lang="ja-JP" altLang="en-US" sz="1000" b="0" u="sng" dirty="0" smtClean="0">
                          <a:solidFill>
                            <a:schemeClr val="tx1"/>
                          </a:solidFill>
                          <a:latin typeface="Meiryo UI" panose="020B0604030504040204" pitchFamily="50" charset="-128"/>
                          <a:ea typeface="Meiryo UI" panose="020B0604030504040204" pitchFamily="50" charset="-128"/>
                        </a:rPr>
                        <a:t>売却：   </a:t>
                      </a:r>
                      <a:r>
                        <a:rPr lang="en-US" altLang="ja-JP" sz="1000" b="0" u="sng" dirty="0" smtClean="0">
                          <a:solidFill>
                            <a:schemeClr val="tx1"/>
                          </a:solidFill>
                          <a:latin typeface="Meiryo UI" panose="020B0604030504040204" pitchFamily="50" charset="-128"/>
                          <a:ea typeface="Meiryo UI" panose="020B0604030504040204" pitchFamily="50" charset="-128"/>
                        </a:rPr>
                        <a:t>35</a:t>
                      </a:r>
                      <a:r>
                        <a:rPr lang="ja-JP" altLang="en-US" sz="1000" b="0" u="sng" dirty="0" smtClean="0">
                          <a:solidFill>
                            <a:schemeClr val="tx1"/>
                          </a:solidFill>
                          <a:latin typeface="Meiryo UI" panose="020B0604030504040204" pitchFamily="50" charset="-128"/>
                          <a:ea typeface="Meiryo UI" panose="020B0604030504040204" pitchFamily="50" charset="-128"/>
                        </a:rPr>
                        <a:t>本</a:t>
                      </a:r>
                      <a:endParaRPr lang="en-US" altLang="ja-JP" sz="1000" b="0" u="sng" dirty="0" smtClean="0">
                        <a:solidFill>
                          <a:schemeClr val="tx1"/>
                        </a:solidFill>
                        <a:latin typeface="Meiryo UI" panose="020B0604030504040204" pitchFamily="50" charset="-128"/>
                        <a:ea typeface="Meiryo UI" panose="020B0604030504040204" pitchFamily="50" charset="-128"/>
                      </a:endParaRPr>
                    </a:p>
                    <a:p>
                      <a:pPr marL="0" indent="0" fontAlgn="auto">
                        <a:spcAft>
                          <a:spcPts val="0"/>
                        </a:spcAft>
                        <a:buNone/>
                      </a:pPr>
                      <a:r>
                        <a:rPr lang="ja-JP" altLang="en-US" sz="1000" b="0" dirty="0" smtClean="0">
                          <a:solidFill>
                            <a:schemeClr val="tx1"/>
                          </a:solidFill>
                          <a:latin typeface="Meiryo UI" panose="020B0604030504040204" pitchFamily="50" charset="-128"/>
                          <a:ea typeface="Meiryo UI" panose="020B0604030504040204" pitchFamily="50" charset="-128"/>
                        </a:rPr>
                        <a:t>   残数： </a:t>
                      </a:r>
                      <a:r>
                        <a:rPr lang="en-US" altLang="ja-JP" sz="1000" b="0" dirty="0" smtClean="0">
                          <a:solidFill>
                            <a:schemeClr val="tx1"/>
                          </a:solidFill>
                          <a:latin typeface="Meiryo UI" panose="020B0604030504040204" pitchFamily="50" charset="-128"/>
                          <a:ea typeface="Meiryo UI" panose="020B0604030504040204" pitchFamily="50" charset="-128"/>
                        </a:rPr>
                        <a:t>364</a:t>
                      </a:r>
                      <a:r>
                        <a:rPr lang="ja-JP" altLang="en-US" sz="1000" b="0" dirty="0" smtClean="0">
                          <a:solidFill>
                            <a:schemeClr val="tx1"/>
                          </a:solidFill>
                          <a:latin typeface="Meiryo UI" panose="020B0604030504040204" pitchFamily="50" charset="-128"/>
                          <a:ea typeface="Meiryo UI" panose="020B0604030504040204" pitchFamily="50" charset="-128"/>
                        </a:rPr>
                        <a:t>本</a:t>
                      </a:r>
                      <a:endParaRPr lang="en-US" altLang="ja-JP" sz="1000" b="0" dirty="0" smtClean="0">
                        <a:solidFill>
                          <a:schemeClr val="tx1"/>
                        </a:solidFill>
                        <a:latin typeface="Meiryo UI" panose="020B0604030504040204" pitchFamily="50" charset="-128"/>
                        <a:ea typeface="Meiryo UI" panose="020B0604030504040204" pitchFamily="50" charset="-128"/>
                      </a:endParaRPr>
                    </a:p>
                    <a:p>
                      <a:endParaRPr kumimoji="1" lang="ja-JP" alt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4112766985"/>
                  </a:ext>
                </a:extLst>
              </a:tr>
            </a:tbl>
          </a:graphicData>
        </a:graphic>
      </p:graphicFrame>
    </p:spTree>
    <p:extLst>
      <p:ext uri="{BB962C8B-B14F-4D97-AF65-F5344CB8AC3E}">
        <p14:creationId xmlns:p14="http://schemas.microsoft.com/office/powerpoint/2010/main" val="314288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38560" y="2420632"/>
            <a:ext cx="65" cy="276999"/>
          </a:xfrm>
          <a:prstGeom prst="rect">
            <a:avLst/>
          </a:prstGeom>
          <a:solidFill>
            <a:srgbClr val="FB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ja-JP" altLang="en-US"/>
          </a:p>
        </p:txBody>
      </p:sp>
      <p:sp>
        <p:nvSpPr>
          <p:cNvPr id="8" name="Rectangle 4"/>
          <p:cNvSpPr>
            <a:spLocks noChangeArrowheads="1"/>
          </p:cNvSpPr>
          <p:nvPr/>
        </p:nvSpPr>
        <p:spPr bwMode="auto">
          <a:xfrm>
            <a:off x="338560" y="2376925"/>
            <a:ext cx="65" cy="3502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742950" eaLnBrk="0" latinLnBrk="0" hangingPunct="0"/>
            <a:r>
              <a:rPr kumimoji="0" lang="ja-JP" altLang="ja-JP" sz="813">
                <a:solidFill>
                  <a:srgbClr val="333333"/>
                </a:solidFill>
                <a:latin typeface="Arial" panose="020B0604020202020204" pitchFamily="34" charset="0"/>
                <a:cs typeface="Arial" panose="020B0604020202020204" pitchFamily="34" charset="0"/>
              </a:rPr>
              <a:t/>
            </a:r>
            <a:br>
              <a:rPr kumimoji="0" lang="ja-JP" altLang="ja-JP" sz="813">
                <a:solidFill>
                  <a:srgbClr val="333333"/>
                </a:solidFill>
                <a:latin typeface="Arial" panose="020B0604020202020204" pitchFamily="34" charset="0"/>
                <a:cs typeface="Arial" panose="020B0604020202020204" pitchFamily="34" charset="0"/>
              </a:rPr>
            </a:br>
            <a:endParaRPr kumimoji="0" lang="ja-JP" altLang="ja-JP" sz="1463">
              <a:latin typeface="Arial" panose="020B0604020202020204" pitchFamily="34" charset="0"/>
            </a:endParaRPr>
          </a:p>
        </p:txBody>
      </p:sp>
      <p:sp>
        <p:nvSpPr>
          <p:cNvPr id="4" name="正方形/長方形 3"/>
          <p:cNvSpPr/>
          <p:nvPr/>
        </p:nvSpPr>
        <p:spPr>
          <a:xfrm>
            <a:off x="186781" y="657090"/>
            <a:ext cx="1420582" cy="369332"/>
          </a:xfrm>
          <a:prstGeom prst="rect">
            <a:avLst/>
          </a:prstGeom>
        </p:spPr>
        <p:txBody>
          <a:bodyPr wrap="none">
            <a:spAutoFit/>
          </a:bodyPr>
          <a:lstStyle/>
          <a:p>
            <a:r>
              <a:rPr kumimoji="1" lang="en-US" altLang="ja-JP" b="1">
                <a:solidFill>
                  <a:schemeClr val="bg1"/>
                </a:solidFill>
                <a:latin typeface="Meiryo UI" panose="020B0604030504040204" pitchFamily="50" charset="-128"/>
                <a:ea typeface="Meiryo UI" panose="020B0604030504040204" pitchFamily="50" charset="-128"/>
              </a:rPr>
              <a:t>1.</a:t>
            </a:r>
            <a:r>
              <a:rPr kumimoji="1" lang="ja-JP" altLang="en-US" b="1">
                <a:solidFill>
                  <a:schemeClr val="bg1"/>
                </a:solidFill>
                <a:latin typeface="Meiryo UI" panose="020B0604030504040204" pitchFamily="50" charset="-128"/>
                <a:ea typeface="Meiryo UI" panose="020B0604030504040204" pitchFamily="50" charset="-128"/>
              </a:rPr>
              <a:t> 経理報告</a:t>
            </a:r>
            <a:endParaRPr lang="ja-JP" altLang="en-US" b="1">
              <a:solidFill>
                <a:schemeClr val="bg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28464" y="116632"/>
            <a:ext cx="9656216" cy="369332"/>
          </a:xfrm>
          <a:prstGeom prst="rect">
            <a:avLst/>
          </a:prstGeom>
        </p:spPr>
        <p:txBody>
          <a:bodyPr wrap="square">
            <a:spAutoFit/>
          </a:bodyPr>
          <a:lstStyle/>
          <a:p>
            <a:r>
              <a:rPr lang="en-US" altLang="ja-JP" b="1" dirty="0" smtClean="0">
                <a:latin typeface="ＭＳ Ｐゴシック" panose="020B0600070205080204" pitchFamily="50" charset="-128"/>
                <a:ea typeface="ＭＳ Ｐゴシック" panose="020B0600070205080204" pitchFamily="50" charset="-128"/>
              </a:rPr>
              <a:t>1.</a:t>
            </a:r>
            <a:r>
              <a:rPr lang="ja-JP" altLang="en-US" b="1" dirty="0" smtClean="0">
                <a:latin typeface="ＭＳ Ｐゴシック" panose="020B0600070205080204" pitchFamily="50" charset="-128"/>
                <a:ea typeface="ＭＳ Ｐゴシック" panose="020B0600070205080204" pitchFamily="50" charset="-128"/>
              </a:rPr>
              <a:t> 経理</a:t>
            </a:r>
            <a:r>
              <a:rPr lang="ja-JP" altLang="en-US" b="1" dirty="0">
                <a:latin typeface="ＭＳ Ｐゴシック" panose="020B0600070205080204" pitchFamily="50" charset="-128"/>
                <a:ea typeface="ＭＳ Ｐゴシック" panose="020B0600070205080204" pitchFamily="50" charset="-128"/>
              </a:rPr>
              <a:t>報告</a:t>
            </a:r>
          </a:p>
        </p:txBody>
      </p:sp>
      <p:sp>
        <p:nvSpPr>
          <p:cNvPr id="2" name="スライド番号プレースホルダー 1"/>
          <p:cNvSpPr>
            <a:spLocks noGrp="1"/>
          </p:cNvSpPr>
          <p:nvPr>
            <p:ph type="sldNum" sz="quarter" idx="10"/>
          </p:nvPr>
        </p:nvSpPr>
        <p:spPr/>
        <p:txBody>
          <a:bodyPr/>
          <a:lstStyle/>
          <a:p>
            <a:fld id="{17DB97F5-D030-4A96-A351-AB02769B6959}" type="slidenum">
              <a:rPr lang="ko-KR" altLang="en-US" smtClean="0"/>
              <a:pPr/>
              <a:t>2</a:t>
            </a:fld>
            <a:endParaRPr lang="ko-KR" altLang="en-US"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591782107"/>
              </p:ext>
            </p:extLst>
          </p:nvPr>
        </p:nvGraphicFramePr>
        <p:xfrm>
          <a:off x="186780" y="864524"/>
          <a:ext cx="9518747" cy="5732828"/>
        </p:xfrm>
        <a:graphic>
          <a:graphicData uri="http://schemas.openxmlformats.org/presentationml/2006/ole">
            <mc:AlternateContent xmlns:mc="http://schemas.openxmlformats.org/markup-compatibility/2006">
              <mc:Choice xmlns:v="urn:schemas-microsoft-com:vml" Requires="v">
                <p:oleObj spid="_x0000_s1050" name="ワークシート" r:id="rId3" imgW="13563702" imgH="9715568" progId="Excel.Sheet.12">
                  <p:embed/>
                </p:oleObj>
              </mc:Choice>
              <mc:Fallback>
                <p:oleObj name="ワークシート" r:id="rId3" imgW="13563702" imgH="9715568" progId="Excel.Sheet.12">
                  <p:embed/>
                  <p:pic>
                    <p:nvPicPr>
                      <p:cNvPr id="0" name=""/>
                      <p:cNvPicPr/>
                      <p:nvPr/>
                    </p:nvPicPr>
                    <p:blipFill>
                      <a:blip r:embed="rId4"/>
                      <a:stretch>
                        <a:fillRect/>
                      </a:stretch>
                    </p:blipFill>
                    <p:spPr>
                      <a:xfrm>
                        <a:off x="186780" y="864524"/>
                        <a:ext cx="9518747" cy="5732828"/>
                      </a:xfrm>
                      <a:prstGeom prst="rect">
                        <a:avLst/>
                      </a:prstGeom>
                    </p:spPr>
                  </p:pic>
                </p:oleObj>
              </mc:Fallback>
            </mc:AlternateContent>
          </a:graphicData>
        </a:graphic>
      </p:graphicFrame>
    </p:spTree>
    <p:extLst>
      <p:ext uri="{BB962C8B-B14F-4D97-AF65-F5344CB8AC3E}">
        <p14:creationId xmlns:p14="http://schemas.microsoft.com/office/powerpoint/2010/main" val="313752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8464" y="116632"/>
            <a:ext cx="9656216" cy="369332"/>
          </a:xfrm>
          <a:prstGeom prst="rect">
            <a:avLst/>
          </a:prstGeom>
        </p:spPr>
        <p:txBody>
          <a:bodyPr wrap="square">
            <a:spAutoFit/>
          </a:bodyPr>
          <a:lstStyle/>
          <a:p>
            <a:r>
              <a:rPr lang="en-US" altLang="ja-JP" b="1" dirty="0" smtClean="0">
                <a:latin typeface="ＭＳ Ｐゴシック" panose="020B0600070205080204" pitchFamily="50" charset="-128"/>
                <a:ea typeface="ＭＳ Ｐゴシック" panose="020B0600070205080204" pitchFamily="50" charset="-128"/>
              </a:rPr>
              <a:t>1.</a:t>
            </a:r>
            <a:r>
              <a:rPr lang="ja-JP" altLang="en-US" b="1" dirty="0" smtClean="0">
                <a:latin typeface="ＭＳ Ｐゴシック" panose="020B0600070205080204" pitchFamily="50" charset="-128"/>
                <a:ea typeface="ＭＳ Ｐゴシック" panose="020B0600070205080204" pitchFamily="50" charset="-128"/>
              </a:rPr>
              <a:t> 経理</a:t>
            </a:r>
            <a:r>
              <a:rPr lang="ja-JP" altLang="en-US" b="1" dirty="0">
                <a:latin typeface="ＭＳ Ｐゴシック" panose="020B0600070205080204" pitchFamily="50" charset="-128"/>
                <a:ea typeface="ＭＳ Ｐゴシック" panose="020B0600070205080204" pitchFamily="50" charset="-128"/>
              </a:rPr>
              <a:t>報告</a:t>
            </a:r>
          </a:p>
        </p:txBody>
      </p:sp>
      <p:sp>
        <p:nvSpPr>
          <p:cNvPr id="5" name="スライド番号プレースホルダー 4"/>
          <p:cNvSpPr>
            <a:spLocks noGrp="1"/>
          </p:cNvSpPr>
          <p:nvPr>
            <p:ph type="sldNum" sz="quarter" idx="10"/>
          </p:nvPr>
        </p:nvSpPr>
        <p:spPr/>
        <p:txBody>
          <a:bodyPr/>
          <a:lstStyle/>
          <a:p>
            <a:fld id="{17DB97F5-D030-4A96-A351-AB02769B6959}" type="slidenum">
              <a:rPr lang="ko-KR" altLang="en-US" smtClean="0"/>
              <a:pPr/>
              <a:t>3</a:t>
            </a:fld>
            <a:endParaRPr lang="ko-KR" altLang="en-US"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4044514242"/>
              </p:ext>
            </p:extLst>
          </p:nvPr>
        </p:nvGraphicFramePr>
        <p:xfrm>
          <a:off x="200473" y="836712"/>
          <a:ext cx="9505056" cy="5760640"/>
        </p:xfrm>
        <a:graphic>
          <a:graphicData uri="http://schemas.openxmlformats.org/presentationml/2006/ole">
            <mc:AlternateContent xmlns:mc="http://schemas.openxmlformats.org/markup-compatibility/2006">
              <mc:Choice xmlns:v="urn:schemas-microsoft-com:vml" Requires="v">
                <p:oleObj spid="_x0000_s2056" name="ワークシート" r:id="rId3" imgW="10172776" imgH="9839195" progId="Excel.Sheet.12">
                  <p:embed/>
                </p:oleObj>
              </mc:Choice>
              <mc:Fallback>
                <p:oleObj name="ワークシート" r:id="rId3" imgW="10172776" imgH="9839195" progId="Excel.Sheet.12">
                  <p:embed/>
                  <p:pic>
                    <p:nvPicPr>
                      <p:cNvPr id="0" name=""/>
                      <p:cNvPicPr/>
                      <p:nvPr/>
                    </p:nvPicPr>
                    <p:blipFill>
                      <a:blip r:embed="rId4"/>
                      <a:stretch>
                        <a:fillRect/>
                      </a:stretch>
                    </p:blipFill>
                    <p:spPr>
                      <a:xfrm>
                        <a:off x="200473" y="836712"/>
                        <a:ext cx="9505056" cy="5760640"/>
                      </a:xfrm>
                      <a:prstGeom prst="rect">
                        <a:avLst/>
                      </a:prstGeom>
                    </p:spPr>
                  </p:pic>
                </p:oleObj>
              </mc:Fallback>
            </mc:AlternateContent>
          </a:graphicData>
        </a:graphic>
      </p:graphicFrame>
    </p:spTree>
    <p:extLst>
      <p:ext uri="{BB962C8B-B14F-4D97-AF65-F5344CB8AC3E}">
        <p14:creationId xmlns:p14="http://schemas.microsoft.com/office/powerpoint/2010/main" val="436035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4294967295"/>
          </p:nvPr>
        </p:nvSpPr>
        <p:spPr>
          <a:xfrm>
            <a:off x="1362075" y="1114424"/>
            <a:ext cx="7767389" cy="5531396"/>
          </a:xfrm>
          <a:ln>
            <a:solidFill>
              <a:schemeClr val="bg1"/>
            </a:solidFill>
          </a:ln>
        </p:spPr>
        <p:txBody>
          <a:bodyPr>
            <a:noAutofit/>
          </a:bodyPr>
          <a:lstStyle/>
          <a:p>
            <a:pPr marL="92869" indent="0">
              <a:buNone/>
            </a:pPr>
            <a:r>
              <a:rPr kumimoji="1" lang="en-US" altLang="ja-JP" sz="1138" dirty="0">
                <a:latin typeface="Meiryo UI" panose="020B0604030504040204" pitchFamily="50" charset="-128"/>
                <a:ea typeface="Meiryo UI" panose="020B0604030504040204" pitchFamily="50" charset="-128"/>
              </a:rPr>
              <a:t>1</a:t>
            </a:r>
            <a:r>
              <a:rPr kumimoji="1" lang="ja-JP" altLang="en-US" sz="1138" dirty="0">
                <a:latin typeface="Meiryo UI" panose="020B0604030504040204" pitchFamily="50" charset="-128"/>
                <a:ea typeface="Meiryo UI" panose="020B0604030504040204" pitchFamily="50" charset="-128"/>
              </a:rPr>
              <a:t>）</a:t>
            </a:r>
            <a:r>
              <a:rPr kumimoji="1" lang="en-US" altLang="ja-JP" sz="1138" dirty="0" smtClean="0">
                <a:latin typeface="Meiryo UI" panose="020B0604030504040204" pitchFamily="50" charset="-128"/>
                <a:ea typeface="Meiryo UI" panose="020B0604030504040204" pitchFamily="50" charset="-128"/>
              </a:rPr>
              <a:t>2024</a:t>
            </a:r>
            <a:r>
              <a:rPr kumimoji="1" lang="ja-JP" altLang="en-US" sz="1138" dirty="0" smtClean="0">
                <a:latin typeface="Meiryo UI" panose="020B0604030504040204" pitchFamily="50" charset="-128"/>
                <a:ea typeface="Meiryo UI" panose="020B0604030504040204" pitchFamily="50" charset="-128"/>
              </a:rPr>
              <a:t>年</a:t>
            </a:r>
            <a:r>
              <a:rPr kumimoji="1" lang="en-US" altLang="ja-JP" sz="1138" dirty="0" smtClean="0">
                <a:latin typeface="Meiryo UI" panose="020B0604030504040204" pitchFamily="50" charset="-128"/>
                <a:ea typeface="Meiryo UI" panose="020B0604030504040204" pitchFamily="50" charset="-128"/>
              </a:rPr>
              <a:t>4</a:t>
            </a:r>
            <a:r>
              <a:rPr kumimoji="1" lang="ja-JP" altLang="en-US" sz="1138" dirty="0" smtClean="0">
                <a:latin typeface="Meiryo UI" panose="020B0604030504040204" pitchFamily="50" charset="-128"/>
                <a:ea typeface="Meiryo UI" panose="020B0604030504040204" pitchFamily="50" charset="-128"/>
              </a:rPr>
              <a:t>月度</a:t>
            </a:r>
            <a:r>
              <a:rPr kumimoji="1" lang="ja-JP" altLang="en-US" sz="1138" dirty="0">
                <a:latin typeface="Meiryo UI" panose="020B0604030504040204" pitchFamily="50" charset="-128"/>
                <a:ea typeface="Meiryo UI" panose="020B0604030504040204" pitchFamily="50" charset="-128"/>
              </a:rPr>
              <a:t>月次収支</a:t>
            </a:r>
          </a:p>
          <a:p>
            <a:pPr marL="92869" indent="0">
              <a:buNone/>
            </a:pPr>
            <a:r>
              <a:rPr kumimoji="1" lang="ja-JP" altLang="en-US" sz="1138" dirty="0" smtClean="0">
                <a:latin typeface="Meiryo UI" panose="020B0604030504040204" pitchFamily="50" charset="-128"/>
                <a:ea typeface="Meiryo UI" panose="020B0604030504040204" pitchFamily="50" charset="-128"/>
              </a:rPr>
              <a:t> ・</a:t>
            </a:r>
            <a:r>
              <a:rPr kumimoji="1" lang="en-US" altLang="ja-JP" sz="1138" dirty="0" smtClean="0">
                <a:latin typeface="Meiryo UI" panose="020B0604030504040204" pitchFamily="50" charset="-128"/>
                <a:ea typeface="Meiryo UI" panose="020B0604030504040204" pitchFamily="50" charset="-128"/>
              </a:rPr>
              <a:t>4</a:t>
            </a:r>
            <a:r>
              <a:rPr kumimoji="1" lang="ja-JP" altLang="en-US" sz="1138" dirty="0" smtClean="0">
                <a:latin typeface="Meiryo UI" panose="020B0604030504040204" pitchFamily="50" charset="-128"/>
                <a:ea typeface="Meiryo UI" panose="020B0604030504040204" pitchFamily="50" charset="-128"/>
              </a:rPr>
              <a:t>月度</a:t>
            </a:r>
            <a:r>
              <a:rPr kumimoji="1" lang="ja-JP" altLang="en-US" sz="1138" dirty="0">
                <a:latin typeface="Meiryo UI" panose="020B0604030504040204" pitchFamily="50" charset="-128"/>
                <a:ea typeface="Meiryo UI" panose="020B0604030504040204" pitchFamily="50" charset="-128"/>
              </a:rPr>
              <a:t>経常利益</a:t>
            </a:r>
            <a:r>
              <a:rPr kumimoji="1" lang="ja-JP" altLang="en-US" sz="1138" dirty="0" smtClean="0">
                <a:latin typeface="Meiryo UI" panose="020B0604030504040204" pitchFamily="50" charset="-128"/>
                <a:ea typeface="Meiryo UI" panose="020B0604030504040204" pitchFamily="50" charset="-128"/>
              </a:rPr>
              <a:t>は</a:t>
            </a:r>
            <a:r>
              <a:rPr kumimoji="1" lang="en-US" altLang="ja-JP" sz="1138" dirty="0" smtClean="0">
                <a:latin typeface="Meiryo UI" panose="020B0604030504040204" pitchFamily="50" charset="-128"/>
                <a:ea typeface="Meiryo UI" panose="020B0604030504040204" pitchFamily="50" charset="-128"/>
              </a:rPr>
              <a:t>400</a:t>
            </a:r>
            <a:r>
              <a:rPr kumimoji="1" lang="ja-JP" altLang="en-US" sz="1138" dirty="0" smtClean="0">
                <a:latin typeface="Meiryo UI" panose="020B0604030504040204" pitchFamily="50" charset="-128"/>
                <a:ea typeface="Meiryo UI" panose="020B0604030504040204" pitchFamily="50" charset="-128"/>
              </a:rPr>
              <a:t>千円</a:t>
            </a:r>
            <a:r>
              <a:rPr kumimoji="1" lang="ja-JP" altLang="en-US" sz="1138" dirty="0">
                <a:latin typeface="Meiryo UI" panose="020B0604030504040204" pitchFamily="50" charset="-128"/>
                <a:ea typeface="Meiryo UI" panose="020B0604030504040204" pitchFamily="50" charset="-128"/>
              </a:rPr>
              <a:t>となりました。</a:t>
            </a:r>
          </a:p>
          <a:p>
            <a:pPr marL="92869" indent="0">
              <a:buNone/>
            </a:pPr>
            <a:r>
              <a:rPr kumimoji="1" lang="ja-JP" altLang="en-US" sz="1138" dirty="0">
                <a:latin typeface="Meiryo UI" panose="020B0604030504040204" pitchFamily="50" charset="-128"/>
                <a:ea typeface="Meiryo UI" panose="020B0604030504040204" pitchFamily="50" charset="-128"/>
              </a:rPr>
              <a:t>　　</a:t>
            </a:r>
            <a:r>
              <a:rPr kumimoji="1" lang="en-US" altLang="ja-JP" sz="1138" dirty="0" smtClean="0">
                <a:latin typeface="Meiryo UI" panose="020B0604030504040204" pitchFamily="50" charset="-128"/>
                <a:ea typeface="Meiryo UI" panose="020B0604030504040204" pitchFamily="50" charset="-128"/>
              </a:rPr>
              <a:t>(</a:t>
            </a:r>
            <a:r>
              <a:rPr kumimoji="1" lang="ja-JP" altLang="en-US" sz="1138" dirty="0" smtClean="0">
                <a:latin typeface="Meiryo UI" panose="020B0604030504040204" pitchFamily="50" charset="-128"/>
                <a:ea typeface="Meiryo UI" panose="020B0604030504040204" pitchFamily="50" charset="-128"/>
              </a:rPr>
              <a:t>見直予算</a:t>
            </a:r>
            <a:r>
              <a:rPr lang="ja-JP" altLang="en-US" sz="1138" dirty="0" smtClean="0">
                <a:latin typeface="Meiryo UI" panose="020B0604030504040204" pitchFamily="50" charset="-128"/>
                <a:ea typeface="Meiryo UI" panose="020B0604030504040204" pitchFamily="50" charset="-128"/>
              </a:rPr>
              <a:t>比率</a:t>
            </a:r>
            <a:r>
              <a:rPr lang="en-US" altLang="ja-JP" sz="1138" dirty="0" smtClean="0">
                <a:latin typeface="Meiryo UI" panose="020B0604030504040204" pitchFamily="50" charset="-128"/>
                <a:ea typeface="Meiryo UI" panose="020B0604030504040204" pitchFamily="50" charset="-128"/>
              </a:rPr>
              <a:t>10</a:t>
            </a:r>
            <a:r>
              <a:rPr kumimoji="1" lang="ja-JP" altLang="en-US" sz="1138" dirty="0" smtClean="0">
                <a:latin typeface="Meiryo UI" panose="020B0604030504040204" pitchFamily="50" charset="-128"/>
                <a:ea typeface="Meiryo UI" panose="020B0604030504040204" pitchFamily="50" charset="-128"/>
              </a:rPr>
              <a:t>％</a:t>
            </a:r>
            <a:r>
              <a:rPr kumimoji="1" lang="en-US" altLang="ja-JP" sz="1138" dirty="0">
                <a:latin typeface="Meiryo UI" panose="020B0604030504040204" pitchFamily="50" charset="-128"/>
                <a:ea typeface="Meiryo UI" panose="020B0604030504040204" pitchFamily="50" charset="-128"/>
              </a:rPr>
              <a:t>) </a:t>
            </a:r>
          </a:p>
          <a:p>
            <a:pPr marL="92869" indent="0">
              <a:buNone/>
            </a:pPr>
            <a:r>
              <a:rPr kumimoji="1" lang="en-US" altLang="ja-JP" sz="1138" dirty="0">
                <a:latin typeface="Meiryo UI" panose="020B0604030504040204" pitchFamily="50" charset="-128"/>
                <a:ea typeface="Meiryo UI" panose="020B0604030504040204" pitchFamily="50" charset="-128"/>
              </a:rPr>
              <a:t>  </a:t>
            </a:r>
            <a:r>
              <a:rPr kumimoji="1" lang="ja-JP" altLang="en-US" sz="1138" dirty="0">
                <a:latin typeface="Meiryo UI" panose="020B0604030504040204" pitchFamily="50" charset="-128"/>
                <a:ea typeface="Meiryo UI" panose="020B0604030504040204" pitchFamily="50" charset="-128"/>
              </a:rPr>
              <a:t>　</a:t>
            </a:r>
            <a:r>
              <a:rPr kumimoji="1" lang="en-US" altLang="ja-JP" sz="1138" dirty="0">
                <a:latin typeface="Meiryo UI" panose="020B0604030504040204" pitchFamily="50" charset="-128"/>
                <a:ea typeface="Meiryo UI" panose="020B0604030504040204" pitchFamily="50" charset="-128"/>
              </a:rPr>
              <a:t>FRT COMM</a:t>
            </a:r>
            <a:r>
              <a:rPr kumimoji="1" lang="ja-JP" altLang="en-US" sz="1138" dirty="0">
                <a:latin typeface="Meiryo UI" panose="020B0604030504040204" pitchFamily="50" charset="-128"/>
                <a:ea typeface="Meiryo UI" panose="020B0604030504040204" pitchFamily="50" charset="-128"/>
              </a:rPr>
              <a:t>収入に関しては、</a:t>
            </a:r>
          </a:p>
          <a:p>
            <a:pPr marL="92869" indent="0">
              <a:buNone/>
            </a:pPr>
            <a:r>
              <a:rPr kumimoji="1" lang="ja-JP" altLang="en-US" sz="1138" dirty="0">
                <a:latin typeface="Meiryo UI" panose="020B0604030504040204" pitchFamily="50" charset="-128"/>
                <a:ea typeface="Meiryo UI" panose="020B0604030504040204" pitchFamily="50" charset="-128"/>
              </a:rPr>
              <a:t>　　</a:t>
            </a:r>
            <a:r>
              <a:rPr kumimoji="1" lang="en-US" altLang="ja-JP" sz="1138" dirty="0" smtClean="0">
                <a:latin typeface="Meiryo UI" panose="020B0604030504040204" pitchFamily="50" charset="-128"/>
                <a:ea typeface="Meiryo UI" panose="020B0604030504040204" pitchFamily="50" charset="-128"/>
              </a:rPr>
              <a:t>WESTBOUND NS</a:t>
            </a:r>
            <a:r>
              <a:rPr kumimoji="1" lang="ja-JP" altLang="en-US" sz="1138" dirty="0" smtClean="0">
                <a:latin typeface="Meiryo UI" panose="020B0604030504040204" pitchFamily="50" charset="-128"/>
                <a:ea typeface="Meiryo UI" panose="020B0604030504040204" pitchFamily="50" charset="-128"/>
              </a:rPr>
              <a:t>見直予算比</a:t>
            </a:r>
            <a:r>
              <a:rPr kumimoji="1" lang="en-US" altLang="ja-JP" sz="1138" dirty="0" smtClean="0">
                <a:latin typeface="Meiryo UI" panose="020B0604030504040204" pitchFamily="50" charset="-128"/>
                <a:ea typeface="Meiryo UI" panose="020B0604030504040204" pitchFamily="50" charset="-128"/>
              </a:rPr>
              <a:t>96</a:t>
            </a:r>
            <a:r>
              <a:rPr kumimoji="1" lang="ja-JP" altLang="en-US" sz="1138" dirty="0" smtClean="0">
                <a:latin typeface="Meiryo UI" panose="020B0604030504040204" pitchFamily="50" charset="-128"/>
                <a:ea typeface="Meiryo UI" panose="020B0604030504040204" pitchFamily="50" charset="-128"/>
              </a:rPr>
              <a:t>％</a:t>
            </a:r>
            <a:r>
              <a:rPr kumimoji="1" lang="ja-JP" altLang="en-US" sz="1138" dirty="0">
                <a:latin typeface="Meiryo UI" panose="020B0604030504040204" pitchFamily="50" charset="-128"/>
                <a:ea typeface="Meiryo UI" panose="020B0604030504040204" pitchFamily="50" charset="-128"/>
              </a:rPr>
              <a:t>、</a:t>
            </a:r>
            <a:r>
              <a:rPr kumimoji="1" lang="en-US" altLang="ja-JP" sz="1138" dirty="0" smtClean="0">
                <a:latin typeface="Meiryo UI" panose="020B0604030504040204" pitchFamily="50" charset="-128"/>
                <a:ea typeface="Meiryo UI" panose="020B0604030504040204" pitchFamily="50" charset="-128"/>
              </a:rPr>
              <a:t>DY</a:t>
            </a:r>
            <a:r>
              <a:rPr kumimoji="1" lang="ja-JP" altLang="en-US" sz="1138" dirty="0" smtClean="0">
                <a:latin typeface="Meiryo UI" panose="020B0604030504040204" pitchFamily="50" charset="-128"/>
                <a:ea typeface="Meiryo UI" panose="020B0604030504040204" pitchFamily="50" charset="-128"/>
              </a:rPr>
              <a:t>見直予算比</a:t>
            </a:r>
            <a:r>
              <a:rPr kumimoji="1" lang="en-US" altLang="ja-JP" sz="1138" dirty="0" smtClean="0">
                <a:latin typeface="Meiryo UI" panose="020B0604030504040204" pitchFamily="50" charset="-128"/>
                <a:ea typeface="Meiryo UI" panose="020B0604030504040204" pitchFamily="50" charset="-128"/>
              </a:rPr>
              <a:t>101</a:t>
            </a:r>
            <a:r>
              <a:rPr kumimoji="1" lang="ja-JP" altLang="en-US" sz="1138" dirty="0" smtClean="0">
                <a:latin typeface="Meiryo UI" panose="020B0604030504040204" pitchFamily="50" charset="-128"/>
                <a:ea typeface="Meiryo UI" panose="020B0604030504040204" pitchFamily="50" charset="-128"/>
              </a:rPr>
              <a:t>％</a:t>
            </a:r>
            <a:r>
              <a:rPr kumimoji="1" lang="ja-JP" altLang="en-US" sz="1138" dirty="0">
                <a:latin typeface="Meiryo UI" panose="020B0604030504040204" pitchFamily="50" charset="-128"/>
                <a:ea typeface="Meiryo UI" panose="020B0604030504040204" pitchFamily="50" charset="-128"/>
              </a:rPr>
              <a:t>、</a:t>
            </a:r>
            <a:r>
              <a:rPr kumimoji="1" lang="ja-JP" altLang="en-US" sz="1138" dirty="0" smtClean="0">
                <a:latin typeface="Meiryo UI" panose="020B0604030504040204" pitchFamily="50" charset="-128"/>
                <a:ea typeface="Meiryo UI" panose="020B0604030504040204" pitchFamily="50" charset="-128"/>
              </a:rPr>
              <a:t>あわせて</a:t>
            </a:r>
            <a:r>
              <a:rPr kumimoji="1" lang="en-US" altLang="ja-JP" sz="1138" dirty="0" smtClean="0">
                <a:latin typeface="Meiryo UI" panose="020B0604030504040204" pitchFamily="50" charset="-128"/>
                <a:ea typeface="Meiryo UI" panose="020B0604030504040204" pitchFamily="50" charset="-128"/>
              </a:rPr>
              <a:t>97</a:t>
            </a:r>
            <a:r>
              <a:rPr kumimoji="1" lang="ja-JP" altLang="en-US" sz="1138" dirty="0" smtClean="0">
                <a:latin typeface="Meiryo UI" panose="020B0604030504040204" pitchFamily="50" charset="-128"/>
                <a:ea typeface="Meiryo UI" panose="020B0604030504040204" pitchFamily="50" charset="-128"/>
              </a:rPr>
              <a:t>％</a:t>
            </a:r>
            <a:r>
              <a:rPr kumimoji="1" lang="ja-JP" altLang="en-US" sz="1138" dirty="0">
                <a:latin typeface="Meiryo UI" panose="020B0604030504040204" pitchFamily="50" charset="-128"/>
                <a:ea typeface="Meiryo UI" panose="020B0604030504040204" pitchFamily="50" charset="-128"/>
              </a:rPr>
              <a:t>となりました。</a:t>
            </a:r>
          </a:p>
          <a:p>
            <a:pPr marL="92869" indent="0">
              <a:buNone/>
            </a:pPr>
            <a:r>
              <a:rPr kumimoji="1" lang="ja-JP" altLang="en-US" sz="1138" dirty="0">
                <a:latin typeface="Meiryo UI" panose="020B0604030504040204" pitchFamily="50" charset="-128"/>
                <a:ea typeface="Meiryo UI" panose="020B0604030504040204" pitchFamily="50" charset="-128"/>
              </a:rPr>
              <a:t>　　</a:t>
            </a:r>
            <a:r>
              <a:rPr kumimoji="1" lang="en-US" altLang="ja-JP" sz="1138" dirty="0">
                <a:latin typeface="Meiryo UI" panose="020B0604030504040204" pitchFamily="50" charset="-128"/>
                <a:ea typeface="Meiryo UI" panose="020B0604030504040204" pitchFamily="50" charset="-128"/>
              </a:rPr>
              <a:t>EASTBOUND </a:t>
            </a:r>
            <a:r>
              <a:rPr kumimoji="1" lang="en-US" altLang="ja-JP" sz="1138" dirty="0" smtClean="0">
                <a:latin typeface="Meiryo UI" panose="020B0604030504040204" pitchFamily="50" charset="-128"/>
                <a:ea typeface="Meiryo UI" panose="020B0604030504040204" pitchFamily="50" charset="-128"/>
              </a:rPr>
              <a:t>NS</a:t>
            </a:r>
            <a:r>
              <a:rPr kumimoji="1" lang="ja-JP" altLang="en-US" sz="1138" dirty="0" smtClean="0">
                <a:latin typeface="Meiryo UI" panose="020B0604030504040204" pitchFamily="50" charset="-128"/>
                <a:ea typeface="Meiryo UI" panose="020B0604030504040204" pitchFamily="50" charset="-128"/>
              </a:rPr>
              <a:t>見直予算比</a:t>
            </a:r>
            <a:r>
              <a:rPr kumimoji="1" lang="en-US" altLang="ja-JP" sz="1138" dirty="0" smtClean="0">
                <a:latin typeface="Meiryo UI" panose="020B0604030504040204" pitchFamily="50" charset="-128"/>
                <a:ea typeface="Meiryo UI" panose="020B0604030504040204" pitchFamily="50" charset="-128"/>
              </a:rPr>
              <a:t>89</a:t>
            </a:r>
            <a:r>
              <a:rPr kumimoji="1" lang="ja-JP" altLang="en-US" sz="1138" dirty="0" smtClean="0">
                <a:latin typeface="Meiryo UI" panose="020B0604030504040204" pitchFamily="50" charset="-128"/>
                <a:ea typeface="Meiryo UI" panose="020B0604030504040204" pitchFamily="50" charset="-128"/>
              </a:rPr>
              <a:t>％</a:t>
            </a:r>
            <a:r>
              <a:rPr kumimoji="1" lang="ja-JP" altLang="en-US" sz="1138" dirty="0">
                <a:latin typeface="Meiryo UI" panose="020B0604030504040204" pitchFamily="50" charset="-128"/>
                <a:ea typeface="Meiryo UI" panose="020B0604030504040204" pitchFamily="50" charset="-128"/>
              </a:rPr>
              <a:t>、</a:t>
            </a:r>
            <a:r>
              <a:rPr kumimoji="1" lang="en-US" altLang="ja-JP" sz="1138" dirty="0" smtClean="0">
                <a:latin typeface="Meiryo UI" panose="020B0604030504040204" pitchFamily="50" charset="-128"/>
                <a:ea typeface="Meiryo UI" panose="020B0604030504040204" pitchFamily="50" charset="-128"/>
              </a:rPr>
              <a:t>DY</a:t>
            </a:r>
            <a:r>
              <a:rPr kumimoji="1" lang="ja-JP" altLang="en-US" sz="1138" dirty="0" smtClean="0">
                <a:latin typeface="Meiryo UI" panose="020B0604030504040204" pitchFamily="50" charset="-128"/>
                <a:ea typeface="Meiryo UI" panose="020B0604030504040204" pitchFamily="50" charset="-128"/>
              </a:rPr>
              <a:t>見直予算比</a:t>
            </a:r>
            <a:r>
              <a:rPr kumimoji="1" lang="en-US" altLang="ja-JP" sz="1138" dirty="0" smtClean="0">
                <a:latin typeface="Meiryo UI" panose="020B0604030504040204" pitchFamily="50" charset="-128"/>
                <a:ea typeface="Meiryo UI" panose="020B0604030504040204" pitchFamily="50" charset="-128"/>
              </a:rPr>
              <a:t>90</a:t>
            </a:r>
            <a:r>
              <a:rPr kumimoji="1" lang="ja-JP" altLang="en-US" sz="1138" dirty="0" smtClean="0">
                <a:latin typeface="Meiryo UI" panose="020B0604030504040204" pitchFamily="50" charset="-128"/>
                <a:ea typeface="Meiryo UI" panose="020B0604030504040204" pitchFamily="50" charset="-128"/>
              </a:rPr>
              <a:t>％</a:t>
            </a:r>
            <a:r>
              <a:rPr kumimoji="1" lang="ja-JP" altLang="en-US" sz="1138" dirty="0">
                <a:latin typeface="Meiryo UI" panose="020B0604030504040204" pitchFamily="50" charset="-128"/>
                <a:ea typeface="Meiryo UI" panose="020B0604030504040204" pitchFamily="50" charset="-128"/>
              </a:rPr>
              <a:t>、</a:t>
            </a:r>
            <a:r>
              <a:rPr kumimoji="1" lang="ja-JP" altLang="en-US" sz="1138" dirty="0" smtClean="0">
                <a:latin typeface="Meiryo UI" panose="020B0604030504040204" pitchFamily="50" charset="-128"/>
                <a:ea typeface="Meiryo UI" panose="020B0604030504040204" pitchFamily="50" charset="-128"/>
              </a:rPr>
              <a:t>あわせて</a:t>
            </a:r>
            <a:r>
              <a:rPr kumimoji="1" lang="en-US" altLang="ja-JP" sz="1138" dirty="0" smtClean="0">
                <a:latin typeface="Meiryo UI" panose="020B0604030504040204" pitchFamily="50" charset="-128"/>
                <a:ea typeface="Meiryo UI" panose="020B0604030504040204" pitchFamily="50" charset="-128"/>
              </a:rPr>
              <a:t>89</a:t>
            </a:r>
            <a:r>
              <a:rPr kumimoji="1" lang="ja-JP" altLang="en-US" sz="1138" dirty="0" smtClean="0">
                <a:latin typeface="Meiryo UI" panose="020B0604030504040204" pitchFamily="50" charset="-128"/>
                <a:ea typeface="Meiryo UI" panose="020B0604030504040204" pitchFamily="50" charset="-128"/>
              </a:rPr>
              <a:t>％</a:t>
            </a:r>
            <a:r>
              <a:rPr kumimoji="1" lang="ja-JP" altLang="en-US" sz="1138" dirty="0">
                <a:latin typeface="Meiryo UI" panose="020B0604030504040204" pitchFamily="50" charset="-128"/>
                <a:ea typeface="Meiryo UI" panose="020B0604030504040204" pitchFamily="50" charset="-128"/>
              </a:rPr>
              <a:t>となりました。　　</a:t>
            </a:r>
          </a:p>
          <a:p>
            <a:pPr marL="92869" indent="0">
              <a:buNone/>
            </a:pPr>
            <a:r>
              <a:rPr kumimoji="1" lang="ja-JP" altLang="en-US" sz="1138" dirty="0">
                <a:latin typeface="Meiryo UI" panose="020B0604030504040204" pitchFamily="50" charset="-128"/>
                <a:ea typeface="Meiryo UI" panose="020B0604030504040204" pitchFamily="50" charset="-128"/>
              </a:rPr>
              <a:t>　　</a:t>
            </a:r>
            <a:r>
              <a:rPr kumimoji="1" lang="en-US" altLang="ja-JP" sz="1138" dirty="0" smtClean="0">
                <a:latin typeface="Meiryo UI" panose="020B0604030504040204" pitchFamily="50" charset="-128"/>
                <a:ea typeface="Meiryo UI" panose="020B0604030504040204" pitchFamily="50" charset="-128"/>
              </a:rPr>
              <a:t>4</a:t>
            </a:r>
            <a:r>
              <a:rPr kumimoji="1" lang="ja-JP" altLang="en-US" sz="1138" dirty="0" smtClean="0">
                <a:latin typeface="Meiryo UI" panose="020B0604030504040204" pitchFamily="50" charset="-128"/>
                <a:ea typeface="Meiryo UI" panose="020B0604030504040204" pitchFamily="50" charset="-128"/>
              </a:rPr>
              <a:t>月</a:t>
            </a:r>
            <a:r>
              <a:rPr kumimoji="1" lang="ja-JP" altLang="en-US" sz="1138" dirty="0">
                <a:latin typeface="Meiryo UI" panose="020B0604030504040204" pitchFamily="50" charset="-128"/>
                <a:ea typeface="Meiryo UI" panose="020B0604030504040204" pitchFamily="50" charset="-128"/>
              </a:rPr>
              <a:t>の月間為替</a:t>
            </a:r>
            <a:r>
              <a:rPr kumimoji="1" lang="ja-JP" altLang="en-US" sz="1138" dirty="0" smtClean="0">
                <a:latin typeface="Meiryo UI" panose="020B0604030504040204" pitchFamily="50" charset="-128"/>
                <a:ea typeface="Meiryo UI" panose="020B0604030504040204" pitchFamily="50" charset="-128"/>
              </a:rPr>
              <a:t>は前月より約</a:t>
            </a:r>
            <a:r>
              <a:rPr kumimoji="1" lang="en-US" altLang="ja-JP" sz="1138" dirty="0" smtClean="0">
                <a:latin typeface="Meiryo UI" panose="020B0604030504040204" pitchFamily="50" charset="-128"/>
                <a:ea typeface="Meiryo UI" panose="020B0604030504040204" pitchFamily="50" charset="-128"/>
              </a:rPr>
              <a:t>4</a:t>
            </a:r>
            <a:r>
              <a:rPr kumimoji="1" lang="ja-JP" altLang="en-US" sz="1138" dirty="0" smtClean="0">
                <a:latin typeface="Meiryo UI" panose="020B0604030504040204" pitchFamily="50" charset="-128"/>
                <a:ea typeface="Meiryo UI" panose="020B0604030504040204" pitchFamily="50" charset="-128"/>
              </a:rPr>
              <a:t>円</a:t>
            </a:r>
            <a:r>
              <a:rPr lang="ja-JP" altLang="en-US" sz="1138" dirty="0">
                <a:latin typeface="Meiryo UI" panose="020B0604030504040204" pitchFamily="50" charset="-128"/>
                <a:ea typeface="Meiryo UI" panose="020B0604030504040204" pitchFamily="50" charset="-128"/>
              </a:rPr>
              <a:t>円安</a:t>
            </a:r>
            <a:r>
              <a:rPr lang="ja-JP" altLang="en-US" sz="1138" dirty="0" smtClean="0">
                <a:latin typeface="Meiryo UI" panose="020B0604030504040204" pitchFamily="50" charset="-128"/>
                <a:ea typeface="Meiryo UI" panose="020B0604030504040204" pitchFamily="50" charset="-128"/>
              </a:rPr>
              <a:t>の</a:t>
            </a:r>
            <a:r>
              <a:rPr kumimoji="1" lang="ja-JP" altLang="en-US" sz="1138" dirty="0" smtClean="0">
                <a:latin typeface="Meiryo UI" panose="020B0604030504040204" pitchFamily="50" charset="-128"/>
                <a:ea typeface="Meiryo UI" panose="020B0604030504040204" pitchFamily="50" charset="-128"/>
              </a:rPr>
              <a:t>＠</a:t>
            </a:r>
            <a:r>
              <a:rPr kumimoji="1" lang="en-US" altLang="ja-JP" sz="1138" dirty="0" smtClean="0">
                <a:latin typeface="Meiryo UI" panose="020B0604030504040204" pitchFamily="50" charset="-128"/>
                <a:ea typeface="Meiryo UI" panose="020B0604030504040204" pitchFamily="50" charset="-128"/>
              </a:rPr>
              <a:t>154.51</a:t>
            </a:r>
            <a:r>
              <a:rPr kumimoji="1" lang="ja-JP" altLang="en-US" sz="1138" dirty="0" smtClean="0">
                <a:latin typeface="Meiryo UI" panose="020B0604030504040204" pitchFamily="50" charset="-128"/>
                <a:ea typeface="Meiryo UI" panose="020B0604030504040204" pitchFamily="50" charset="-128"/>
              </a:rPr>
              <a:t>円</a:t>
            </a:r>
            <a:r>
              <a:rPr kumimoji="1" lang="ja-JP" altLang="en-US" sz="1138" dirty="0">
                <a:latin typeface="Meiryo UI" panose="020B0604030504040204" pitchFamily="50" charset="-128"/>
                <a:ea typeface="Meiryo UI" panose="020B0604030504040204" pitchFamily="50" charset="-128"/>
              </a:rPr>
              <a:t>でした。</a:t>
            </a:r>
          </a:p>
          <a:p>
            <a:pPr marL="92869" indent="0">
              <a:buNone/>
            </a:pPr>
            <a:r>
              <a:rPr kumimoji="1" lang="ja-JP" altLang="en-US" sz="1138" dirty="0">
                <a:latin typeface="Meiryo UI" panose="020B0604030504040204" pitchFamily="50" charset="-128"/>
                <a:ea typeface="Meiryo UI" panose="020B0604030504040204" pitchFamily="50" charset="-128"/>
              </a:rPr>
              <a:t>　　</a:t>
            </a:r>
            <a:r>
              <a:rPr kumimoji="1" lang="en-US" altLang="ja-JP" sz="1138" dirty="0">
                <a:latin typeface="Meiryo UI" panose="020B0604030504040204" pitchFamily="50" charset="-128"/>
                <a:ea typeface="Meiryo UI" panose="020B0604030504040204" pitchFamily="50" charset="-128"/>
              </a:rPr>
              <a:t>HUSBANDING</a:t>
            </a:r>
            <a:r>
              <a:rPr kumimoji="1" lang="ja-JP" altLang="en-US" sz="1138" dirty="0">
                <a:latin typeface="Meiryo UI" panose="020B0604030504040204" pitchFamily="50" charset="-128"/>
                <a:ea typeface="Meiryo UI" panose="020B0604030504040204" pitchFamily="50" charset="-128"/>
              </a:rPr>
              <a:t>収入に関して</a:t>
            </a:r>
            <a:r>
              <a:rPr kumimoji="1" lang="ja-JP" altLang="en-US" sz="1138" dirty="0" smtClean="0">
                <a:latin typeface="Meiryo UI" panose="020B0604030504040204" pitchFamily="50" charset="-128"/>
                <a:ea typeface="Meiryo UI" panose="020B0604030504040204" pitchFamily="50" charset="-128"/>
              </a:rPr>
              <a:t>は予算比</a:t>
            </a:r>
            <a:r>
              <a:rPr kumimoji="1" lang="en-US" altLang="ja-JP" sz="1138" dirty="0" smtClean="0">
                <a:latin typeface="Meiryo UI" panose="020B0604030504040204" pitchFamily="50" charset="-128"/>
                <a:ea typeface="Meiryo UI" panose="020B0604030504040204" pitchFamily="50" charset="-128"/>
              </a:rPr>
              <a:t>100</a:t>
            </a:r>
            <a:r>
              <a:rPr kumimoji="1" lang="ja-JP" altLang="en-US" sz="1138" dirty="0" smtClean="0">
                <a:latin typeface="Meiryo UI" panose="020B0604030504040204" pitchFamily="50" charset="-128"/>
                <a:ea typeface="Meiryo UI" panose="020B0604030504040204" pitchFamily="50" charset="-128"/>
              </a:rPr>
              <a:t>％、</a:t>
            </a:r>
            <a:r>
              <a:rPr kumimoji="1" lang="en-US" altLang="ja-JP" sz="1138" dirty="0" smtClean="0">
                <a:latin typeface="Meiryo UI" panose="020B0604030504040204" pitchFamily="50" charset="-128"/>
                <a:ea typeface="Meiryo UI" panose="020B0604030504040204" pitchFamily="50" charset="-128"/>
              </a:rPr>
              <a:t>CNTR FEE</a:t>
            </a:r>
            <a:r>
              <a:rPr kumimoji="1" lang="ja-JP" altLang="en-US" sz="1138" dirty="0" smtClean="0">
                <a:latin typeface="Meiryo UI" panose="020B0604030504040204" pitchFamily="50" charset="-128"/>
                <a:ea typeface="Meiryo UI" panose="020B0604030504040204" pitchFamily="50" charset="-128"/>
              </a:rPr>
              <a:t>収入は見直予算比</a:t>
            </a:r>
            <a:r>
              <a:rPr kumimoji="1" lang="en-US" altLang="ja-JP" sz="1138" dirty="0" smtClean="0">
                <a:latin typeface="Meiryo UI" panose="020B0604030504040204" pitchFamily="50" charset="-128"/>
                <a:ea typeface="Meiryo UI" panose="020B0604030504040204" pitchFamily="50" charset="-128"/>
              </a:rPr>
              <a:t>93%</a:t>
            </a:r>
            <a:r>
              <a:rPr kumimoji="1" lang="ja-JP" altLang="en-US" sz="1138" dirty="0" smtClean="0">
                <a:latin typeface="Meiryo UI" panose="020B0604030504040204" pitchFamily="50" charset="-128"/>
                <a:ea typeface="Meiryo UI" panose="020B0604030504040204" pitchFamily="50" charset="-128"/>
              </a:rPr>
              <a:t>となりました。</a:t>
            </a:r>
            <a:endParaRPr kumimoji="1" lang="ja-JP" altLang="en-US" sz="1138" dirty="0">
              <a:latin typeface="Meiryo UI" panose="020B0604030504040204" pitchFamily="50" charset="-128"/>
              <a:ea typeface="Meiryo UI" panose="020B0604030504040204" pitchFamily="50" charset="-128"/>
            </a:endParaRPr>
          </a:p>
          <a:p>
            <a:pPr marL="92869" indent="0">
              <a:buNone/>
            </a:pPr>
            <a:r>
              <a:rPr kumimoji="1" lang="ja-JP" altLang="en-US" sz="1138" dirty="0">
                <a:latin typeface="Meiryo UI" panose="020B0604030504040204" pitchFamily="50" charset="-128"/>
                <a:ea typeface="Meiryo UI" panose="020B0604030504040204" pitchFamily="50" charset="-128"/>
              </a:rPr>
              <a:t>　　代理店料費用について</a:t>
            </a:r>
            <a:r>
              <a:rPr kumimoji="1" lang="ja-JP" altLang="en-US" sz="1138" dirty="0" smtClean="0">
                <a:latin typeface="Meiryo UI" panose="020B0604030504040204" pitchFamily="50" charset="-128"/>
                <a:ea typeface="Meiryo UI" panose="020B0604030504040204" pitchFamily="50" charset="-128"/>
              </a:rPr>
              <a:t>は予算比</a:t>
            </a:r>
            <a:r>
              <a:rPr kumimoji="1" lang="en-US" altLang="ja-JP" sz="1138" dirty="0" smtClean="0">
                <a:latin typeface="Meiryo UI" panose="020B0604030504040204" pitchFamily="50" charset="-128"/>
                <a:ea typeface="Meiryo UI" panose="020B0604030504040204" pitchFamily="50" charset="-128"/>
              </a:rPr>
              <a:t>95</a:t>
            </a:r>
            <a:r>
              <a:rPr kumimoji="1" lang="ja-JP" altLang="en-US" sz="1138" dirty="0" smtClean="0">
                <a:latin typeface="Meiryo UI" panose="020B0604030504040204" pitchFamily="50" charset="-128"/>
                <a:ea typeface="Meiryo UI" panose="020B0604030504040204" pitchFamily="50" charset="-128"/>
              </a:rPr>
              <a:t>％</a:t>
            </a:r>
            <a:r>
              <a:rPr kumimoji="1" lang="ja-JP" altLang="en-US" sz="1138" dirty="0">
                <a:latin typeface="Meiryo UI" panose="020B0604030504040204" pitchFamily="50" charset="-128"/>
                <a:ea typeface="Meiryo UI" panose="020B0604030504040204" pitchFamily="50" charset="-128"/>
              </a:rPr>
              <a:t>、営業収支全体で</a:t>
            </a:r>
            <a:r>
              <a:rPr kumimoji="1" lang="ja-JP" altLang="en-US" sz="1138" dirty="0" smtClean="0">
                <a:latin typeface="Meiryo UI" panose="020B0604030504040204" pitchFamily="50" charset="-128"/>
                <a:ea typeface="Meiryo UI" panose="020B0604030504040204" pitchFamily="50" charset="-128"/>
              </a:rPr>
              <a:t>は見直予算比</a:t>
            </a:r>
            <a:r>
              <a:rPr kumimoji="1" lang="en-US" altLang="ja-JP" sz="1138" dirty="0" smtClean="0">
                <a:latin typeface="Meiryo UI" panose="020B0604030504040204" pitchFamily="50" charset="-128"/>
                <a:ea typeface="Meiryo UI" panose="020B0604030504040204" pitchFamily="50" charset="-128"/>
              </a:rPr>
              <a:t>90</a:t>
            </a:r>
            <a:r>
              <a:rPr kumimoji="1" lang="ja-JP" altLang="en-US" sz="1138" dirty="0" smtClean="0">
                <a:latin typeface="Meiryo UI" panose="020B0604030504040204" pitchFamily="50" charset="-128"/>
                <a:ea typeface="Meiryo UI" panose="020B0604030504040204" pitchFamily="50" charset="-128"/>
              </a:rPr>
              <a:t>％</a:t>
            </a:r>
            <a:r>
              <a:rPr kumimoji="1" lang="ja-JP" altLang="en-US" sz="1138" dirty="0">
                <a:latin typeface="Meiryo UI" panose="020B0604030504040204" pitchFamily="50" charset="-128"/>
                <a:ea typeface="Meiryo UI" panose="020B0604030504040204" pitchFamily="50" charset="-128"/>
              </a:rPr>
              <a:t>となりました。</a:t>
            </a:r>
          </a:p>
          <a:p>
            <a:pPr marL="92869" indent="0">
              <a:buNone/>
            </a:pPr>
            <a:r>
              <a:rPr kumimoji="1" lang="ja-JP" altLang="en-US" sz="1138" dirty="0">
                <a:latin typeface="Meiryo UI" panose="020B0604030504040204" pitchFamily="50" charset="-128"/>
                <a:ea typeface="Meiryo UI" panose="020B0604030504040204" pitchFamily="50" charset="-128"/>
              </a:rPr>
              <a:t>　　人件費、物件費については</a:t>
            </a:r>
            <a:r>
              <a:rPr kumimoji="1" lang="ja-JP" altLang="en-US" sz="1138" dirty="0" smtClean="0">
                <a:latin typeface="Meiryo UI" panose="020B0604030504040204" pitchFamily="50" charset="-128"/>
                <a:ea typeface="Meiryo UI" panose="020B0604030504040204" pitchFamily="50" charset="-128"/>
              </a:rPr>
              <a:t>それぞれ見直予算比</a:t>
            </a:r>
            <a:r>
              <a:rPr kumimoji="1" lang="en-US" altLang="ja-JP" sz="1138" dirty="0" smtClean="0">
                <a:latin typeface="Meiryo UI" panose="020B0604030504040204" pitchFamily="50" charset="-128"/>
                <a:ea typeface="Meiryo UI" panose="020B0604030504040204" pitchFamily="50" charset="-128"/>
              </a:rPr>
              <a:t>109 </a:t>
            </a:r>
            <a:r>
              <a:rPr kumimoji="1" lang="ja-JP" altLang="en-US" sz="1138" dirty="0">
                <a:latin typeface="Meiryo UI" panose="020B0604030504040204" pitchFamily="50" charset="-128"/>
                <a:ea typeface="Meiryo UI" panose="020B0604030504040204" pitchFamily="50" charset="-128"/>
              </a:rPr>
              <a:t>％</a:t>
            </a:r>
            <a:r>
              <a:rPr kumimoji="1" lang="ja-JP" altLang="en-US" sz="1138" dirty="0" smtClean="0">
                <a:latin typeface="Meiryo UI" panose="020B0604030504040204" pitchFamily="50" charset="-128"/>
                <a:ea typeface="Meiryo UI" panose="020B0604030504040204" pitchFamily="50" charset="-128"/>
              </a:rPr>
              <a:t>、</a:t>
            </a:r>
            <a:r>
              <a:rPr kumimoji="1" lang="en-US" altLang="ja-JP" sz="1138" dirty="0" smtClean="0">
                <a:latin typeface="Meiryo UI" panose="020B0604030504040204" pitchFamily="50" charset="-128"/>
                <a:ea typeface="Meiryo UI" panose="020B0604030504040204" pitchFamily="50" charset="-128"/>
              </a:rPr>
              <a:t>92</a:t>
            </a:r>
            <a:r>
              <a:rPr kumimoji="1" lang="ja-JP" altLang="en-US" sz="1138" dirty="0" smtClean="0">
                <a:latin typeface="Meiryo UI" panose="020B0604030504040204" pitchFamily="50" charset="-128"/>
                <a:ea typeface="Meiryo UI" panose="020B0604030504040204" pitchFamily="50" charset="-128"/>
              </a:rPr>
              <a:t>％</a:t>
            </a:r>
            <a:r>
              <a:rPr kumimoji="1" lang="ja-JP" altLang="en-US" sz="1138" dirty="0">
                <a:latin typeface="Meiryo UI" panose="020B0604030504040204" pitchFamily="50" charset="-128"/>
                <a:ea typeface="Meiryo UI" panose="020B0604030504040204" pitchFamily="50" charset="-128"/>
              </a:rPr>
              <a:t>、一般</a:t>
            </a:r>
            <a:r>
              <a:rPr kumimoji="1" lang="ja-JP" altLang="en-US" sz="1138" dirty="0" smtClean="0">
                <a:latin typeface="Meiryo UI" panose="020B0604030504040204" pitchFamily="50" charset="-128"/>
                <a:ea typeface="Meiryo UI" panose="020B0604030504040204" pitchFamily="50" charset="-128"/>
              </a:rPr>
              <a:t>管理費計見直予算比は</a:t>
            </a:r>
            <a:r>
              <a:rPr kumimoji="1" lang="en-US" altLang="ja-JP" sz="1138" dirty="0" smtClean="0">
                <a:latin typeface="Meiryo UI" panose="020B0604030504040204" pitchFamily="50" charset="-128"/>
                <a:ea typeface="Meiryo UI" panose="020B0604030504040204" pitchFamily="50" charset="-128"/>
              </a:rPr>
              <a:t>104</a:t>
            </a:r>
            <a:r>
              <a:rPr kumimoji="1" lang="ja-JP" altLang="en-US" sz="1138" dirty="0" smtClean="0">
                <a:latin typeface="Meiryo UI" panose="020B0604030504040204" pitchFamily="50" charset="-128"/>
                <a:ea typeface="Meiryo UI" panose="020B0604030504040204" pitchFamily="50" charset="-128"/>
              </a:rPr>
              <a:t>％と</a:t>
            </a:r>
            <a:r>
              <a:rPr kumimoji="1" lang="ja-JP" altLang="en-US" sz="1138" dirty="0">
                <a:latin typeface="Meiryo UI" panose="020B0604030504040204" pitchFamily="50" charset="-128"/>
                <a:ea typeface="Meiryo UI" panose="020B0604030504040204" pitchFamily="50" charset="-128"/>
              </a:rPr>
              <a:t>なりました</a:t>
            </a:r>
            <a:r>
              <a:rPr kumimoji="1" lang="ja-JP" altLang="en-US" sz="1138" dirty="0" smtClean="0">
                <a:latin typeface="Meiryo UI" panose="020B0604030504040204" pitchFamily="50" charset="-128"/>
                <a:ea typeface="Meiryo UI" panose="020B0604030504040204" pitchFamily="50" charset="-128"/>
              </a:rPr>
              <a:t>。</a:t>
            </a:r>
            <a:endParaRPr kumimoji="1" lang="en-US" altLang="ja-JP" sz="1138" dirty="0" smtClean="0">
              <a:latin typeface="Meiryo UI" panose="020B0604030504040204" pitchFamily="50" charset="-128"/>
              <a:ea typeface="Meiryo UI" panose="020B0604030504040204" pitchFamily="50" charset="-128"/>
            </a:endParaRPr>
          </a:p>
          <a:p>
            <a:pPr marL="92869" indent="0">
              <a:buNone/>
            </a:pPr>
            <a:r>
              <a:rPr lang="ja-JP" altLang="en-US" sz="1138" dirty="0">
                <a:latin typeface="Meiryo UI" panose="020B0604030504040204" pitchFamily="50" charset="-128"/>
                <a:ea typeface="Meiryo UI" panose="020B0604030504040204" pitchFamily="50" charset="-128"/>
              </a:rPr>
              <a:t>　</a:t>
            </a:r>
            <a:endParaRPr kumimoji="1" lang="ja-JP" altLang="en-US" sz="1138" dirty="0">
              <a:latin typeface="Meiryo UI" panose="020B0604030504040204" pitchFamily="50" charset="-128"/>
              <a:ea typeface="Meiryo UI" panose="020B0604030504040204" pitchFamily="50" charset="-128"/>
            </a:endParaRPr>
          </a:p>
          <a:p>
            <a:pPr marL="92869" indent="0">
              <a:buNone/>
            </a:pPr>
            <a:r>
              <a:rPr kumimoji="1" lang="en-US" altLang="ja-JP" sz="1138" dirty="0">
                <a:latin typeface="Meiryo UI" panose="020B0604030504040204" pitchFamily="50" charset="-128"/>
                <a:ea typeface="Meiryo UI" panose="020B0604030504040204" pitchFamily="50" charset="-128"/>
              </a:rPr>
              <a:t>2</a:t>
            </a:r>
            <a:r>
              <a:rPr kumimoji="1" lang="ja-JP" altLang="en-US" sz="1138" dirty="0">
                <a:latin typeface="Meiryo UI" panose="020B0604030504040204" pitchFamily="50" charset="-128"/>
                <a:ea typeface="Meiryo UI" panose="020B0604030504040204" pitchFamily="50" charset="-128"/>
              </a:rPr>
              <a:t>）</a:t>
            </a:r>
            <a:r>
              <a:rPr kumimoji="1" lang="en-US" altLang="ja-JP" sz="1138" dirty="0" smtClean="0">
                <a:latin typeface="Meiryo UI" panose="020B0604030504040204" pitchFamily="50" charset="-128"/>
                <a:ea typeface="Meiryo UI" panose="020B0604030504040204" pitchFamily="50" charset="-128"/>
              </a:rPr>
              <a:t>2024</a:t>
            </a:r>
            <a:r>
              <a:rPr kumimoji="1" lang="ja-JP" altLang="en-US" sz="1138" dirty="0" smtClean="0">
                <a:latin typeface="Meiryo UI" panose="020B0604030504040204" pitchFamily="50" charset="-128"/>
                <a:ea typeface="Meiryo UI" panose="020B0604030504040204" pitchFamily="50" charset="-128"/>
              </a:rPr>
              <a:t>年</a:t>
            </a:r>
            <a:r>
              <a:rPr kumimoji="1" lang="ja-JP" altLang="en-US" sz="1138" dirty="0">
                <a:latin typeface="Meiryo UI" panose="020B0604030504040204" pitchFamily="50" charset="-128"/>
                <a:ea typeface="Meiryo UI" panose="020B0604030504040204" pitchFamily="50" charset="-128"/>
              </a:rPr>
              <a:t>通年（決算予想）</a:t>
            </a:r>
          </a:p>
          <a:p>
            <a:pPr marL="92869" indent="0">
              <a:buNone/>
            </a:pPr>
            <a:r>
              <a:rPr kumimoji="1" lang="ja-JP" altLang="en-US" sz="1138" dirty="0">
                <a:latin typeface="Meiryo UI" panose="020B0604030504040204" pitchFamily="50" charset="-128"/>
                <a:ea typeface="Meiryo UI" panose="020B0604030504040204" pitchFamily="50" charset="-128"/>
              </a:rPr>
              <a:t>　・通年</a:t>
            </a:r>
            <a:r>
              <a:rPr lang="ja-JP" altLang="en-US" sz="1138" dirty="0" smtClean="0">
                <a:latin typeface="Meiryo UI" panose="020B0604030504040204" pitchFamily="50" charset="-128"/>
                <a:ea typeface="Meiryo UI" panose="020B0604030504040204" pitchFamily="50" charset="-128"/>
              </a:rPr>
              <a:t>で△</a:t>
            </a:r>
            <a:r>
              <a:rPr lang="en-US" altLang="ja-JP" sz="1138" dirty="0" smtClean="0">
                <a:latin typeface="Meiryo UI" panose="020B0604030504040204" pitchFamily="50" charset="-128"/>
                <a:ea typeface="Meiryo UI" panose="020B0604030504040204" pitchFamily="50" charset="-128"/>
              </a:rPr>
              <a:t>4,451</a:t>
            </a:r>
            <a:r>
              <a:rPr lang="ja-JP" altLang="en-US" sz="1138" dirty="0" smtClean="0">
                <a:latin typeface="Meiryo UI" panose="020B0604030504040204" pitchFamily="50" charset="-128"/>
                <a:ea typeface="Meiryo UI" panose="020B0604030504040204" pitchFamily="50" charset="-128"/>
              </a:rPr>
              <a:t>千円、特別損失分含め△</a:t>
            </a:r>
            <a:r>
              <a:rPr lang="en-US" altLang="ja-JP" sz="1138" dirty="0" smtClean="0">
                <a:latin typeface="Meiryo UI" panose="020B0604030504040204" pitchFamily="50" charset="-128"/>
                <a:ea typeface="Meiryo UI" panose="020B0604030504040204" pitchFamily="50" charset="-128"/>
              </a:rPr>
              <a:t>36,517</a:t>
            </a:r>
            <a:r>
              <a:rPr lang="ja-JP" altLang="en-US" sz="1138" dirty="0" smtClean="0">
                <a:latin typeface="Meiryo UI" panose="020B0604030504040204" pitchFamily="50" charset="-128"/>
                <a:ea typeface="Meiryo UI" panose="020B0604030504040204" pitchFamily="50" charset="-128"/>
              </a:rPr>
              <a:t>千円</a:t>
            </a:r>
            <a:r>
              <a:rPr kumimoji="1" lang="ja-JP" altLang="en-US" sz="1138" dirty="0" smtClean="0">
                <a:latin typeface="Meiryo UI" panose="020B0604030504040204" pitchFamily="50" charset="-128"/>
                <a:ea typeface="Meiryo UI" panose="020B0604030504040204" pitchFamily="50" charset="-128"/>
              </a:rPr>
              <a:t>と</a:t>
            </a:r>
            <a:r>
              <a:rPr kumimoji="1" lang="ja-JP" altLang="en-US" sz="1138" dirty="0">
                <a:latin typeface="Meiryo UI" panose="020B0604030504040204" pitchFamily="50" charset="-128"/>
                <a:ea typeface="Meiryo UI" panose="020B0604030504040204" pitchFamily="50" charset="-128"/>
              </a:rPr>
              <a:t>なりました</a:t>
            </a:r>
            <a:r>
              <a:rPr kumimoji="1" lang="ja-JP" altLang="en-US" sz="1138" dirty="0" smtClean="0">
                <a:latin typeface="Meiryo UI" panose="020B0604030504040204" pitchFamily="50" charset="-128"/>
                <a:ea typeface="Meiryo UI" panose="020B0604030504040204" pitchFamily="50" charset="-128"/>
              </a:rPr>
              <a:t>。</a:t>
            </a:r>
            <a:endParaRPr kumimoji="1" lang="en-US" altLang="ja-JP" sz="1138" dirty="0" smtClean="0">
              <a:latin typeface="Meiryo UI" panose="020B0604030504040204" pitchFamily="50" charset="-128"/>
              <a:ea typeface="Meiryo UI" panose="020B0604030504040204" pitchFamily="50" charset="-128"/>
            </a:endParaRPr>
          </a:p>
          <a:p>
            <a:pPr marL="92869" indent="0">
              <a:buNone/>
            </a:pPr>
            <a:r>
              <a:rPr lang="ja-JP" altLang="en-US" sz="1138" dirty="0">
                <a:latin typeface="Meiryo UI" panose="020B0604030504040204" pitchFamily="50" charset="-128"/>
                <a:ea typeface="Meiryo UI" panose="020B0604030504040204" pitchFamily="50" charset="-128"/>
              </a:rPr>
              <a:t>　</a:t>
            </a:r>
            <a:r>
              <a:rPr lang="ja-JP" altLang="en-US" sz="1138" dirty="0" smtClean="0">
                <a:latin typeface="Meiryo UI" panose="020B0604030504040204" pitchFamily="50" charset="-128"/>
                <a:ea typeface="Meiryo UI" panose="020B0604030504040204" pitchFamily="50" charset="-128"/>
              </a:rPr>
              <a:t>　</a:t>
            </a:r>
            <a:r>
              <a:rPr kumimoji="1" lang="ja-JP" altLang="en-US" sz="1138" dirty="0">
                <a:latin typeface="Meiryo UI" panose="020B0604030504040204" pitchFamily="50" charset="-128"/>
                <a:ea typeface="Meiryo UI" panose="020B0604030504040204" pitchFamily="50" charset="-128"/>
              </a:rPr>
              <a:t>　 </a:t>
            </a:r>
            <a:endParaRPr kumimoji="1" lang="en-US" altLang="ja-JP" sz="1138" dirty="0">
              <a:latin typeface="Meiryo UI" panose="020B0604030504040204" pitchFamily="50" charset="-128"/>
              <a:ea typeface="Meiryo UI" panose="020B0604030504040204" pitchFamily="50" charset="-128"/>
            </a:endParaRPr>
          </a:p>
          <a:p>
            <a:pPr marL="92869" indent="0">
              <a:buNone/>
            </a:pPr>
            <a:r>
              <a:rPr kumimoji="1" lang="en-US" altLang="ja-JP" sz="1138" dirty="0">
                <a:latin typeface="Meiryo UI" panose="020B0604030504040204" pitchFamily="50" charset="-128"/>
                <a:ea typeface="Meiryo UI" panose="020B0604030504040204" pitchFamily="50" charset="-128"/>
              </a:rPr>
              <a:t>3) </a:t>
            </a:r>
            <a:r>
              <a:rPr kumimoji="1" lang="ja-JP" altLang="en-US" sz="1138" dirty="0">
                <a:latin typeface="Meiryo UI" panose="020B0604030504040204" pitchFamily="50" charset="-128"/>
                <a:ea typeface="Meiryo UI" panose="020B0604030504040204" pitchFamily="50" charset="-128"/>
              </a:rPr>
              <a:t>今月の本社送金額</a:t>
            </a:r>
          </a:p>
          <a:p>
            <a:pPr marL="92869" indent="0">
              <a:buNone/>
            </a:pPr>
            <a:r>
              <a:rPr kumimoji="1" lang="ja-JP" altLang="en-US" sz="1138" dirty="0">
                <a:latin typeface="Meiryo UI" panose="020B0604030504040204" pitchFamily="50" charset="-128"/>
                <a:ea typeface="Meiryo UI" panose="020B0604030504040204" pitchFamily="50" charset="-128"/>
              </a:rPr>
              <a:t>　 南星海運</a:t>
            </a:r>
            <a:r>
              <a:rPr lang="ja-JP" altLang="en-US" sz="1138" dirty="0">
                <a:latin typeface="Meiryo UI" panose="020B0604030504040204" pitchFamily="50" charset="-128"/>
                <a:ea typeface="Meiryo UI" panose="020B0604030504040204" pitchFamily="50" charset="-128"/>
              </a:rPr>
              <a:t>－円貨：</a:t>
            </a:r>
            <a:r>
              <a:rPr lang="en-US" altLang="ja-JP" sz="1138" dirty="0">
                <a:latin typeface="Meiryo UI" panose="020B0604030504040204" pitchFamily="50" charset="-128"/>
                <a:ea typeface="Meiryo UI" panose="020B0604030504040204" pitchFamily="50" charset="-128"/>
              </a:rPr>
              <a:t>5</a:t>
            </a:r>
            <a:r>
              <a:rPr lang="ja-JP" altLang="en-US" sz="1138" dirty="0" smtClean="0">
                <a:latin typeface="Meiryo UI" panose="020B0604030504040204" pitchFamily="50" charset="-128"/>
                <a:ea typeface="Meiryo UI" panose="020B0604030504040204" pitchFamily="50" charset="-128"/>
              </a:rPr>
              <a:t>億円</a:t>
            </a:r>
            <a:r>
              <a:rPr lang="en-US" altLang="ja-JP" sz="1138" dirty="0">
                <a:latin typeface="Meiryo UI" panose="020B0604030504040204" pitchFamily="50" charset="-128"/>
                <a:ea typeface="Meiryo UI" panose="020B0604030504040204" pitchFamily="50" charset="-128"/>
              </a:rPr>
              <a:t>/</a:t>
            </a:r>
            <a:r>
              <a:rPr lang="ja-JP" altLang="en-US" sz="1138" dirty="0">
                <a:latin typeface="Meiryo UI" panose="020B0604030504040204" pitchFamily="50" charset="-128"/>
                <a:ea typeface="Meiryo UI" panose="020B0604030504040204" pitchFamily="50" charset="-128"/>
              </a:rPr>
              <a:t>ドル貨</a:t>
            </a:r>
            <a:r>
              <a:rPr lang="ja-JP" altLang="en-US" sz="1138" dirty="0" smtClean="0">
                <a:latin typeface="Meiryo UI" panose="020B0604030504040204" pitchFamily="50" charset="-128"/>
                <a:ea typeface="Meiryo UI" panose="020B0604030504040204" pitchFamily="50" charset="-128"/>
              </a:rPr>
              <a:t>：</a:t>
            </a:r>
            <a:r>
              <a:rPr lang="en-US" altLang="ja-JP" sz="1138" dirty="0" smtClean="0">
                <a:latin typeface="Meiryo UI" panose="020B0604030504040204" pitchFamily="50" charset="-128"/>
                <a:ea typeface="Meiryo UI" panose="020B0604030504040204" pitchFamily="50" charset="-128"/>
              </a:rPr>
              <a:t>24</a:t>
            </a:r>
            <a:r>
              <a:rPr lang="ja-JP" altLang="en-US" sz="1138" dirty="0" smtClean="0">
                <a:latin typeface="Meiryo UI" panose="020B0604030504040204" pitchFamily="50" charset="-128"/>
                <a:ea typeface="Meiryo UI" panose="020B0604030504040204" pitchFamily="50" charset="-128"/>
              </a:rPr>
              <a:t>万ドル</a:t>
            </a:r>
            <a:endParaRPr lang="ja-JP" altLang="en-US" sz="1138" dirty="0">
              <a:latin typeface="Meiryo UI" panose="020B0604030504040204" pitchFamily="50" charset="-128"/>
              <a:ea typeface="Meiryo UI" panose="020B0604030504040204" pitchFamily="50" charset="-128"/>
            </a:endParaRPr>
          </a:p>
          <a:p>
            <a:pPr marL="92869" indent="0">
              <a:buNone/>
            </a:pPr>
            <a:r>
              <a:rPr kumimoji="1" lang="ja-JP" altLang="en-US" sz="1138" dirty="0">
                <a:latin typeface="Meiryo UI" panose="020B0604030504040204" pitchFamily="50" charset="-128"/>
                <a:ea typeface="Meiryo UI" panose="020B0604030504040204" pitchFamily="50" charset="-128"/>
              </a:rPr>
              <a:t>　 東暎海運－円貨</a:t>
            </a:r>
            <a:r>
              <a:rPr kumimoji="1" lang="ja-JP" altLang="en-US" sz="1138" dirty="0" smtClean="0">
                <a:latin typeface="Meiryo UI" panose="020B0604030504040204" pitchFamily="50" charset="-128"/>
                <a:ea typeface="Meiryo UI" panose="020B0604030504040204" pitchFamily="50" charset="-128"/>
              </a:rPr>
              <a:t>：</a:t>
            </a:r>
            <a:r>
              <a:rPr kumimoji="1" lang="en-US" altLang="ja-JP" sz="1138" dirty="0" smtClean="0">
                <a:latin typeface="Meiryo UI" panose="020B0604030504040204" pitchFamily="50" charset="-128"/>
                <a:ea typeface="Meiryo UI" panose="020B0604030504040204" pitchFamily="50" charset="-128"/>
              </a:rPr>
              <a:t>5</a:t>
            </a:r>
            <a:r>
              <a:rPr kumimoji="1" lang="ja-JP" altLang="en-US" sz="1138" dirty="0" smtClean="0">
                <a:latin typeface="Meiryo UI" panose="020B0604030504040204" pitchFamily="50" charset="-128"/>
                <a:ea typeface="Meiryo UI" panose="020B0604030504040204" pitchFamily="50" charset="-128"/>
              </a:rPr>
              <a:t>千万円</a:t>
            </a:r>
            <a:r>
              <a:rPr kumimoji="1" lang="en-US" altLang="ja-JP" sz="1138" dirty="0" smtClean="0">
                <a:latin typeface="Meiryo UI" panose="020B0604030504040204" pitchFamily="50" charset="-128"/>
                <a:ea typeface="Meiryo UI" panose="020B0604030504040204" pitchFamily="50" charset="-128"/>
              </a:rPr>
              <a:t>(</a:t>
            </a:r>
            <a:r>
              <a:rPr kumimoji="1" lang="ja-JP" altLang="en-US" sz="1138" dirty="0" smtClean="0">
                <a:latin typeface="Meiryo UI" panose="020B0604030504040204" pitchFamily="50" charset="-128"/>
                <a:ea typeface="Meiryo UI" panose="020B0604030504040204" pitchFamily="50" charset="-128"/>
              </a:rPr>
              <a:t>予定</a:t>
            </a:r>
            <a:r>
              <a:rPr kumimoji="1" lang="en-US" altLang="ja-JP" sz="1138" dirty="0" smtClean="0">
                <a:latin typeface="Meiryo UI" panose="020B0604030504040204" pitchFamily="50" charset="-128"/>
                <a:ea typeface="Meiryo UI" panose="020B0604030504040204" pitchFamily="50" charset="-128"/>
              </a:rPr>
              <a:t>)</a:t>
            </a:r>
            <a:endParaRPr kumimoji="1" lang="ja-JP" altLang="en-US" sz="1138" dirty="0">
              <a:latin typeface="Meiryo UI" panose="020B0604030504040204" pitchFamily="50" charset="-128"/>
              <a:ea typeface="Meiryo UI" panose="020B0604030504040204" pitchFamily="50" charset="-128"/>
            </a:endParaRPr>
          </a:p>
          <a:p>
            <a:pPr marL="92869" indent="0">
              <a:buNone/>
            </a:pPr>
            <a:endParaRPr kumimoji="1" lang="ja-JP" altLang="en-US" sz="1138" dirty="0">
              <a:latin typeface="Meiryo UI" panose="020B0604030504040204" pitchFamily="50" charset="-128"/>
              <a:ea typeface="Meiryo UI" panose="020B0604030504040204" pitchFamily="50" charset="-128"/>
            </a:endParaRPr>
          </a:p>
        </p:txBody>
      </p:sp>
      <p:sp>
        <p:nvSpPr>
          <p:cNvPr id="5" name="Google Shape;84;p13"/>
          <p:cNvSpPr txBox="1">
            <a:spLocks/>
          </p:cNvSpPr>
          <p:nvPr/>
        </p:nvSpPr>
        <p:spPr>
          <a:xfrm>
            <a:off x="338560" y="616992"/>
            <a:ext cx="7840663" cy="471195"/>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ja-JP" altLang="en-US" sz="1463">
              <a:latin typeface="ＭＳ Ｐゴシック" panose="020B0600070205080204" pitchFamily="50" charset="-128"/>
              <a:ea typeface="ＭＳ Ｐゴシック" panose="020B0600070205080204" pitchFamily="50" charset="-128"/>
              <a:cs typeface="MS Mincho"/>
              <a:sym typeface="MS Mincho"/>
            </a:endParaRPr>
          </a:p>
        </p:txBody>
      </p:sp>
      <p:sp>
        <p:nvSpPr>
          <p:cNvPr id="7" name="Rectangle 3"/>
          <p:cNvSpPr>
            <a:spLocks noChangeArrowheads="1"/>
          </p:cNvSpPr>
          <p:nvPr/>
        </p:nvSpPr>
        <p:spPr bwMode="auto">
          <a:xfrm>
            <a:off x="338560" y="2420632"/>
            <a:ext cx="65" cy="276999"/>
          </a:xfrm>
          <a:prstGeom prst="rect">
            <a:avLst/>
          </a:prstGeom>
          <a:solidFill>
            <a:srgbClr val="FB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ja-JP" altLang="en-US"/>
          </a:p>
        </p:txBody>
      </p:sp>
      <p:sp>
        <p:nvSpPr>
          <p:cNvPr id="8" name="Rectangle 4"/>
          <p:cNvSpPr>
            <a:spLocks noChangeArrowheads="1"/>
          </p:cNvSpPr>
          <p:nvPr/>
        </p:nvSpPr>
        <p:spPr bwMode="auto">
          <a:xfrm>
            <a:off x="338560" y="2376925"/>
            <a:ext cx="65" cy="3502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742950" eaLnBrk="0" latinLnBrk="0" hangingPunct="0"/>
            <a:r>
              <a:rPr kumimoji="0" lang="ja-JP" altLang="ja-JP" sz="813">
                <a:solidFill>
                  <a:srgbClr val="333333"/>
                </a:solidFill>
                <a:latin typeface="Arial" panose="020B0604020202020204" pitchFamily="34" charset="0"/>
                <a:cs typeface="Arial" panose="020B0604020202020204" pitchFamily="34" charset="0"/>
              </a:rPr>
              <a:t/>
            </a:r>
            <a:br>
              <a:rPr kumimoji="0" lang="ja-JP" altLang="ja-JP" sz="813">
                <a:solidFill>
                  <a:srgbClr val="333333"/>
                </a:solidFill>
                <a:latin typeface="Arial" panose="020B0604020202020204" pitchFamily="34" charset="0"/>
                <a:cs typeface="Arial" panose="020B0604020202020204" pitchFamily="34" charset="0"/>
              </a:rPr>
            </a:br>
            <a:endParaRPr kumimoji="0" lang="ja-JP" altLang="ja-JP" sz="1463">
              <a:latin typeface="Arial" panose="020B0604020202020204" pitchFamily="34" charset="0"/>
            </a:endParaRPr>
          </a:p>
        </p:txBody>
      </p:sp>
      <p:sp>
        <p:nvSpPr>
          <p:cNvPr id="13" name="正方形/長方形 12"/>
          <p:cNvSpPr/>
          <p:nvPr/>
        </p:nvSpPr>
        <p:spPr>
          <a:xfrm>
            <a:off x="186781" y="657090"/>
            <a:ext cx="1420582" cy="369332"/>
          </a:xfrm>
          <a:prstGeom prst="rect">
            <a:avLst/>
          </a:prstGeom>
        </p:spPr>
        <p:txBody>
          <a:bodyPr wrap="none">
            <a:spAutoFit/>
          </a:bodyPr>
          <a:lstStyle/>
          <a:p>
            <a:r>
              <a:rPr kumimoji="1" lang="en-US" altLang="ja-JP" b="1">
                <a:solidFill>
                  <a:schemeClr val="bg1"/>
                </a:solidFill>
                <a:latin typeface="Meiryo UI" panose="020B0604030504040204" pitchFamily="50" charset="-128"/>
                <a:ea typeface="Meiryo UI" panose="020B0604030504040204" pitchFamily="50" charset="-128"/>
              </a:rPr>
              <a:t>1.</a:t>
            </a:r>
            <a:r>
              <a:rPr kumimoji="1" lang="ja-JP" altLang="en-US" b="1">
                <a:solidFill>
                  <a:schemeClr val="bg1"/>
                </a:solidFill>
                <a:latin typeface="Meiryo UI" panose="020B0604030504040204" pitchFamily="50" charset="-128"/>
                <a:ea typeface="Meiryo UI" panose="020B0604030504040204" pitchFamily="50" charset="-128"/>
              </a:rPr>
              <a:t> 経理報告</a:t>
            </a:r>
            <a:endParaRPr lang="ja-JP" altLang="en-US">
              <a:solidFill>
                <a:schemeClr val="bg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28464" y="116632"/>
            <a:ext cx="9656216" cy="369332"/>
          </a:xfrm>
          <a:prstGeom prst="rect">
            <a:avLst/>
          </a:prstGeom>
        </p:spPr>
        <p:txBody>
          <a:bodyPr wrap="square">
            <a:spAutoFit/>
          </a:bodyPr>
          <a:lstStyle/>
          <a:p>
            <a:r>
              <a:rPr lang="en-US" altLang="ja-JP" b="1" dirty="0" smtClean="0">
                <a:latin typeface="ＭＳ Ｐゴシック" panose="020B0600070205080204" pitchFamily="50" charset="-128"/>
                <a:ea typeface="ＭＳ Ｐゴシック" panose="020B0600070205080204" pitchFamily="50" charset="-128"/>
              </a:rPr>
              <a:t>1.</a:t>
            </a:r>
            <a:r>
              <a:rPr lang="ja-JP" altLang="en-US" b="1" dirty="0" smtClean="0">
                <a:latin typeface="ＭＳ Ｐゴシック" panose="020B0600070205080204" pitchFamily="50" charset="-128"/>
                <a:ea typeface="ＭＳ Ｐゴシック" panose="020B0600070205080204" pitchFamily="50" charset="-128"/>
              </a:rPr>
              <a:t> 経理</a:t>
            </a:r>
            <a:r>
              <a:rPr lang="ja-JP" altLang="en-US" b="1" dirty="0">
                <a:latin typeface="ＭＳ Ｐゴシック" panose="020B0600070205080204" pitchFamily="50" charset="-128"/>
                <a:ea typeface="ＭＳ Ｐゴシック" panose="020B0600070205080204" pitchFamily="50" charset="-128"/>
              </a:rPr>
              <a:t>報告</a:t>
            </a:r>
          </a:p>
        </p:txBody>
      </p:sp>
      <p:sp>
        <p:nvSpPr>
          <p:cNvPr id="2" name="スライド番号プレースホルダー 1"/>
          <p:cNvSpPr>
            <a:spLocks noGrp="1"/>
          </p:cNvSpPr>
          <p:nvPr>
            <p:ph type="sldNum" sz="quarter" idx="10"/>
          </p:nvPr>
        </p:nvSpPr>
        <p:spPr/>
        <p:txBody>
          <a:bodyPr/>
          <a:lstStyle/>
          <a:p>
            <a:fld id="{17DB97F5-D030-4A96-A351-AB02769B6959}" type="slidenum">
              <a:rPr lang="ko-KR" altLang="en-US" smtClean="0"/>
              <a:pPr/>
              <a:t>4</a:t>
            </a:fld>
            <a:endParaRPr lang="ko-KR" altLang="en-US" dirty="0"/>
          </a:p>
        </p:txBody>
      </p:sp>
    </p:spTree>
    <p:extLst>
      <p:ext uri="{BB962C8B-B14F-4D97-AF65-F5344CB8AC3E}">
        <p14:creationId xmlns:p14="http://schemas.microsoft.com/office/powerpoint/2010/main" val="712756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그룹 51" hidden="1">
            <a:extLst>
              <a:ext uri="{FF2B5EF4-FFF2-40B4-BE49-F238E27FC236}">
                <a16:creationId xmlns:a16="http://schemas.microsoft.com/office/drawing/2014/main" id="{2C02D28D-0C2C-0AB4-11A2-6B3F54FA100D}"/>
              </a:ext>
            </a:extLst>
          </p:cNvPr>
          <p:cNvGrpSpPr>
            <a:grpSpLocks/>
          </p:cNvGrpSpPr>
          <p:nvPr/>
        </p:nvGrpSpPr>
        <p:grpSpPr bwMode="auto">
          <a:xfrm>
            <a:off x="1501378" y="1246584"/>
            <a:ext cx="6903244" cy="4968478"/>
            <a:chOff x="323850" y="742462"/>
            <a:chExt cx="8496300" cy="5158154"/>
          </a:xfrm>
        </p:grpSpPr>
        <p:cxnSp>
          <p:nvCxnSpPr>
            <p:cNvPr id="53" name="직선 연결선 52">
              <a:extLst>
                <a:ext uri="{FF2B5EF4-FFF2-40B4-BE49-F238E27FC236}">
                  <a16:creationId xmlns:a16="http://schemas.microsoft.com/office/drawing/2014/main" id="{D85506DE-9A1C-8BC2-7DB8-FF1367A507AA}"/>
                </a:ext>
              </a:extLst>
            </p:cNvPr>
            <p:cNvCxnSpPr/>
            <p:nvPr/>
          </p:nvCxnSpPr>
          <p:spPr>
            <a:xfrm>
              <a:off x="3155950" y="742462"/>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6EA80A34-E3C3-8869-32DB-19D221BBA71E}"/>
                </a:ext>
              </a:extLst>
            </p:cNvPr>
            <p:cNvCxnSpPr/>
            <p:nvPr/>
          </p:nvCxnSpPr>
          <p:spPr>
            <a:xfrm>
              <a:off x="323850" y="750497"/>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ED69CF39-502B-0CC3-F253-96108FC008BB}"/>
                </a:ext>
              </a:extLst>
            </p:cNvPr>
            <p:cNvCxnSpPr/>
            <p:nvPr/>
          </p:nvCxnSpPr>
          <p:spPr>
            <a:xfrm>
              <a:off x="8820150" y="750497"/>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7D26D305-3CAE-4248-F435-FA25E3849170}"/>
                </a:ext>
              </a:extLst>
            </p:cNvPr>
            <p:cNvCxnSpPr/>
            <p:nvPr/>
          </p:nvCxnSpPr>
          <p:spPr>
            <a:xfrm>
              <a:off x="5988050" y="742462"/>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776536" y="764704"/>
            <a:ext cx="1930924" cy="230832"/>
          </a:xfrm>
          <a:prstGeom prst="rect">
            <a:avLst/>
          </a:prstGeom>
          <a:noFill/>
        </p:spPr>
        <p:txBody>
          <a:bodyPr wrap="square" rtlCol="0">
            <a:spAutoFit/>
          </a:bodyPr>
          <a:lstStyle/>
          <a:p>
            <a:r>
              <a:rPr lang="en-US" altLang="ja-JP" sz="900" b="1" dirty="0" smtClean="0">
                <a:latin typeface="Meiryo UI" panose="020B0604030504040204" pitchFamily="50" charset="-128"/>
                <a:ea typeface="Meiryo UI" panose="020B0604030504040204" pitchFamily="50" charset="-128"/>
              </a:rPr>
              <a:t>【4</a:t>
            </a:r>
            <a:r>
              <a:rPr lang="ja-JP" altLang="en-US" sz="900" b="1" dirty="0" smtClean="0">
                <a:latin typeface="Meiryo UI" panose="020B0604030504040204" pitchFamily="50" charset="-128"/>
                <a:ea typeface="Meiryo UI" panose="020B0604030504040204" pitchFamily="50" charset="-128"/>
              </a:rPr>
              <a:t>月度</a:t>
            </a:r>
            <a:r>
              <a:rPr lang="ja-JP" altLang="en-US" sz="900" b="1" dirty="0">
                <a:latin typeface="Meiryo UI" panose="020B0604030504040204" pitchFamily="50" charset="-128"/>
                <a:ea typeface="Meiryo UI" panose="020B0604030504040204" pitchFamily="50" charset="-128"/>
              </a:rPr>
              <a:t>　南星海運　実績結果</a:t>
            </a:r>
            <a:r>
              <a:rPr lang="en-US" altLang="ja-JP" sz="900" b="1" dirty="0">
                <a:latin typeface="Meiryo UI" panose="020B0604030504040204" pitchFamily="50" charset="-128"/>
                <a:ea typeface="Meiryo UI" panose="020B0604030504040204" pitchFamily="50" charset="-128"/>
              </a:rPr>
              <a:t>】</a:t>
            </a:r>
            <a:endParaRPr lang="ja-JP" altLang="en-US" sz="9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60512" y="3162454"/>
            <a:ext cx="8784976" cy="338554"/>
          </a:xfrm>
          <a:prstGeom prst="rect">
            <a:avLst/>
          </a:prstGeom>
          <a:noFill/>
        </p:spPr>
        <p:txBody>
          <a:bodyPr wrap="square" rtlCol="0">
            <a:spAutoFit/>
          </a:bodyPr>
          <a:lstStyle/>
          <a:p>
            <a:r>
              <a:rPr lang="ja-JP" altLang="en-US" sz="800" kern="0" dirty="0">
                <a:latin typeface="Meiryo UI" panose="020B0604030504040204" pitchFamily="50" charset="-128"/>
                <a:ea typeface="Meiryo UI" panose="020B0604030504040204" pitchFamily="50" charset="-128"/>
                <a:cs typeface="Arial"/>
                <a:sym typeface="Arial"/>
              </a:rPr>
              <a:t> </a:t>
            </a:r>
            <a:r>
              <a:rPr lang="en-US" altLang="ja-JP" sz="800" kern="0" dirty="0" smtClean="0">
                <a:latin typeface="Meiryo UI" panose="020B0604030504040204" pitchFamily="50" charset="-128"/>
                <a:ea typeface="Meiryo UI" panose="020B0604030504040204" pitchFamily="50" charset="-128"/>
                <a:cs typeface="Arial"/>
                <a:sym typeface="Arial"/>
              </a:rPr>
              <a:t>【</a:t>
            </a:r>
            <a:r>
              <a:rPr lang="ja-JP" altLang="en-US" sz="800" kern="0" dirty="0" smtClean="0">
                <a:latin typeface="Meiryo UI" panose="020B0604030504040204" pitchFamily="50" charset="-128"/>
                <a:ea typeface="Meiryo UI" panose="020B0604030504040204" pitchFamily="50" charset="-128"/>
                <a:cs typeface="Arial"/>
                <a:sym typeface="Arial"/>
              </a:rPr>
              <a:t>輸入</a:t>
            </a:r>
            <a:r>
              <a:rPr lang="ja-JP" altLang="en-US" sz="800" kern="0" dirty="0">
                <a:latin typeface="Meiryo UI" panose="020B0604030504040204" pitchFamily="50" charset="-128"/>
                <a:ea typeface="Meiryo UI" panose="020B0604030504040204" pitchFamily="50" charset="-128"/>
                <a:cs typeface="Arial"/>
                <a:sym typeface="Arial"/>
              </a:rPr>
              <a:t>　結果</a:t>
            </a:r>
            <a:r>
              <a:rPr lang="en-US" altLang="ja-JP" sz="800" kern="0" dirty="0">
                <a:latin typeface="Meiryo UI" panose="020B0604030504040204" pitchFamily="50" charset="-128"/>
                <a:ea typeface="Meiryo UI" panose="020B0604030504040204" pitchFamily="50" charset="-128"/>
                <a:cs typeface="Arial"/>
                <a:sym typeface="Arial"/>
              </a:rPr>
              <a:t>】 Lifting</a:t>
            </a:r>
            <a:r>
              <a:rPr lang="ja-JP" altLang="en-US" sz="800" kern="0" dirty="0">
                <a:latin typeface="Meiryo UI" panose="020B0604030504040204" pitchFamily="50" charset="-128"/>
                <a:ea typeface="Meiryo UI" panose="020B0604030504040204" pitchFamily="50" charset="-128"/>
                <a:cs typeface="Arial"/>
                <a:sym typeface="Arial"/>
              </a:rPr>
              <a:t>目標比　</a:t>
            </a:r>
            <a:r>
              <a:rPr lang="en-US" altLang="ja-JP" sz="800" kern="0" dirty="0" smtClean="0">
                <a:latin typeface="Meiryo UI" panose="020B0604030504040204" pitchFamily="50" charset="-128"/>
                <a:ea typeface="Meiryo UI" panose="020B0604030504040204" pitchFamily="50" charset="-128"/>
                <a:cs typeface="Arial"/>
                <a:sym typeface="Arial"/>
              </a:rPr>
              <a:t>69% </a:t>
            </a:r>
            <a:r>
              <a:rPr lang="ja-JP" altLang="en-US" sz="800" kern="0" dirty="0">
                <a:latin typeface="Meiryo UI" panose="020B0604030504040204" pitchFamily="50" charset="-128"/>
                <a:ea typeface="Meiryo UI" panose="020B0604030504040204" pitchFamily="50" charset="-128"/>
                <a:cs typeface="Arial"/>
                <a:sym typeface="Arial"/>
              </a:rPr>
              <a:t>　本社売上目標比　</a:t>
            </a:r>
            <a:r>
              <a:rPr lang="en-US" altLang="ja-JP" sz="800" kern="0" dirty="0" smtClean="0">
                <a:latin typeface="Meiryo UI" panose="020B0604030504040204" pitchFamily="50" charset="-128"/>
                <a:ea typeface="Meiryo UI" panose="020B0604030504040204" pitchFamily="50" charset="-128"/>
                <a:cs typeface="Arial"/>
                <a:sym typeface="Arial"/>
              </a:rPr>
              <a:t>65% </a:t>
            </a:r>
            <a:r>
              <a:rPr lang="ja-JP" altLang="en-US" sz="800" kern="0" dirty="0">
                <a:latin typeface="Meiryo UI" panose="020B0604030504040204" pitchFamily="50" charset="-128"/>
                <a:ea typeface="Meiryo UI" panose="020B0604030504040204" pitchFamily="50" charset="-128"/>
                <a:cs typeface="Arial"/>
                <a:sym typeface="Arial"/>
              </a:rPr>
              <a:t>　当社売上</a:t>
            </a:r>
            <a:r>
              <a:rPr lang="en-US" altLang="ja-JP" sz="800" kern="0" dirty="0">
                <a:latin typeface="Meiryo UI" panose="020B0604030504040204" pitchFamily="50" charset="-128"/>
                <a:ea typeface="Meiryo UI" panose="020B0604030504040204" pitchFamily="50" charset="-128"/>
                <a:cs typeface="Arial"/>
                <a:sym typeface="Arial"/>
              </a:rPr>
              <a:t>Freight Commission</a:t>
            </a:r>
            <a:r>
              <a:rPr lang="ja-JP" altLang="en-US" sz="800" kern="0" dirty="0">
                <a:latin typeface="Meiryo UI" panose="020B0604030504040204" pitchFamily="50" charset="-128"/>
                <a:ea typeface="Meiryo UI" panose="020B0604030504040204" pitchFamily="50" charset="-128"/>
                <a:cs typeface="Arial"/>
                <a:sym typeface="Arial"/>
              </a:rPr>
              <a:t>　</a:t>
            </a:r>
            <a:r>
              <a:rPr lang="en-US" altLang="ja-JP" sz="800" kern="0" dirty="0">
                <a:latin typeface="Meiryo UI" panose="020B0604030504040204" pitchFamily="50" charset="-128"/>
                <a:ea typeface="Meiryo UI" panose="020B0604030504040204" pitchFamily="50" charset="-128"/>
                <a:cs typeface="Arial"/>
                <a:sym typeface="Arial"/>
              </a:rPr>
              <a:t>USD BASE </a:t>
            </a:r>
            <a:r>
              <a:rPr lang="en-US" altLang="ja-JP" sz="800" kern="0" dirty="0" smtClean="0">
                <a:latin typeface="Meiryo UI" panose="020B0604030504040204" pitchFamily="50" charset="-128"/>
                <a:ea typeface="Meiryo UI" panose="020B0604030504040204" pitchFamily="50" charset="-128"/>
                <a:cs typeface="Arial"/>
                <a:sym typeface="Arial"/>
              </a:rPr>
              <a:t>85%  </a:t>
            </a:r>
            <a:r>
              <a:rPr lang="en-US" altLang="ja-JP" sz="800" kern="0" dirty="0">
                <a:latin typeface="Meiryo UI" panose="020B0604030504040204" pitchFamily="50" charset="-128"/>
                <a:ea typeface="Meiryo UI" panose="020B0604030504040204" pitchFamily="50" charset="-128"/>
                <a:cs typeface="Arial"/>
                <a:sym typeface="Arial"/>
              </a:rPr>
              <a:t>/  JPY BASE </a:t>
            </a:r>
            <a:r>
              <a:rPr lang="en-US" altLang="ja-JP" sz="800" kern="0" dirty="0" smtClean="0">
                <a:latin typeface="Meiryo UI" panose="020B0604030504040204" pitchFamily="50" charset="-128"/>
                <a:ea typeface="Meiryo UI" panose="020B0604030504040204" pitchFamily="50" charset="-128"/>
                <a:cs typeface="Arial"/>
                <a:sym typeface="Arial"/>
              </a:rPr>
              <a:t>89%</a:t>
            </a:r>
          </a:p>
          <a:p>
            <a:r>
              <a:rPr lang="ja-JP" altLang="en-US" sz="800" kern="0" dirty="0" smtClean="0">
                <a:latin typeface="Meiryo UI" panose="020B0604030504040204" pitchFamily="50" charset="-128"/>
                <a:ea typeface="Meiryo UI" panose="020B0604030504040204" pitchFamily="50" charset="-128"/>
                <a:cs typeface="Arial"/>
                <a:sym typeface="Arial"/>
              </a:rPr>
              <a:t>韓国からの輸入はローカル、</a:t>
            </a:r>
            <a:r>
              <a:rPr lang="en-US" altLang="ja-JP" sz="800" kern="0" dirty="0" smtClean="0">
                <a:latin typeface="Meiryo UI" panose="020B0604030504040204" pitchFamily="50" charset="-128"/>
                <a:ea typeface="Meiryo UI" panose="020B0604030504040204" pitchFamily="50" charset="-128"/>
                <a:cs typeface="Arial"/>
                <a:sym typeface="Arial"/>
              </a:rPr>
              <a:t>FEEDER</a:t>
            </a:r>
            <a:r>
              <a:rPr lang="ja-JP" altLang="en-US" sz="800" kern="0" dirty="0" smtClean="0">
                <a:latin typeface="Meiryo UI" panose="020B0604030504040204" pitchFamily="50" charset="-128"/>
                <a:ea typeface="Meiryo UI" panose="020B0604030504040204" pitchFamily="50" charset="-128"/>
                <a:cs typeface="Arial"/>
                <a:sym typeface="Arial"/>
              </a:rPr>
              <a:t>合算で目標比</a:t>
            </a:r>
            <a:r>
              <a:rPr lang="en-US" altLang="ja-JP" sz="800" kern="0" dirty="0" smtClean="0">
                <a:latin typeface="Meiryo UI" panose="020B0604030504040204" pitchFamily="50" charset="-128"/>
                <a:ea typeface="Meiryo UI" panose="020B0604030504040204" pitchFamily="50" charset="-128"/>
                <a:cs typeface="Arial"/>
                <a:sym typeface="Arial"/>
              </a:rPr>
              <a:t>105%</a:t>
            </a:r>
            <a:r>
              <a:rPr lang="ja-JP" altLang="en-US" sz="800" kern="0" dirty="0" smtClean="0">
                <a:latin typeface="Meiryo UI" panose="020B0604030504040204" pitchFamily="50" charset="-128"/>
                <a:ea typeface="Meiryo UI" panose="020B0604030504040204" pitchFamily="50" charset="-128"/>
                <a:cs typeface="Arial"/>
                <a:sym typeface="Arial"/>
              </a:rPr>
              <a:t>となったが、香港、南中国、マレーシアを除くその他地域からの輸入減少により、目標比で大幅減となった。ただ、</a:t>
            </a:r>
            <a:r>
              <a:rPr lang="en-US" altLang="ja-JP" sz="800" kern="0" dirty="0" smtClean="0">
                <a:latin typeface="Meiryo UI" panose="020B0604030504040204" pitchFamily="50" charset="-128"/>
                <a:ea typeface="Meiryo UI" panose="020B0604030504040204" pitchFamily="50" charset="-128"/>
                <a:cs typeface="Arial"/>
                <a:sym typeface="Arial"/>
              </a:rPr>
              <a:t>RPB</a:t>
            </a:r>
            <a:r>
              <a:rPr lang="ja-JP" altLang="en-US" sz="800" kern="0" dirty="0" smtClean="0">
                <a:latin typeface="Meiryo UI" panose="020B0604030504040204" pitchFamily="50" charset="-128"/>
                <a:ea typeface="Meiryo UI" panose="020B0604030504040204" pitchFamily="50" charset="-128"/>
                <a:cs typeface="Arial"/>
                <a:sym typeface="Arial"/>
              </a:rPr>
              <a:t>は前月比 ＄４の上昇。</a:t>
            </a:r>
            <a:endParaRPr lang="en-US" altLang="ja-JP" sz="800" kern="0" dirty="0">
              <a:latin typeface="Meiryo UI" panose="020B0604030504040204" pitchFamily="50" charset="-128"/>
              <a:ea typeface="Meiryo UI" panose="020B0604030504040204" pitchFamily="50" charset="-128"/>
              <a:cs typeface="Arial"/>
              <a:sym typeface="Arial"/>
            </a:endParaRPr>
          </a:p>
        </p:txBody>
      </p:sp>
      <p:sp>
        <p:nvSpPr>
          <p:cNvPr id="21" name="テキスト ボックス 20"/>
          <p:cNvSpPr txBox="1"/>
          <p:nvPr/>
        </p:nvSpPr>
        <p:spPr>
          <a:xfrm>
            <a:off x="784220" y="3573016"/>
            <a:ext cx="1936532" cy="230832"/>
          </a:xfrm>
          <a:prstGeom prst="rect">
            <a:avLst/>
          </a:prstGeom>
          <a:noFill/>
        </p:spPr>
        <p:txBody>
          <a:bodyPr wrap="square" rtlCol="0">
            <a:spAutoFit/>
          </a:bodyPr>
          <a:lstStyle/>
          <a:p>
            <a:r>
              <a:rPr lang="en-US" altLang="ja-JP" sz="900" b="1" dirty="0" smtClean="0">
                <a:latin typeface="Meiryo UI" panose="020B0604030504040204" pitchFamily="50" charset="-128"/>
                <a:ea typeface="Meiryo UI" panose="020B0604030504040204" pitchFamily="50" charset="-128"/>
              </a:rPr>
              <a:t>【4</a:t>
            </a:r>
            <a:r>
              <a:rPr lang="ja-JP" altLang="en-US" sz="900" b="1" dirty="0" smtClean="0">
                <a:latin typeface="Meiryo UI" panose="020B0604030504040204" pitchFamily="50" charset="-128"/>
                <a:ea typeface="Meiryo UI" panose="020B0604030504040204" pitchFamily="50" charset="-128"/>
              </a:rPr>
              <a:t>月度</a:t>
            </a:r>
            <a:r>
              <a:rPr lang="ja-JP" altLang="en-US" sz="900" b="1" dirty="0">
                <a:latin typeface="Meiryo UI" panose="020B0604030504040204" pitchFamily="50" charset="-128"/>
                <a:ea typeface="Meiryo UI" panose="020B0604030504040204" pitchFamily="50" charset="-128"/>
              </a:rPr>
              <a:t>　東暎海運　実績結果</a:t>
            </a:r>
            <a:r>
              <a:rPr lang="en-US" altLang="ja-JP" sz="900" b="1" dirty="0">
                <a:latin typeface="Meiryo UI" panose="020B0604030504040204" pitchFamily="50" charset="-128"/>
                <a:ea typeface="Meiryo UI" panose="020B0604030504040204" pitchFamily="50" charset="-128"/>
              </a:rPr>
              <a:t>】</a:t>
            </a:r>
            <a:endParaRPr lang="ja-JP" altLang="en-US" sz="9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60512" y="6084585"/>
            <a:ext cx="8784976" cy="461665"/>
          </a:xfrm>
          <a:prstGeom prst="rect">
            <a:avLst/>
          </a:prstGeom>
          <a:noFill/>
        </p:spPr>
        <p:txBody>
          <a:bodyPr wrap="square" rtlCol="0">
            <a:spAutoFit/>
          </a:bodyPr>
          <a:lstStyle/>
          <a:p>
            <a:r>
              <a:rPr lang="ja-JP" altLang="en-US" sz="800" kern="0" dirty="0">
                <a:latin typeface="Meiryo UI" panose="020B0604030504040204" pitchFamily="50" charset="-128"/>
                <a:ea typeface="Meiryo UI" panose="020B0604030504040204" pitchFamily="50" charset="-128"/>
                <a:cs typeface="Arial"/>
                <a:sym typeface="Arial"/>
              </a:rPr>
              <a:t> </a:t>
            </a:r>
            <a:r>
              <a:rPr lang="en-US" altLang="ja-JP" sz="800" kern="0" dirty="0" smtClean="0">
                <a:latin typeface="Meiryo UI" panose="020B0604030504040204" pitchFamily="50" charset="-128"/>
                <a:ea typeface="Meiryo UI" panose="020B0604030504040204" pitchFamily="50" charset="-128"/>
                <a:cs typeface="Arial"/>
                <a:sym typeface="Arial"/>
              </a:rPr>
              <a:t>【</a:t>
            </a:r>
            <a:r>
              <a:rPr lang="ja-JP" altLang="en-US" sz="800" kern="0" dirty="0" smtClean="0">
                <a:latin typeface="Meiryo UI" panose="020B0604030504040204" pitchFamily="50" charset="-128"/>
                <a:ea typeface="Meiryo UI" panose="020B0604030504040204" pitchFamily="50" charset="-128"/>
                <a:cs typeface="Arial"/>
                <a:sym typeface="Arial"/>
              </a:rPr>
              <a:t>輸入</a:t>
            </a:r>
            <a:r>
              <a:rPr lang="ja-JP" altLang="en-US" sz="800" kern="0" dirty="0">
                <a:latin typeface="Meiryo UI" panose="020B0604030504040204" pitchFamily="50" charset="-128"/>
                <a:ea typeface="Meiryo UI" panose="020B0604030504040204" pitchFamily="50" charset="-128"/>
                <a:cs typeface="Arial"/>
                <a:sym typeface="Arial"/>
              </a:rPr>
              <a:t>　結果</a:t>
            </a:r>
            <a:r>
              <a:rPr lang="en-US" altLang="ja-JP" sz="800" kern="0" dirty="0">
                <a:latin typeface="Meiryo UI" panose="020B0604030504040204" pitchFamily="50" charset="-128"/>
                <a:ea typeface="Meiryo UI" panose="020B0604030504040204" pitchFamily="50" charset="-128"/>
                <a:cs typeface="Arial"/>
                <a:sym typeface="Arial"/>
              </a:rPr>
              <a:t>】 Lifting</a:t>
            </a:r>
            <a:r>
              <a:rPr lang="ja-JP" altLang="en-US" sz="800" kern="0" dirty="0">
                <a:latin typeface="Meiryo UI" panose="020B0604030504040204" pitchFamily="50" charset="-128"/>
                <a:ea typeface="Meiryo UI" panose="020B0604030504040204" pitchFamily="50" charset="-128"/>
                <a:cs typeface="Arial"/>
                <a:sym typeface="Arial"/>
              </a:rPr>
              <a:t>目標比　</a:t>
            </a:r>
            <a:r>
              <a:rPr lang="en-US" altLang="ja-JP" sz="800" kern="0" dirty="0" smtClean="0">
                <a:latin typeface="Meiryo UI" panose="020B0604030504040204" pitchFamily="50" charset="-128"/>
                <a:ea typeface="Meiryo UI" panose="020B0604030504040204" pitchFamily="50" charset="-128"/>
                <a:cs typeface="Arial"/>
                <a:sym typeface="Arial"/>
              </a:rPr>
              <a:t>91% </a:t>
            </a:r>
            <a:r>
              <a:rPr lang="ja-JP" altLang="en-US" sz="800" kern="0" dirty="0">
                <a:latin typeface="Meiryo UI" panose="020B0604030504040204" pitchFamily="50" charset="-128"/>
                <a:ea typeface="Meiryo UI" panose="020B0604030504040204" pitchFamily="50" charset="-128"/>
                <a:cs typeface="Arial"/>
                <a:sym typeface="Arial"/>
              </a:rPr>
              <a:t>　本社売上目標比　</a:t>
            </a:r>
            <a:r>
              <a:rPr lang="en-US" altLang="ja-JP" sz="800" kern="0" dirty="0" smtClean="0">
                <a:latin typeface="Meiryo UI" panose="020B0604030504040204" pitchFamily="50" charset="-128"/>
                <a:ea typeface="Meiryo UI" panose="020B0604030504040204" pitchFamily="50" charset="-128"/>
                <a:cs typeface="Arial"/>
                <a:sym typeface="Arial"/>
              </a:rPr>
              <a:t>90% </a:t>
            </a:r>
            <a:r>
              <a:rPr lang="ja-JP" altLang="en-US" sz="800" kern="0" dirty="0">
                <a:latin typeface="Meiryo UI" panose="020B0604030504040204" pitchFamily="50" charset="-128"/>
                <a:ea typeface="Meiryo UI" panose="020B0604030504040204" pitchFamily="50" charset="-128"/>
                <a:cs typeface="Arial"/>
                <a:sym typeface="Arial"/>
              </a:rPr>
              <a:t>　当社売上</a:t>
            </a:r>
            <a:r>
              <a:rPr lang="en-US" altLang="ja-JP" sz="800" kern="0" dirty="0">
                <a:latin typeface="Meiryo UI" panose="020B0604030504040204" pitchFamily="50" charset="-128"/>
                <a:ea typeface="Meiryo UI" panose="020B0604030504040204" pitchFamily="50" charset="-128"/>
                <a:cs typeface="Arial"/>
                <a:sym typeface="Arial"/>
              </a:rPr>
              <a:t>Freight Commission</a:t>
            </a:r>
            <a:r>
              <a:rPr lang="ja-JP" altLang="en-US" sz="800" kern="0" dirty="0">
                <a:latin typeface="Meiryo UI" panose="020B0604030504040204" pitchFamily="50" charset="-128"/>
                <a:ea typeface="Meiryo UI" panose="020B0604030504040204" pitchFamily="50" charset="-128"/>
                <a:cs typeface="Arial"/>
                <a:sym typeface="Arial"/>
              </a:rPr>
              <a:t>　</a:t>
            </a:r>
            <a:r>
              <a:rPr lang="en-US" altLang="ja-JP" sz="800" kern="0" dirty="0">
                <a:latin typeface="Meiryo UI" panose="020B0604030504040204" pitchFamily="50" charset="-128"/>
                <a:ea typeface="Meiryo UI" panose="020B0604030504040204" pitchFamily="50" charset="-128"/>
                <a:cs typeface="Arial"/>
                <a:sym typeface="Arial"/>
              </a:rPr>
              <a:t>USD BASE </a:t>
            </a:r>
            <a:r>
              <a:rPr lang="en-US" altLang="ja-JP" sz="800" kern="0" dirty="0" smtClean="0">
                <a:latin typeface="Meiryo UI" panose="020B0604030504040204" pitchFamily="50" charset="-128"/>
                <a:ea typeface="Meiryo UI" panose="020B0604030504040204" pitchFamily="50" charset="-128"/>
                <a:cs typeface="Arial"/>
                <a:sym typeface="Arial"/>
              </a:rPr>
              <a:t>86% </a:t>
            </a:r>
            <a:r>
              <a:rPr lang="en-US" altLang="ja-JP" sz="800" kern="0" dirty="0">
                <a:latin typeface="Meiryo UI" panose="020B0604030504040204" pitchFamily="50" charset="-128"/>
                <a:ea typeface="Meiryo UI" panose="020B0604030504040204" pitchFamily="50" charset="-128"/>
                <a:cs typeface="Arial"/>
                <a:sym typeface="Arial"/>
              </a:rPr>
              <a:t>/ JPY BASE </a:t>
            </a:r>
            <a:r>
              <a:rPr lang="en-US" altLang="ja-JP" sz="800" kern="0" dirty="0" smtClean="0">
                <a:latin typeface="Meiryo UI" panose="020B0604030504040204" pitchFamily="50" charset="-128"/>
                <a:ea typeface="Meiryo UI" panose="020B0604030504040204" pitchFamily="50" charset="-128"/>
                <a:cs typeface="Arial"/>
                <a:sym typeface="Arial"/>
              </a:rPr>
              <a:t>90%</a:t>
            </a:r>
          </a:p>
          <a:p>
            <a:r>
              <a:rPr lang="ja-JP" altLang="en-US" sz="800" kern="0" dirty="0" smtClean="0">
                <a:latin typeface="Meiryo UI" panose="020B0604030504040204" pitchFamily="50" charset="-128"/>
                <a:ea typeface="Meiryo UI" panose="020B0604030504040204" pitchFamily="50" charset="-128"/>
                <a:cs typeface="Arial"/>
                <a:sym typeface="Arial"/>
              </a:rPr>
              <a:t>ローカル、中国、ベトナム、ロシアからの輸入は目標達成もしくは目標近辺まで</a:t>
            </a:r>
            <a:r>
              <a:rPr lang="ja-JP" altLang="en-US" sz="800" kern="0" dirty="0">
                <a:latin typeface="Meiryo UI" panose="020B0604030504040204" pitchFamily="50" charset="-128"/>
                <a:ea typeface="Meiryo UI" panose="020B0604030504040204" pitchFamily="50" charset="-128"/>
                <a:cs typeface="Arial"/>
                <a:sym typeface="Arial"/>
              </a:rPr>
              <a:t>推移</a:t>
            </a:r>
            <a:r>
              <a:rPr lang="ja-JP" altLang="en-US" sz="800" kern="0" dirty="0" smtClean="0">
                <a:latin typeface="Meiryo UI" panose="020B0604030504040204" pitchFamily="50" charset="-128"/>
                <a:ea typeface="Meiryo UI" panose="020B0604030504040204" pitchFamily="50" charset="-128"/>
                <a:cs typeface="Arial"/>
                <a:sym typeface="Arial"/>
              </a:rPr>
              <a:t>する事が出来た。ただ、引き続き</a:t>
            </a:r>
            <a:r>
              <a:rPr lang="en-US" altLang="ja-JP" sz="800" kern="0" dirty="0" smtClean="0">
                <a:latin typeface="Meiryo UI" panose="020B0604030504040204" pitchFamily="50" charset="-128"/>
                <a:ea typeface="Meiryo UI" panose="020B0604030504040204" pitchFamily="50" charset="-128"/>
                <a:cs typeface="Arial"/>
                <a:sym typeface="Arial"/>
              </a:rPr>
              <a:t>FEEDER</a:t>
            </a:r>
            <a:r>
              <a:rPr lang="ja-JP" altLang="en-US" sz="800" kern="0" dirty="0" smtClean="0">
                <a:latin typeface="Meiryo UI" panose="020B0604030504040204" pitchFamily="50" charset="-128"/>
                <a:ea typeface="Meiryo UI" panose="020B0604030504040204" pitchFamily="50" charset="-128"/>
                <a:cs typeface="Arial"/>
                <a:sym typeface="Arial"/>
              </a:rPr>
              <a:t>は神戸、清水への</a:t>
            </a:r>
            <a:r>
              <a:rPr lang="en-US" altLang="ja-JP" sz="800" kern="0" dirty="0" smtClean="0">
                <a:latin typeface="Meiryo UI" panose="020B0604030504040204" pitchFamily="50" charset="-128"/>
                <a:ea typeface="Meiryo UI" panose="020B0604030504040204" pitchFamily="50" charset="-128"/>
                <a:cs typeface="Arial"/>
                <a:sym typeface="Arial"/>
              </a:rPr>
              <a:t>CMA,ZIM LINE</a:t>
            </a:r>
            <a:r>
              <a:rPr lang="ja-JP" altLang="en-US" sz="800" kern="0" dirty="0" smtClean="0">
                <a:latin typeface="Meiryo UI" panose="020B0604030504040204" pitchFamily="50" charset="-128"/>
                <a:ea typeface="Meiryo UI" panose="020B0604030504040204" pitchFamily="50" charset="-128"/>
                <a:cs typeface="Arial"/>
                <a:sym typeface="Arial"/>
              </a:rPr>
              <a:t>のみとなり、全体目標はクリアする事は出来なかった。</a:t>
            </a:r>
            <a:endParaRPr lang="en-US" altLang="ja-JP" sz="800" kern="0" dirty="0" smtClean="0">
              <a:latin typeface="Meiryo UI" panose="020B0604030504040204" pitchFamily="50" charset="-128"/>
              <a:ea typeface="Meiryo UI" panose="020B0604030504040204" pitchFamily="50" charset="-128"/>
              <a:cs typeface="Arial"/>
              <a:sym typeface="Arial"/>
            </a:endParaRPr>
          </a:p>
          <a:p>
            <a:r>
              <a:rPr lang="en-US" altLang="ja-JP" sz="800" kern="0" dirty="0" smtClean="0">
                <a:latin typeface="Meiryo UI" panose="020B0604030504040204" pitchFamily="50" charset="-128"/>
                <a:ea typeface="Meiryo UI" panose="020B0604030504040204" pitchFamily="50" charset="-128"/>
                <a:cs typeface="Arial"/>
                <a:sym typeface="Arial"/>
              </a:rPr>
              <a:t>RPB</a:t>
            </a:r>
            <a:r>
              <a:rPr lang="ja-JP" altLang="en-US" sz="800" kern="0" dirty="0" smtClean="0">
                <a:latin typeface="Meiryo UI" panose="020B0604030504040204" pitchFamily="50" charset="-128"/>
                <a:ea typeface="Meiryo UI" panose="020B0604030504040204" pitchFamily="50" charset="-128"/>
                <a:cs typeface="Arial"/>
                <a:sym typeface="Arial"/>
              </a:rPr>
              <a:t>については運賃の高いロシアからの貨物減少により、前月比で約</a:t>
            </a:r>
            <a:r>
              <a:rPr lang="en-US" altLang="ja-JP" sz="800" kern="0" dirty="0" smtClean="0">
                <a:latin typeface="Meiryo UI" panose="020B0604030504040204" pitchFamily="50" charset="-128"/>
                <a:ea typeface="Meiryo UI" panose="020B0604030504040204" pitchFamily="50" charset="-128"/>
                <a:cs typeface="Arial"/>
                <a:sym typeface="Arial"/>
              </a:rPr>
              <a:t>-</a:t>
            </a:r>
            <a:r>
              <a:rPr lang="ja-JP" altLang="en-US" sz="800" kern="0" dirty="0" smtClean="0">
                <a:latin typeface="Meiryo UI" panose="020B0604030504040204" pitchFamily="50" charset="-128"/>
                <a:ea typeface="Meiryo UI" panose="020B0604030504040204" pitchFamily="50" charset="-128"/>
                <a:cs typeface="Arial"/>
                <a:sym typeface="Arial"/>
              </a:rPr>
              <a:t>＄</a:t>
            </a:r>
            <a:r>
              <a:rPr lang="en-US" altLang="ja-JP" sz="800" kern="0" dirty="0" smtClean="0">
                <a:latin typeface="Meiryo UI" panose="020B0604030504040204" pitchFamily="50" charset="-128"/>
                <a:ea typeface="Meiryo UI" panose="020B0604030504040204" pitchFamily="50" charset="-128"/>
                <a:cs typeface="Arial"/>
                <a:sym typeface="Arial"/>
              </a:rPr>
              <a:t>70</a:t>
            </a:r>
            <a:r>
              <a:rPr lang="ja-JP" altLang="en-US" sz="800" kern="0" dirty="0" smtClean="0">
                <a:latin typeface="Meiryo UI" panose="020B0604030504040204" pitchFamily="50" charset="-128"/>
                <a:ea typeface="Meiryo UI" panose="020B0604030504040204" pitchFamily="50" charset="-128"/>
                <a:cs typeface="Arial"/>
                <a:sym typeface="Arial"/>
              </a:rPr>
              <a:t>となった。</a:t>
            </a:r>
            <a:endParaRPr lang="en-US" altLang="ja-JP" sz="800" kern="0" dirty="0">
              <a:latin typeface="Meiryo UI" panose="020B0604030504040204" pitchFamily="50" charset="-128"/>
              <a:ea typeface="Meiryo UI" panose="020B0604030504040204" pitchFamily="50" charset="-128"/>
              <a:cs typeface="Arial"/>
              <a:sym typeface="Arial"/>
            </a:endParaRPr>
          </a:p>
        </p:txBody>
      </p:sp>
      <p:sp>
        <p:nvSpPr>
          <p:cNvPr id="6" name="スライド番号プレースホルダー 5"/>
          <p:cNvSpPr>
            <a:spLocks noGrp="1"/>
          </p:cNvSpPr>
          <p:nvPr>
            <p:ph type="sldNum" sz="quarter" idx="10"/>
          </p:nvPr>
        </p:nvSpPr>
        <p:spPr/>
        <p:txBody>
          <a:bodyPr/>
          <a:lstStyle/>
          <a:p>
            <a:fld id="{17DB97F5-D030-4A96-A351-AB02769B6959}" type="slidenum">
              <a:rPr lang="ko-KR" altLang="en-US" smtClean="0"/>
              <a:pPr/>
              <a:t>5</a:t>
            </a:fld>
            <a:endParaRPr lang="ko-KR" altLang="en-US" dirty="0"/>
          </a:p>
        </p:txBody>
      </p:sp>
      <p:sp>
        <p:nvSpPr>
          <p:cNvPr id="19" name="テキスト ボックス 18"/>
          <p:cNvSpPr txBox="1"/>
          <p:nvPr/>
        </p:nvSpPr>
        <p:spPr>
          <a:xfrm>
            <a:off x="560512" y="1733089"/>
            <a:ext cx="8784976" cy="584775"/>
          </a:xfrm>
          <a:prstGeom prst="rect">
            <a:avLst/>
          </a:prstGeom>
          <a:noFill/>
        </p:spPr>
        <p:txBody>
          <a:bodyPr wrap="square" rtlCol="0">
            <a:spAutoFit/>
          </a:bodyPr>
          <a:lstStyle/>
          <a:p>
            <a:r>
              <a:rPr lang="ja-JP" altLang="en-US" sz="800" kern="0" dirty="0">
                <a:latin typeface="Meiryo UI" panose="020B0604030504040204" pitchFamily="50" charset="-128"/>
                <a:ea typeface="Meiryo UI" panose="020B0604030504040204" pitchFamily="50" charset="-128"/>
                <a:cs typeface="Arial"/>
                <a:sym typeface="Arial"/>
              </a:rPr>
              <a:t> </a:t>
            </a:r>
            <a:r>
              <a:rPr lang="en-US" altLang="ja-JP" sz="800" kern="0" dirty="0" smtClean="0">
                <a:latin typeface="Meiryo UI" panose="020B0604030504040204" pitchFamily="50" charset="-128"/>
                <a:ea typeface="Meiryo UI" panose="020B0604030504040204" pitchFamily="50" charset="-128"/>
                <a:cs typeface="Arial"/>
                <a:sym typeface="Arial"/>
              </a:rPr>
              <a:t>【</a:t>
            </a:r>
            <a:r>
              <a:rPr lang="ja-JP" altLang="en-US" sz="800" kern="0" dirty="0" smtClean="0">
                <a:latin typeface="Meiryo UI" panose="020B0604030504040204" pitchFamily="50" charset="-128"/>
                <a:ea typeface="Meiryo UI" panose="020B0604030504040204" pitchFamily="50" charset="-128"/>
                <a:cs typeface="Arial"/>
                <a:sym typeface="Arial"/>
              </a:rPr>
              <a:t>輸出</a:t>
            </a:r>
            <a:r>
              <a:rPr lang="ja-JP" altLang="en-US" sz="800" kern="0" dirty="0">
                <a:latin typeface="Meiryo UI" panose="020B0604030504040204" pitchFamily="50" charset="-128"/>
                <a:ea typeface="Meiryo UI" panose="020B0604030504040204" pitchFamily="50" charset="-128"/>
                <a:cs typeface="Arial"/>
                <a:sym typeface="Arial"/>
              </a:rPr>
              <a:t>　結果</a:t>
            </a:r>
            <a:r>
              <a:rPr lang="en-US" altLang="ja-JP" sz="800" kern="0" dirty="0">
                <a:latin typeface="Meiryo UI" panose="020B0604030504040204" pitchFamily="50" charset="-128"/>
                <a:ea typeface="Meiryo UI" panose="020B0604030504040204" pitchFamily="50" charset="-128"/>
                <a:cs typeface="Arial"/>
                <a:sym typeface="Arial"/>
              </a:rPr>
              <a:t>】 Lifting</a:t>
            </a:r>
            <a:r>
              <a:rPr lang="ja-JP" altLang="en-US" sz="800" kern="0" dirty="0">
                <a:latin typeface="Meiryo UI" panose="020B0604030504040204" pitchFamily="50" charset="-128"/>
                <a:ea typeface="Meiryo UI" panose="020B0604030504040204" pitchFamily="50" charset="-128"/>
                <a:cs typeface="Arial"/>
                <a:sym typeface="Arial"/>
              </a:rPr>
              <a:t>目標比　</a:t>
            </a:r>
            <a:r>
              <a:rPr lang="en-US" altLang="ja-JP" sz="800" kern="0" dirty="0" smtClean="0">
                <a:latin typeface="Meiryo UI" panose="020B0604030504040204" pitchFamily="50" charset="-128"/>
                <a:ea typeface="Meiryo UI" panose="020B0604030504040204" pitchFamily="50" charset="-128"/>
                <a:cs typeface="Arial"/>
                <a:sym typeface="Arial"/>
              </a:rPr>
              <a:t>90% </a:t>
            </a:r>
            <a:r>
              <a:rPr lang="ja-JP" altLang="en-US" sz="800" kern="0" dirty="0">
                <a:latin typeface="Meiryo UI" panose="020B0604030504040204" pitchFamily="50" charset="-128"/>
                <a:ea typeface="Meiryo UI" panose="020B0604030504040204" pitchFamily="50" charset="-128"/>
                <a:cs typeface="Arial"/>
                <a:sym typeface="Arial"/>
              </a:rPr>
              <a:t>　本社売上目標比　</a:t>
            </a:r>
            <a:r>
              <a:rPr lang="en-US" altLang="ja-JP" sz="800" kern="0" dirty="0" smtClean="0">
                <a:latin typeface="Meiryo UI" panose="020B0604030504040204" pitchFamily="50" charset="-128"/>
                <a:ea typeface="Meiryo UI" panose="020B0604030504040204" pitchFamily="50" charset="-128"/>
                <a:cs typeface="Arial"/>
                <a:sym typeface="Arial"/>
              </a:rPr>
              <a:t>93% </a:t>
            </a:r>
            <a:r>
              <a:rPr lang="ja-JP" altLang="en-US" sz="800" kern="0" dirty="0">
                <a:latin typeface="Meiryo UI" panose="020B0604030504040204" pitchFamily="50" charset="-128"/>
                <a:ea typeface="Meiryo UI" panose="020B0604030504040204" pitchFamily="50" charset="-128"/>
                <a:cs typeface="Arial"/>
                <a:sym typeface="Arial"/>
              </a:rPr>
              <a:t>　当社売上</a:t>
            </a:r>
            <a:r>
              <a:rPr lang="en-US" altLang="ja-JP" sz="800" kern="0" dirty="0">
                <a:latin typeface="Meiryo UI" panose="020B0604030504040204" pitchFamily="50" charset="-128"/>
                <a:ea typeface="Meiryo UI" panose="020B0604030504040204" pitchFamily="50" charset="-128"/>
                <a:cs typeface="Arial"/>
                <a:sym typeface="Arial"/>
              </a:rPr>
              <a:t>Freight Commission</a:t>
            </a:r>
            <a:r>
              <a:rPr lang="ja-JP" altLang="en-US" sz="800" kern="0" dirty="0">
                <a:latin typeface="Meiryo UI" panose="020B0604030504040204" pitchFamily="50" charset="-128"/>
                <a:ea typeface="Meiryo UI" panose="020B0604030504040204" pitchFamily="50" charset="-128"/>
                <a:cs typeface="Arial"/>
                <a:sym typeface="Arial"/>
              </a:rPr>
              <a:t>　</a:t>
            </a:r>
            <a:r>
              <a:rPr lang="en-US" altLang="ja-JP" sz="800" kern="0" dirty="0">
                <a:latin typeface="Meiryo UI" panose="020B0604030504040204" pitchFamily="50" charset="-128"/>
                <a:ea typeface="Meiryo UI" panose="020B0604030504040204" pitchFamily="50" charset="-128"/>
                <a:cs typeface="Arial"/>
                <a:sym typeface="Arial"/>
              </a:rPr>
              <a:t>USD BASE </a:t>
            </a:r>
            <a:r>
              <a:rPr lang="en-US" altLang="ja-JP" sz="800" kern="0" dirty="0" smtClean="0">
                <a:latin typeface="Meiryo UI" panose="020B0604030504040204" pitchFamily="50" charset="-128"/>
                <a:ea typeface="Meiryo UI" panose="020B0604030504040204" pitchFamily="50" charset="-128"/>
                <a:cs typeface="Arial"/>
                <a:sym typeface="Arial"/>
              </a:rPr>
              <a:t>92% </a:t>
            </a:r>
            <a:r>
              <a:rPr lang="en-US" altLang="ja-JP" sz="800" kern="0" dirty="0">
                <a:latin typeface="Meiryo UI" panose="020B0604030504040204" pitchFamily="50" charset="-128"/>
                <a:ea typeface="Meiryo UI" panose="020B0604030504040204" pitchFamily="50" charset="-128"/>
                <a:cs typeface="Arial"/>
                <a:sym typeface="Arial"/>
              </a:rPr>
              <a:t>/ JPY BASE </a:t>
            </a:r>
            <a:r>
              <a:rPr lang="en-US" altLang="ja-JP" sz="800" kern="0" dirty="0" smtClean="0">
                <a:latin typeface="Meiryo UI" panose="020B0604030504040204" pitchFamily="50" charset="-128"/>
                <a:ea typeface="Meiryo UI" panose="020B0604030504040204" pitchFamily="50" charset="-128"/>
                <a:cs typeface="Arial"/>
                <a:sym typeface="Arial"/>
              </a:rPr>
              <a:t>96% </a:t>
            </a:r>
            <a:endParaRPr lang="en-US" altLang="ja-JP" sz="800" kern="0" dirty="0">
              <a:latin typeface="Meiryo UI" panose="020B0604030504040204" pitchFamily="50" charset="-128"/>
              <a:ea typeface="Meiryo UI" panose="020B0604030504040204" pitchFamily="50" charset="-128"/>
              <a:cs typeface="Arial"/>
              <a:sym typeface="Arial"/>
            </a:endParaRPr>
          </a:p>
          <a:p>
            <a:r>
              <a:rPr lang="en-US" altLang="ja-JP" sz="800" kern="0" dirty="0">
                <a:latin typeface="Meiryo UI" panose="020B0604030504040204" pitchFamily="50" charset="-128"/>
                <a:ea typeface="Meiryo UI" panose="020B0604030504040204" pitchFamily="50" charset="-128"/>
                <a:cs typeface="Arial"/>
                <a:sym typeface="Arial"/>
              </a:rPr>
              <a:t>(LOCAL</a:t>
            </a:r>
            <a:r>
              <a:rPr lang="ja-JP" altLang="en-US" sz="800" kern="0" dirty="0">
                <a:latin typeface="Meiryo UI" panose="020B0604030504040204" pitchFamily="50" charset="-128"/>
                <a:ea typeface="Meiryo UI" panose="020B0604030504040204" pitchFamily="50" charset="-128"/>
                <a:cs typeface="Arial"/>
                <a:sym typeface="Arial"/>
              </a:rPr>
              <a:t>）　</a:t>
            </a:r>
            <a:r>
              <a:rPr lang="ja-JP" altLang="en-US" sz="800" kern="0" dirty="0" smtClean="0">
                <a:latin typeface="Meiryo UI" panose="020B0604030504040204" pitchFamily="50" charset="-128"/>
                <a:ea typeface="Meiryo UI" panose="020B0604030504040204" pitchFamily="50" charset="-128"/>
                <a:cs typeface="Arial"/>
                <a:sym typeface="Arial"/>
              </a:rPr>
              <a:t>シーリング目標達成。</a:t>
            </a:r>
            <a:r>
              <a:rPr lang="en-US" altLang="ja-JP" sz="800" kern="0" dirty="0" smtClean="0">
                <a:latin typeface="Meiryo UI" panose="020B0604030504040204" pitchFamily="50" charset="-128"/>
                <a:ea typeface="Meiryo UI" panose="020B0604030504040204" pitchFamily="50" charset="-128"/>
                <a:cs typeface="Arial"/>
                <a:sym typeface="Arial"/>
              </a:rPr>
              <a:t>M4U</a:t>
            </a:r>
            <a:r>
              <a:rPr lang="ja-JP" altLang="en-US" sz="800" kern="0" dirty="0" smtClean="0">
                <a:latin typeface="Meiryo UI" panose="020B0604030504040204" pitchFamily="50" charset="-128"/>
                <a:ea typeface="Meiryo UI" panose="020B0604030504040204" pitchFamily="50" charset="-128"/>
                <a:cs typeface="Arial"/>
                <a:sym typeface="Arial"/>
              </a:rPr>
              <a:t>の名古屋、博多からのアサヒビール、</a:t>
            </a:r>
            <a:r>
              <a:rPr lang="en-US" altLang="ja-JP" sz="800" kern="0" dirty="0" smtClean="0">
                <a:latin typeface="Meiryo UI" panose="020B0604030504040204" pitchFamily="50" charset="-128"/>
                <a:ea typeface="Meiryo UI" panose="020B0604030504040204" pitchFamily="50" charset="-128"/>
                <a:cs typeface="Arial"/>
                <a:sym typeface="Arial"/>
              </a:rPr>
              <a:t>MJ LOGI</a:t>
            </a:r>
            <a:r>
              <a:rPr lang="ja-JP" altLang="en-US" sz="800" kern="0" dirty="0" smtClean="0">
                <a:latin typeface="Meiryo UI" panose="020B0604030504040204" pitchFamily="50" charset="-128"/>
                <a:ea typeface="Meiryo UI" panose="020B0604030504040204" pitchFamily="50" charset="-128"/>
                <a:cs typeface="Arial"/>
                <a:sym typeface="Arial"/>
              </a:rPr>
              <a:t>の博多からのサッポロビール、仙台からの医薬品、</a:t>
            </a:r>
            <a:r>
              <a:rPr lang="en-US" altLang="ja-JP" sz="800" kern="0" dirty="0" smtClean="0">
                <a:latin typeface="Meiryo UI" panose="020B0604030504040204" pitchFamily="50" charset="-128"/>
                <a:ea typeface="Meiryo UI" panose="020B0604030504040204" pitchFamily="50" charset="-128"/>
                <a:cs typeface="Arial"/>
                <a:sym typeface="Arial"/>
              </a:rPr>
              <a:t>FANUC</a:t>
            </a:r>
            <a:r>
              <a:rPr lang="ja-JP" altLang="en-US" sz="800" kern="0" dirty="0" smtClean="0">
                <a:latin typeface="Meiryo UI" panose="020B0604030504040204" pitchFamily="50" charset="-128"/>
                <a:ea typeface="Meiryo UI" panose="020B0604030504040204" pitchFamily="50" charset="-128"/>
                <a:cs typeface="Arial"/>
                <a:sym typeface="Arial"/>
              </a:rPr>
              <a:t>の横浜からの精密機械の増加などで目標比 </a:t>
            </a:r>
            <a:r>
              <a:rPr lang="en-US" altLang="ja-JP" sz="800" kern="0" dirty="0" smtClean="0">
                <a:latin typeface="Meiryo UI" panose="020B0604030504040204" pitchFamily="50" charset="-128"/>
                <a:ea typeface="Meiryo UI" panose="020B0604030504040204" pitchFamily="50" charset="-128"/>
                <a:cs typeface="Arial"/>
                <a:sym typeface="Arial"/>
              </a:rPr>
              <a:t>91%</a:t>
            </a:r>
            <a:r>
              <a:rPr lang="ja-JP" altLang="en-US" sz="800" kern="0" dirty="0" smtClean="0">
                <a:latin typeface="Meiryo UI" panose="020B0604030504040204" pitchFamily="50" charset="-128"/>
                <a:ea typeface="Meiryo UI" panose="020B0604030504040204" pitchFamily="50" charset="-128"/>
                <a:cs typeface="Arial"/>
                <a:sym typeface="Arial"/>
              </a:rPr>
              <a:t>を達成。</a:t>
            </a:r>
            <a:endParaRPr lang="en-US" altLang="ja-JP" sz="800" kern="0" dirty="0" smtClean="0">
              <a:latin typeface="Meiryo UI" panose="020B0604030504040204" pitchFamily="50" charset="-128"/>
              <a:ea typeface="Meiryo UI" panose="020B0604030504040204" pitchFamily="50" charset="-128"/>
              <a:cs typeface="Arial"/>
              <a:sym typeface="Arial"/>
            </a:endParaRPr>
          </a:p>
          <a:p>
            <a:r>
              <a:rPr lang="en-US" altLang="ja-JP" sz="800" kern="0" dirty="0" smtClean="0">
                <a:latin typeface="Meiryo UI" panose="020B0604030504040204" pitchFamily="50" charset="-128"/>
                <a:ea typeface="Meiryo UI" panose="020B0604030504040204" pitchFamily="50" charset="-128"/>
                <a:cs typeface="Arial"/>
                <a:sym typeface="Arial"/>
              </a:rPr>
              <a:t>(</a:t>
            </a:r>
            <a:r>
              <a:rPr lang="en-US" altLang="ja-JP" sz="800" kern="0" dirty="0">
                <a:latin typeface="Meiryo UI" panose="020B0604030504040204" pitchFamily="50" charset="-128"/>
                <a:ea typeface="Meiryo UI" panose="020B0604030504040204" pitchFamily="50" charset="-128"/>
                <a:cs typeface="Arial"/>
                <a:sym typeface="Arial"/>
              </a:rPr>
              <a:t>FEEDER)</a:t>
            </a:r>
            <a:r>
              <a:rPr lang="ja-JP" altLang="en-US" sz="800" kern="0" dirty="0">
                <a:latin typeface="Meiryo UI" panose="020B0604030504040204" pitchFamily="50" charset="-128"/>
                <a:ea typeface="Meiryo UI" panose="020B0604030504040204" pitchFamily="50" charset="-128"/>
                <a:cs typeface="Arial"/>
                <a:sym typeface="Arial"/>
              </a:rPr>
              <a:t>　</a:t>
            </a:r>
            <a:r>
              <a:rPr lang="en-US" altLang="ja-JP" sz="800" kern="0" dirty="0" smtClean="0">
                <a:latin typeface="Meiryo UI" panose="020B0604030504040204" pitchFamily="50" charset="-128"/>
                <a:ea typeface="Meiryo UI" panose="020B0604030504040204" pitchFamily="50" charset="-128"/>
                <a:cs typeface="Arial"/>
                <a:sym typeface="Arial"/>
              </a:rPr>
              <a:t>ONE</a:t>
            </a:r>
            <a:r>
              <a:rPr lang="ja-JP" altLang="en-US" sz="800" kern="0" dirty="0" smtClean="0">
                <a:latin typeface="Meiryo UI" panose="020B0604030504040204" pitchFamily="50" charset="-128"/>
                <a:ea typeface="Meiryo UI" panose="020B0604030504040204" pitchFamily="50" charset="-128"/>
                <a:cs typeface="Arial"/>
                <a:sym typeface="Arial"/>
              </a:rPr>
              <a:t>の仙台からのタイヤ輸出は好調に推移。　また、東京からの</a:t>
            </a:r>
            <a:r>
              <a:rPr lang="en-US" altLang="ja-JP" sz="800" kern="0" dirty="0" smtClean="0">
                <a:latin typeface="Meiryo UI" panose="020B0604030504040204" pitchFamily="50" charset="-128"/>
                <a:ea typeface="Meiryo UI" panose="020B0604030504040204" pitchFamily="50" charset="-128"/>
                <a:cs typeface="Arial"/>
                <a:sym typeface="Arial"/>
              </a:rPr>
              <a:t>HMM FEEDER EMPTY </a:t>
            </a:r>
            <a:r>
              <a:rPr lang="ja-JP" altLang="en-US" sz="800" kern="0" dirty="0" smtClean="0">
                <a:latin typeface="Meiryo UI" panose="020B0604030504040204" pitchFamily="50" charset="-128"/>
                <a:ea typeface="Meiryo UI" panose="020B0604030504040204" pitchFamily="50" charset="-128"/>
                <a:cs typeface="Arial"/>
                <a:sym typeface="Arial"/>
              </a:rPr>
              <a:t>の大幅増もあり、目標を大きく上回る結果となった。</a:t>
            </a:r>
            <a:endParaRPr lang="en-US" altLang="ja-JP" sz="800" kern="0" dirty="0" smtClean="0">
              <a:latin typeface="Meiryo UI" panose="020B0604030504040204" pitchFamily="50" charset="-128"/>
              <a:ea typeface="Meiryo UI" panose="020B0604030504040204" pitchFamily="50" charset="-128"/>
              <a:cs typeface="Arial"/>
              <a:sym typeface="Arial"/>
            </a:endParaRPr>
          </a:p>
          <a:p>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三国間）</a:t>
            </a:r>
            <a:r>
              <a:rPr lang="en-US" altLang="ja-JP" sz="800" kern="0" dirty="0">
                <a:latin typeface="Meiryo UI" panose="020B0604030504040204" pitchFamily="50" charset="-128"/>
                <a:ea typeface="Meiryo UI" panose="020B0604030504040204" pitchFamily="50" charset="-128"/>
                <a:cs typeface="Arial"/>
                <a:sym typeface="Arial"/>
              </a:rPr>
              <a:t> </a:t>
            </a:r>
            <a:r>
              <a:rPr lang="ja-JP" altLang="en-US" sz="800" kern="0" dirty="0">
                <a:latin typeface="Meiryo UI" panose="020B0604030504040204" pitchFamily="50" charset="-128"/>
                <a:ea typeface="Meiryo UI" panose="020B0604030504040204" pitchFamily="50" charset="-128"/>
                <a:cs typeface="Arial"/>
                <a:sym typeface="Arial"/>
              </a:rPr>
              <a:t> </a:t>
            </a:r>
            <a:r>
              <a:rPr lang="ja-JP" altLang="en-US" sz="800" kern="0" dirty="0" smtClean="0">
                <a:latin typeface="Meiryo UI" panose="020B0604030504040204" pitchFamily="50" charset="-128"/>
                <a:ea typeface="Meiryo UI" panose="020B0604030504040204" pitchFamily="50" charset="-128"/>
                <a:cs typeface="Arial"/>
                <a:sym typeface="Arial"/>
              </a:rPr>
              <a:t> 製紙関連、</a:t>
            </a:r>
            <a:r>
              <a:rPr lang="en-US" altLang="ja-JP" sz="800" kern="0" dirty="0" smtClean="0">
                <a:latin typeface="Meiryo UI" panose="020B0604030504040204" pitchFamily="50" charset="-128"/>
                <a:ea typeface="Meiryo UI" panose="020B0604030504040204" pitchFamily="50" charset="-128"/>
                <a:cs typeface="Arial"/>
                <a:sym typeface="Arial"/>
              </a:rPr>
              <a:t>REF</a:t>
            </a:r>
            <a:r>
              <a:rPr lang="ja-JP" altLang="en-US" sz="800" kern="0" dirty="0" smtClean="0">
                <a:latin typeface="Meiryo UI" panose="020B0604030504040204" pitchFamily="50" charset="-128"/>
                <a:ea typeface="Meiryo UI" panose="020B0604030504040204" pitchFamily="50" charset="-128"/>
                <a:cs typeface="Arial"/>
                <a:sym typeface="Arial"/>
              </a:rPr>
              <a:t>関連、中古車関連、</a:t>
            </a:r>
            <a:r>
              <a:rPr lang="en-US" altLang="ja-JP" sz="800" kern="0" dirty="0" smtClean="0">
                <a:latin typeface="Meiryo UI" panose="020B0604030504040204" pitchFamily="50" charset="-128"/>
                <a:ea typeface="Meiryo UI" panose="020B0604030504040204" pitchFamily="50" charset="-128"/>
                <a:cs typeface="Arial"/>
                <a:sym typeface="Arial"/>
              </a:rPr>
              <a:t>SCRAP</a:t>
            </a:r>
            <a:r>
              <a:rPr lang="ja-JP" altLang="en-US" sz="800" kern="0" dirty="0" smtClean="0">
                <a:latin typeface="Meiryo UI" panose="020B0604030504040204" pitchFamily="50" charset="-128"/>
                <a:ea typeface="Meiryo UI" panose="020B0604030504040204" pitchFamily="50" charset="-128"/>
                <a:cs typeface="Arial"/>
                <a:sym typeface="Arial"/>
              </a:rPr>
              <a:t>関連の好調で東南アジア向けは増加となるが、中国向け貨物（特にパルプ）の減少により、目標比 </a:t>
            </a:r>
            <a:r>
              <a:rPr lang="en-US" altLang="ja-JP" sz="800" kern="0" dirty="0" smtClean="0">
                <a:latin typeface="Meiryo UI" panose="020B0604030504040204" pitchFamily="50" charset="-128"/>
                <a:ea typeface="Meiryo UI" panose="020B0604030504040204" pitchFamily="50" charset="-128"/>
                <a:cs typeface="Arial"/>
                <a:sym typeface="Arial"/>
              </a:rPr>
              <a:t>87%</a:t>
            </a:r>
            <a:r>
              <a:rPr lang="ja-JP" altLang="en-US" sz="800" kern="0" dirty="0" smtClean="0">
                <a:latin typeface="Meiryo UI" panose="020B0604030504040204" pitchFamily="50" charset="-128"/>
                <a:ea typeface="Meiryo UI" panose="020B0604030504040204" pitchFamily="50" charset="-128"/>
                <a:cs typeface="Arial"/>
                <a:sym typeface="Arial"/>
              </a:rPr>
              <a:t>の結果となった。</a:t>
            </a:r>
            <a:endParaRPr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60511" y="4581128"/>
            <a:ext cx="8784977" cy="584775"/>
          </a:xfrm>
          <a:prstGeom prst="rect">
            <a:avLst/>
          </a:prstGeom>
          <a:noFill/>
        </p:spPr>
        <p:txBody>
          <a:bodyPr wrap="square" rtlCol="0">
            <a:spAutoFit/>
          </a:bodyPr>
          <a:lstStyle/>
          <a:p>
            <a:r>
              <a:rPr lang="ja-JP" altLang="en-US" sz="800" kern="0" dirty="0" smtClean="0">
                <a:latin typeface="Meiryo UI" panose="020B0604030504040204" pitchFamily="50" charset="-128"/>
                <a:ea typeface="Meiryo UI" panose="020B0604030504040204" pitchFamily="50" charset="-128"/>
                <a:cs typeface="Arial"/>
                <a:sym typeface="Arial"/>
              </a:rPr>
              <a:t> </a:t>
            </a:r>
            <a:r>
              <a:rPr lang="en-US" altLang="ja-JP" sz="800" kern="0" dirty="0" smtClean="0">
                <a:latin typeface="Meiryo UI" panose="020B0604030504040204" pitchFamily="50" charset="-128"/>
                <a:ea typeface="Meiryo UI" panose="020B0604030504040204" pitchFamily="50" charset="-128"/>
                <a:cs typeface="Arial"/>
                <a:sym typeface="Arial"/>
              </a:rPr>
              <a:t>【</a:t>
            </a:r>
            <a:r>
              <a:rPr lang="ja-JP" altLang="en-US" sz="800" kern="0" dirty="0" smtClean="0">
                <a:latin typeface="Meiryo UI" panose="020B0604030504040204" pitchFamily="50" charset="-128"/>
                <a:ea typeface="Meiryo UI" panose="020B0604030504040204" pitchFamily="50" charset="-128"/>
                <a:cs typeface="Arial"/>
                <a:sym typeface="Arial"/>
              </a:rPr>
              <a:t>輸出　結果</a:t>
            </a:r>
            <a:r>
              <a:rPr lang="en-US" altLang="ja-JP" sz="800" kern="0" dirty="0" smtClean="0">
                <a:latin typeface="Meiryo UI" panose="020B0604030504040204" pitchFamily="50" charset="-128"/>
                <a:ea typeface="Meiryo UI" panose="020B0604030504040204" pitchFamily="50" charset="-128"/>
                <a:cs typeface="Arial"/>
                <a:sym typeface="Arial"/>
              </a:rPr>
              <a:t>】 Lifting</a:t>
            </a:r>
            <a:r>
              <a:rPr lang="ja-JP" altLang="en-US" sz="800" kern="0" dirty="0" smtClean="0">
                <a:latin typeface="Meiryo UI" panose="020B0604030504040204" pitchFamily="50" charset="-128"/>
                <a:ea typeface="Meiryo UI" panose="020B0604030504040204" pitchFamily="50" charset="-128"/>
                <a:cs typeface="Arial"/>
                <a:sym typeface="Arial"/>
              </a:rPr>
              <a:t>目標比　</a:t>
            </a:r>
            <a:r>
              <a:rPr lang="en-US" altLang="ja-JP" sz="800" kern="0" dirty="0" smtClean="0">
                <a:latin typeface="Meiryo UI" panose="020B0604030504040204" pitchFamily="50" charset="-128"/>
                <a:ea typeface="Meiryo UI" panose="020B0604030504040204" pitchFamily="50" charset="-128"/>
                <a:cs typeface="Arial"/>
                <a:sym typeface="Arial"/>
              </a:rPr>
              <a:t>92% </a:t>
            </a:r>
            <a:r>
              <a:rPr lang="ja-JP" altLang="en-US" sz="800" kern="0" dirty="0" smtClean="0">
                <a:latin typeface="Meiryo UI" panose="020B0604030504040204" pitchFamily="50" charset="-128"/>
                <a:ea typeface="Meiryo UI" panose="020B0604030504040204" pitchFamily="50" charset="-128"/>
                <a:cs typeface="Arial"/>
                <a:sym typeface="Arial"/>
              </a:rPr>
              <a:t>　本社売上目標比　</a:t>
            </a:r>
            <a:r>
              <a:rPr lang="en-US" altLang="ja-JP" sz="800" kern="0" dirty="0" smtClean="0">
                <a:latin typeface="Meiryo UI" panose="020B0604030504040204" pitchFamily="50" charset="-128"/>
                <a:ea typeface="Meiryo UI" panose="020B0604030504040204" pitchFamily="50" charset="-128"/>
                <a:cs typeface="Arial"/>
                <a:sym typeface="Arial"/>
              </a:rPr>
              <a:t>132% </a:t>
            </a:r>
            <a:r>
              <a:rPr lang="ja-JP" altLang="en-US" sz="800" kern="0" dirty="0">
                <a:latin typeface="Meiryo UI" panose="020B0604030504040204" pitchFamily="50" charset="-128"/>
                <a:ea typeface="Meiryo UI" panose="020B0604030504040204" pitchFamily="50" charset="-128"/>
                <a:cs typeface="Arial"/>
                <a:sym typeface="Arial"/>
              </a:rPr>
              <a:t>　当社売上</a:t>
            </a:r>
            <a:r>
              <a:rPr lang="en-US" altLang="ja-JP" sz="800" kern="0" dirty="0">
                <a:latin typeface="Meiryo UI" panose="020B0604030504040204" pitchFamily="50" charset="-128"/>
                <a:ea typeface="Meiryo UI" panose="020B0604030504040204" pitchFamily="50" charset="-128"/>
                <a:cs typeface="Arial"/>
                <a:sym typeface="Arial"/>
              </a:rPr>
              <a:t>Freight Commission</a:t>
            </a:r>
            <a:r>
              <a:rPr lang="ja-JP" altLang="en-US" sz="800" kern="0" dirty="0">
                <a:latin typeface="Meiryo UI" panose="020B0604030504040204" pitchFamily="50" charset="-128"/>
                <a:ea typeface="Meiryo UI" panose="020B0604030504040204" pitchFamily="50" charset="-128"/>
                <a:cs typeface="Arial"/>
                <a:sym typeface="Arial"/>
              </a:rPr>
              <a:t>　</a:t>
            </a:r>
            <a:r>
              <a:rPr lang="en-US" altLang="ja-JP" sz="800" kern="0" dirty="0">
                <a:latin typeface="Meiryo UI" panose="020B0604030504040204" pitchFamily="50" charset="-128"/>
                <a:ea typeface="Meiryo UI" panose="020B0604030504040204" pitchFamily="50" charset="-128"/>
                <a:cs typeface="Arial"/>
                <a:sym typeface="Arial"/>
              </a:rPr>
              <a:t>USD BASE </a:t>
            </a:r>
            <a:r>
              <a:rPr lang="en-US" altLang="ja-JP" sz="800" kern="0" dirty="0" smtClean="0">
                <a:latin typeface="Meiryo UI" panose="020B0604030504040204" pitchFamily="50" charset="-128"/>
                <a:ea typeface="Meiryo UI" panose="020B0604030504040204" pitchFamily="50" charset="-128"/>
                <a:cs typeface="Arial"/>
                <a:sym typeface="Arial"/>
              </a:rPr>
              <a:t>97% </a:t>
            </a:r>
            <a:r>
              <a:rPr lang="en-US" altLang="ja-JP" sz="800" kern="0" dirty="0">
                <a:latin typeface="Meiryo UI" panose="020B0604030504040204" pitchFamily="50" charset="-128"/>
                <a:ea typeface="Meiryo UI" panose="020B0604030504040204" pitchFamily="50" charset="-128"/>
                <a:cs typeface="Arial"/>
                <a:sym typeface="Arial"/>
              </a:rPr>
              <a:t>/ JPY BASE </a:t>
            </a:r>
            <a:r>
              <a:rPr lang="en-US" altLang="ja-JP" sz="800" kern="0" dirty="0" smtClean="0">
                <a:latin typeface="Meiryo UI" panose="020B0604030504040204" pitchFamily="50" charset="-128"/>
                <a:ea typeface="Meiryo UI" panose="020B0604030504040204" pitchFamily="50" charset="-128"/>
                <a:cs typeface="Arial"/>
                <a:sym typeface="Arial"/>
              </a:rPr>
              <a:t>101%</a:t>
            </a:r>
            <a:endParaRPr lang="en-US" altLang="ja-JP" sz="800" kern="0" dirty="0">
              <a:latin typeface="Meiryo UI" panose="020B0604030504040204" pitchFamily="50" charset="-128"/>
              <a:ea typeface="Meiryo UI" panose="020B0604030504040204" pitchFamily="50" charset="-128"/>
              <a:cs typeface="Arial"/>
              <a:sym typeface="Arial"/>
            </a:endParaRPr>
          </a:p>
          <a:p>
            <a:r>
              <a:rPr lang="en-US" altLang="ja-JP" sz="800" kern="0" dirty="0">
                <a:latin typeface="Meiryo UI" panose="020B0604030504040204" pitchFamily="50" charset="-128"/>
                <a:ea typeface="Meiryo UI" panose="020B0604030504040204" pitchFamily="50" charset="-128"/>
                <a:cs typeface="Arial"/>
                <a:sym typeface="Arial"/>
              </a:rPr>
              <a:t>(LOCAL</a:t>
            </a:r>
            <a:r>
              <a:rPr lang="ja-JP" altLang="en-US" sz="800" kern="0" dirty="0">
                <a:latin typeface="Meiryo UI" panose="020B0604030504040204" pitchFamily="50" charset="-128"/>
                <a:ea typeface="Meiryo UI" panose="020B0604030504040204" pitchFamily="50" charset="-128"/>
                <a:cs typeface="Arial"/>
                <a:sym typeface="Arial"/>
              </a:rPr>
              <a:t>）　</a:t>
            </a:r>
            <a:r>
              <a:rPr lang="ja-JP" altLang="en-US" sz="800" kern="0" dirty="0" smtClean="0">
                <a:latin typeface="Meiryo UI" panose="020B0604030504040204" pitchFamily="50" charset="-128"/>
                <a:ea typeface="Meiryo UI" panose="020B0604030504040204" pitchFamily="50" charset="-128"/>
                <a:cs typeface="Arial"/>
                <a:sym typeface="Arial"/>
              </a:rPr>
              <a:t>シーリング目標達成。製紙、廃油、尿素、コンソリなどレギュラー貨物は順調に推移。シーリング</a:t>
            </a:r>
            <a:r>
              <a:rPr lang="en-US" altLang="ja-JP" sz="800" kern="0" dirty="0" smtClean="0">
                <a:latin typeface="Meiryo UI" panose="020B0604030504040204" pitchFamily="50" charset="-128"/>
                <a:ea typeface="Meiryo UI" panose="020B0604030504040204" pitchFamily="50" charset="-128"/>
                <a:cs typeface="Arial"/>
                <a:sym typeface="Arial"/>
              </a:rPr>
              <a:t>STOP</a:t>
            </a:r>
            <a:r>
              <a:rPr lang="ja-JP" altLang="en-US" sz="800" kern="0" dirty="0" smtClean="0">
                <a:latin typeface="Meiryo UI" panose="020B0604030504040204" pitchFamily="50" charset="-128"/>
                <a:ea typeface="Meiryo UI" panose="020B0604030504040204" pitchFamily="50" charset="-128"/>
                <a:cs typeface="Arial"/>
                <a:sym typeface="Arial"/>
              </a:rPr>
              <a:t>になっていなければ、目標を達成できたと思われる。</a:t>
            </a:r>
            <a:endParaRPr lang="en-US" altLang="ja-JP" sz="800" kern="0" dirty="0" smtClean="0">
              <a:latin typeface="Meiryo UI" panose="020B0604030504040204" pitchFamily="50" charset="-128"/>
              <a:ea typeface="Meiryo UI" panose="020B0604030504040204" pitchFamily="50" charset="-128"/>
              <a:cs typeface="Arial"/>
              <a:sym typeface="Arial"/>
            </a:endParaRPr>
          </a:p>
          <a:p>
            <a:r>
              <a:rPr lang="en-US" altLang="ja-JP" sz="800" kern="0" dirty="0" smtClean="0">
                <a:latin typeface="Meiryo UI" panose="020B0604030504040204" pitchFamily="50" charset="-128"/>
                <a:ea typeface="Meiryo UI" panose="020B0604030504040204" pitchFamily="50" charset="-128"/>
                <a:cs typeface="Arial"/>
                <a:sym typeface="Arial"/>
              </a:rPr>
              <a:t>(</a:t>
            </a:r>
            <a:r>
              <a:rPr lang="en-US" altLang="ja-JP" sz="800" kern="0" dirty="0">
                <a:latin typeface="Meiryo UI" panose="020B0604030504040204" pitchFamily="50" charset="-128"/>
                <a:ea typeface="Meiryo UI" panose="020B0604030504040204" pitchFamily="50" charset="-128"/>
                <a:cs typeface="Arial"/>
                <a:sym typeface="Arial"/>
              </a:rPr>
              <a:t>FEEDER)</a:t>
            </a:r>
            <a:r>
              <a:rPr lang="ja-JP" altLang="en-US" sz="800" kern="0" dirty="0">
                <a:latin typeface="Meiryo UI" panose="020B0604030504040204" pitchFamily="50" charset="-128"/>
                <a:ea typeface="Meiryo UI" panose="020B0604030504040204" pitchFamily="50" charset="-128"/>
                <a:cs typeface="Arial"/>
                <a:sym typeface="Arial"/>
              </a:rPr>
              <a:t>　</a:t>
            </a:r>
            <a:r>
              <a:rPr lang="ja-JP" altLang="en-US" sz="800" kern="0" dirty="0" smtClean="0">
                <a:latin typeface="Meiryo UI" panose="020B0604030504040204" pitchFamily="50" charset="-128"/>
                <a:ea typeface="Meiryo UI" panose="020B0604030504040204" pitchFamily="50" charset="-128"/>
                <a:cs typeface="Arial"/>
                <a:sym typeface="Arial"/>
              </a:rPr>
              <a:t>阪神積みにて</a:t>
            </a:r>
            <a:r>
              <a:rPr lang="en-US" altLang="ja-JP" sz="800" kern="0" dirty="0" smtClean="0">
                <a:latin typeface="Meiryo UI" panose="020B0604030504040204" pitchFamily="50" charset="-128"/>
                <a:ea typeface="Meiryo UI" panose="020B0604030504040204" pitchFamily="50" charset="-128"/>
                <a:cs typeface="Arial"/>
                <a:sym typeface="Arial"/>
              </a:rPr>
              <a:t>NAMSUNG</a:t>
            </a:r>
            <a:r>
              <a:rPr lang="ja-JP" altLang="en-US" sz="800" kern="0" dirty="0" smtClean="0">
                <a:latin typeface="Meiryo UI" panose="020B0604030504040204" pitchFamily="50" charset="-128"/>
                <a:ea typeface="Meiryo UI" panose="020B0604030504040204" pitchFamily="50" charset="-128"/>
                <a:cs typeface="Arial"/>
                <a:sym typeface="Arial"/>
              </a:rPr>
              <a:t>の</a:t>
            </a:r>
            <a:r>
              <a:rPr lang="en-US" altLang="ja-JP" sz="800" kern="0" dirty="0" smtClean="0">
                <a:latin typeface="Meiryo UI" panose="020B0604030504040204" pitchFamily="50" charset="-128"/>
                <a:ea typeface="Meiryo UI" panose="020B0604030504040204" pitchFamily="50" charset="-128"/>
                <a:cs typeface="Arial"/>
                <a:sym typeface="Arial"/>
              </a:rPr>
              <a:t>FEEDER</a:t>
            </a:r>
            <a:r>
              <a:rPr lang="ja-JP" altLang="en-US" sz="800" kern="0" dirty="0" smtClean="0">
                <a:latin typeface="Meiryo UI" panose="020B0604030504040204" pitchFamily="50" charset="-128"/>
                <a:ea typeface="Meiryo UI" panose="020B0604030504040204" pitchFamily="50" charset="-128"/>
                <a:cs typeface="Arial"/>
                <a:sym typeface="Arial"/>
              </a:rPr>
              <a:t>利用のみとなり、その他主要港からのメガキャリアの</a:t>
            </a:r>
            <a:r>
              <a:rPr lang="en-US" altLang="ja-JP" sz="800" kern="0" dirty="0" smtClean="0">
                <a:latin typeface="Meiryo UI" panose="020B0604030504040204" pitchFamily="50" charset="-128"/>
                <a:ea typeface="Meiryo UI" panose="020B0604030504040204" pitchFamily="50" charset="-128"/>
                <a:cs typeface="Arial"/>
                <a:sym typeface="Arial"/>
              </a:rPr>
              <a:t>FEEDER</a:t>
            </a:r>
            <a:r>
              <a:rPr lang="ja-JP" altLang="en-US" sz="800" kern="0" dirty="0" smtClean="0">
                <a:latin typeface="Meiryo UI" panose="020B0604030504040204" pitchFamily="50" charset="-128"/>
                <a:ea typeface="Meiryo UI" panose="020B0604030504040204" pitchFamily="50" charset="-128"/>
                <a:cs typeface="Arial"/>
                <a:sym typeface="Arial"/>
              </a:rPr>
              <a:t>は引続き取り扱いなし。</a:t>
            </a:r>
            <a:endParaRPr lang="en-US" altLang="ja-JP" sz="800" kern="0" dirty="0">
              <a:latin typeface="Meiryo UI" panose="020B0604030504040204" pitchFamily="50" charset="-128"/>
              <a:ea typeface="Meiryo UI" panose="020B0604030504040204" pitchFamily="50" charset="-128"/>
              <a:cs typeface="Arial"/>
              <a:sym typeface="Arial"/>
            </a:endParaRPr>
          </a:p>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三国間）</a:t>
            </a:r>
            <a:r>
              <a:rPr lang="en-US" altLang="ja-JP" sz="800" kern="0" dirty="0">
                <a:latin typeface="Meiryo UI" panose="020B0604030504040204" pitchFamily="50" charset="-128"/>
                <a:ea typeface="Meiryo UI" panose="020B0604030504040204" pitchFamily="50" charset="-128"/>
                <a:cs typeface="Arial"/>
                <a:sym typeface="Arial"/>
              </a:rPr>
              <a:t> </a:t>
            </a:r>
            <a:r>
              <a:rPr lang="ja-JP" altLang="en-US" sz="800" kern="0" dirty="0">
                <a:latin typeface="Meiryo UI" panose="020B0604030504040204" pitchFamily="50" charset="-128"/>
                <a:ea typeface="Meiryo UI" panose="020B0604030504040204" pitchFamily="50" charset="-128"/>
                <a:cs typeface="Arial"/>
                <a:sym typeface="Arial"/>
              </a:rPr>
              <a:t>　</a:t>
            </a:r>
            <a:r>
              <a:rPr lang="ja-JP" altLang="en-US" sz="800" kern="0" dirty="0" smtClean="0">
                <a:latin typeface="Meiryo UI" panose="020B0604030504040204" pitchFamily="50" charset="-128"/>
                <a:ea typeface="Meiryo UI" panose="020B0604030504040204" pitchFamily="50" charset="-128"/>
                <a:cs typeface="Arial"/>
                <a:sym typeface="Arial"/>
              </a:rPr>
              <a:t>中国、ベトナム向けは低調ではあったが、</a:t>
            </a:r>
            <a:r>
              <a:rPr lang="ja-JP" altLang="en-US" sz="800" kern="0" dirty="0">
                <a:latin typeface="Meiryo UI" panose="020B0604030504040204" pitchFamily="50" charset="-128"/>
                <a:ea typeface="Meiryo UI" panose="020B0604030504040204" pitchFamily="50" charset="-128"/>
                <a:cs typeface="Arial"/>
                <a:sym typeface="Arial"/>
              </a:rPr>
              <a:t>モンゴル向けの大幅増やロシア向け貨物獲得により、</a:t>
            </a:r>
            <a:r>
              <a:rPr lang="ja-JP" altLang="en-US" sz="800" kern="0" dirty="0" smtClean="0">
                <a:latin typeface="Meiryo UI" panose="020B0604030504040204" pitchFamily="50" charset="-128"/>
                <a:ea typeface="Meiryo UI" panose="020B0604030504040204" pitchFamily="50" charset="-128"/>
                <a:cs typeface="Arial"/>
                <a:sym typeface="Arial"/>
              </a:rPr>
              <a:t>目標比 </a:t>
            </a:r>
            <a:r>
              <a:rPr lang="en-US" altLang="ja-JP" sz="800" kern="0" dirty="0" smtClean="0">
                <a:latin typeface="Meiryo UI" panose="020B0604030504040204" pitchFamily="50" charset="-128"/>
                <a:ea typeface="Meiryo UI" panose="020B0604030504040204" pitchFamily="50" charset="-128"/>
                <a:cs typeface="Arial"/>
                <a:sym typeface="Arial"/>
              </a:rPr>
              <a:t>108%</a:t>
            </a:r>
            <a:r>
              <a:rPr lang="ja-JP" altLang="en-US" sz="800" kern="0" dirty="0" smtClean="0">
                <a:latin typeface="Meiryo UI" panose="020B0604030504040204" pitchFamily="50" charset="-128"/>
                <a:ea typeface="Meiryo UI" panose="020B0604030504040204" pitchFamily="50" charset="-128"/>
                <a:cs typeface="Arial"/>
                <a:sym typeface="Arial"/>
              </a:rPr>
              <a:t>を達成する事が出来た。</a:t>
            </a:r>
            <a:endParaRPr lang="en-US" altLang="ja-JP" sz="800" kern="0" dirty="0">
              <a:latin typeface="Meiryo UI" panose="020B0604030504040204" pitchFamily="50" charset="-128"/>
              <a:ea typeface="Meiryo UI" panose="020B0604030504040204" pitchFamily="50" charset="-128"/>
              <a:cs typeface="Arial"/>
              <a:sym typeface="Arial"/>
            </a:endParaRPr>
          </a:p>
        </p:txBody>
      </p:sp>
      <p:sp>
        <p:nvSpPr>
          <p:cNvPr id="22" name="正方形/長方形 21"/>
          <p:cNvSpPr/>
          <p:nvPr/>
        </p:nvSpPr>
        <p:spPr>
          <a:xfrm>
            <a:off x="128464" y="116632"/>
            <a:ext cx="9656216" cy="369332"/>
          </a:xfrm>
          <a:prstGeom prst="rect">
            <a:avLst/>
          </a:prstGeom>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2. </a:t>
            </a:r>
            <a:r>
              <a:rPr lang="ja-JP" altLang="en-US" b="1" dirty="0">
                <a:latin typeface="ＭＳ Ｐゴシック" panose="020B0600070205080204" pitchFamily="50" charset="-128"/>
                <a:ea typeface="ＭＳ Ｐゴシック" panose="020B0600070205080204" pitchFamily="50" charset="-128"/>
              </a:rPr>
              <a:t>セールス</a:t>
            </a:r>
            <a:r>
              <a:rPr lang="ja-JP" altLang="en-US" b="1" dirty="0" smtClean="0">
                <a:latin typeface="ＭＳ Ｐゴシック" panose="020B0600070205080204" pitchFamily="50" charset="-128"/>
                <a:ea typeface="ＭＳ Ｐゴシック" panose="020B0600070205080204" pitchFamily="50" charset="-128"/>
              </a:rPr>
              <a:t>報告 － 営業</a:t>
            </a:r>
            <a:r>
              <a:rPr lang="ja-JP" altLang="en-US" b="1" dirty="0">
                <a:latin typeface="ＭＳ Ｐゴシック" panose="020B0600070205080204" pitchFamily="50" charset="-128"/>
                <a:ea typeface="ＭＳ Ｐゴシック" panose="020B0600070205080204" pitchFamily="50" charset="-128"/>
              </a:rPr>
              <a:t>対策会議 南星</a:t>
            </a:r>
            <a:r>
              <a:rPr lang="ja-JP" altLang="en-US" b="1" dirty="0" smtClean="0">
                <a:latin typeface="ＭＳ Ｐゴシック" panose="020B0600070205080204" pitchFamily="50" charset="-128"/>
                <a:ea typeface="ＭＳ Ｐゴシック" panose="020B0600070205080204" pitchFamily="50" charset="-128"/>
              </a:rPr>
              <a:t>海運 東暎</a:t>
            </a:r>
            <a:r>
              <a:rPr lang="ja-JP" altLang="en-US" b="1" dirty="0">
                <a:latin typeface="ＭＳ Ｐゴシック" panose="020B0600070205080204" pitchFamily="50" charset="-128"/>
                <a:ea typeface="ＭＳ Ｐゴシック" panose="020B0600070205080204" pitchFamily="50" charset="-128"/>
              </a:rPr>
              <a:t>海運 </a:t>
            </a:r>
            <a:r>
              <a:rPr lang="en-US" altLang="ja-JP" b="1" dirty="0" smtClean="0">
                <a:latin typeface="ＭＳ Ｐゴシック" panose="020B0600070205080204" pitchFamily="50" charset="-128"/>
                <a:ea typeface="ＭＳ Ｐゴシック" panose="020B0600070205080204" pitchFamily="50" charset="-128"/>
              </a:rPr>
              <a:t>2024</a:t>
            </a:r>
            <a:r>
              <a:rPr lang="ja-JP" altLang="en-US" b="1" dirty="0" smtClean="0">
                <a:latin typeface="ＭＳ Ｐゴシック" panose="020B0600070205080204" pitchFamily="50" charset="-128"/>
                <a:ea typeface="ＭＳ Ｐゴシック" panose="020B0600070205080204" pitchFamily="50" charset="-128"/>
              </a:rPr>
              <a:t>年</a:t>
            </a:r>
            <a:r>
              <a:rPr lang="en-US" altLang="ja-JP" b="1" dirty="0" smtClean="0">
                <a:latin typeface="ＭＳ Ｐゴシック" panose="020B0600070205080204" pitchFamily="50" charset="-128"/>
                <a:ea typeface="ＭＳ Ｐゴシック" panose="020B0600070205080204" pitchFamily="50" charset="-128"/>
              </a:rPr>
              <a:t>4</a:t>
            </a:r>
            <a:r>
              <a:rPr lang="ja-JP" altLang="en-US" b="1" dirty="0" smtClean="0">
                <a:latin typeface="ＭＳ Ｐゴシック" panose="020B0600070205080204" pitchFamily="50" charset="-128"/>
                <a:ea typeface="ＭＳ Ｐゴシック" panose="020B0600070205080204" pitchFamily="50" charset="-128"/>
              </a:rPr>
              <a:t>月 </a:t>
            </a:r>
            <a:r>
              <a:rPr lang="en-US" altLang="ja-JP" b="1" dirty="0">
                <a:latin typeface="ＭＳ Ｐゴシック" panose="020B0600070205080204" pitchFamily="50" charset="-128"/>
                <a:ea typeface="ＭＳ Ｐゴシック" panose="020B0600070205080204" pitchFamily="50" charset="-128"/>
              </a:rPr>
              <a:t>West/East bound </a:t>
            </a:r>
            <a:r>
              <a:rPr lang="ja-JP" altLang="en-US" b="1" dirty="0" smtClean="0">
                <a:latin typeface="ＭＳ Ｐゴシック" panose="020B0600070205080204" pitchFamily="50" charset="-128"/>
                <a:ea typeface="ＭＳ Ｐゴシック" panose="020B0600070205080204" pitchFamily="50" charset="-128"/>
              </a:rPr>
              <a:t>実績</a:t>
            </a:r>
            <a:r>
              <a:rPr lang="ja-JP" altLang="en-US" b="1" dirty="0">
                <a:latin typeface="ＭＳ Ｐゴシック" panose="020B0600070205080204" pitchFamily="50" charset="-128"/>
                <a:ea typeface="ＭＳ Ｐゴシック" panose="020B0600070205080204" pitchFamily="50" charset="-128"/>
              </a:rPr>
              <a:t>結果</a:t>
            </a:r>
          </a:p>
        </p:txBody>
      </p:sp>
      <p:pic>
        <p:nvPicPr>
          <p:cNvPr id="2" name="図 1"/>
          <p:cNvPicPr>
            <a:picLocks noChangeAspect="1"/>
          </p:cNvPicPr>
          <p:nvPr/>
        </p:nvPicPr>
        <p:blipFill>
          <a:blip r:embed="rId2"/>
          <a:stretch>
            <a:fillRect/>
          </a:stretch>
        </p:blipFill>
        <p:spPr>
          <a:xfrm>
            <a:off x="128465" y="998033"/>
            <a:ext cx="9649070" cy="696266"/>
          </a:xfrm>
          <a:prstGeom prst="rect">
            <a:avLst/>
          </a:prstGeom>
        </p:spPr>
      </p:pic>
      <p:pic>
        <p:nvPicPr>
          <p:cNvPr id="3" name="図 2"/>
          <p:cNvPicPr>
            <a:picLocks noChangeAspect="1"/>
          </p:cNvPicPr>
          <p:nvPr/>
        </p:nvPicPr>
        <p:blipFill>
          <a:blip r:embed="rId3"/>
          <a:stretch>
            <a:fillRect/>
          </a:stretch>
        </p:blipFill>
        <p:spPr>
          <a:xfrm>
            <a:off x="128465" y="2420888"/>
            <a:ext cx="9649070" cy="702776"/>
          </a:xfrm>
          <a:prstGeom prst="rect">
            <a:avLst/>
          </a:prstGeom>
        </p:spPr>
      </p:pic>
      <p:pic>
        <p:nvPicPr>
          <p:cNvPr id="10" name="図 9"/>
          <p:cNvPicPr>
            <a:picLocks noChangeAspect="1"/>
          </p:cNvPicPr>
          <p:nvPr/>
        </p:nvPicPr>
        <p:blipFill>
          <a:blip r:embed="rId4"/>
          <a:stretch>
            <a:fillRect/>
          </a:stretch>
        </p:blipFill>
        <p:spPr>
          <a:xfrm>
            <a:off x="1352605" y="3803848"/>
            <a:ext cx="7200790" cy="729779"/>
          </a:xfrm>
          <a:prstGeom prst="rect">
            <a:avLst/>
          </a:prstGeom>
        </p:spPr>
      </p:pic>
      <p:pic>
        <p:nvPicPr>
          <p:cNvPr id="12" name="図 11"/>
          <p:cNvPicPr>
            <a:picLocks noChangeAspect="1"/>
          </p:cNvPicPr>
          <p:nvPr/>
        </p:nvPicPr>
        <p:blipFill>
          <a:blip r:embed="rId5"/>
          <a:stretch>
            <a:fillRect/>
          </a:stretch>
        </p:blipFill>
        <p:spPr>
          <a:xfrm>
            <a:off x="1352606" y="5301208"/>
            <a:ext cx="7200788" cy="768687"/>
          </a:xfrm>
          <a:prstGeom prst="rect">
            <a:avLst/>
          </a:prstGeom>
        </p:spPr>
      </p:pic>
    </p:spTree>
    <p:extLst>
      <p:ext uri="{BB962C8B-B14F-4D97-AF65-F5344CB8AC3E}">
        <p14:creationId xmlns:p14="http://schemas.microsoft.com/office/powerpoint/2010/main" val="53789300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그룹 51" hidden="1">
            <a:extLst>
              <a:ext uri="{FF2B5EF4-FFF2-40B4-BE49-F238E27FC236}">
                <a16:creationId xmlns:a16="http://schemas.microsoft.com/office/drawing/2014/main" id="{2C02D28D-0C2C-0AB4-11A2-6B3F54FA100D}"/>
              </a:ext>
            </a:extLst>
          </p:cNvPr>
          <p:cNvGrpSpPr>
            <a:grpSpLocks/>
          </p:cNvGrpSpPr>
          <p:nvPr/>
        </p:nvGrpSpPr>
        <p:grpSpPr bwMode="auto">
          <a:xfrm>
            <a:off x="1501378" y="1246584"/>
            <a:ext cx="6903244" cy="4968478"/>
            <a:chOff x="323850" y="742462"/>
            <a:chExt cx="8496300" cy="5158154"/>
          </a:xfrm>
        </p:grpSpPr>
        <p:cxnSp>
          <p:nvCxnSpPr>
            <p:cNvPr id="53" name="직선 연결선 52">
              <a:extLst>
                <a:ext uri="{FF2B5EF4-FFF2-40B4-BE49-F238E27FC236}">
                  <a16:creationId xmlns:a16="http://schemas.microsoft.com/office/drawing/2014/main" id="{D85506DE-9A1C-8BC2-7DB8-FF1367A507AA}"/>
                </a:ext>
              </a:extLst>
            </p:cNvPr>
            <p:cNvCxnSpPr/>
            <p:nvPr/>
          </p:nvCxnSpPr>
          <p:spPr>
            <a:xfrm>
              <a:off x="3155950" y="742462"/>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6EA80A34-E3C3-8869-32DB-19D221BBA71E}"/>
                </a:ext>
              </a:extLst>
            </p:cNvPr>
            <p:cNvCxnSpPr/>
            <p:nvPr/>
          </p:nvCxnSpPr>
          <p:spPr>
            <a:xfrm>
              <a:off x="323850" y="750497"/>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ED69CF39-502B-0CC3-F253-96108FC008BB}"/>
                </a:ext>
              </a:extLst>
            </p:cNvPr>
            <p:cNvCxnSpPr/>
            <p:nvPr/>
          </p:nvCxnSpPr>
          <p:spPr>
            <a:xfrm>
              <a:off x="8820150" y="750497"/>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7D26D305-3CAE-4248-F435-FA25E3849170}"/>
                </a:ext>
              </a:extLst>
            </p:cNvPr>
            <p:cNvCxnSpPr/>
            <p:nvPr/>
          </p:nvCxnSpPr>
          <p:spPr>
            <a:xfrm>
              <a:off x="5988050" y="742462"/>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 name="テキスト ボックス 3"/>
          <p:cNvSpPr txBox="1"/>
          <p:nvPr/>
        </p:nvSpPr>
        <p:spPr>
          <a:xfrm>
            <a:off x="128464" y="764704"/>
            <a:ext cx="2571563" cy="230832"/>
          </a:xfrm>
          <a:prstGeom prst="rect">
            <a:avLst/>
          </a:prstGeom>
          <a:noFill/>
        </p:spPr>
        <p:txBody>
          <a:bodyPr wrap="square" rtlCol="0">
            <a:spAutoFit/>
          </a:bodyPr>
          <a:lstStyle/>
          <a:p>
            <a:pPr>
              <a:buClr>
                <a:srgbClr val="000000"/>
              </a:buClr>
              <a:defRPr/>
            </a:pPr>
            <a:r>
              <a:rPr lang="ja-JP" altLang="en-US" sz="900" b="1" kern="0" dirty="0">
                <a:latin typeface="Meiryo UI" panose="020B0604030504040204" pitchFamily="50" charset="-128"/>
                <a:ea typeface="Meiryo UI" panose="020B0604030504040204" pitchFamily="50" charset="-128"/>
              </a:rPr>
              <a:t> </a:t>
            </a:r>
            <a:r>
              <a:rPr lang="en-US" altLang="ja-JP" sz="900" b="1" kern="0" dirty="0" smtClean="0">
                <a:latin typeface="Meiryo UI" panose="020B0604030504040204" pitchFamily="50" charset="-128"/>
                <a:ea typeface="Meiryo UI" panose="020B0604030504040204" pitchFamily="50" charset="-128"/>
              </a:rPr>
              <a:t>【5</a:t>
            </a:r>
            <a:r>
              <a:rPr lang="ja-JP" altLang="en-US" sz="900" b="1" kern="0" dirty="0" smtClean="0">
                <a:latin typeface="Meiryo UI" panose="020B0604030504040204" pitchFamily="50" charset="-128"/>
                <a:ea typeface="Meiryo UI" panose="020B0604030504040204" pitchFamily="50" charset="-128"/>
              </a:rPr>
              <a:t>月</a:t>
            </a:r>
            <a:r>
              <a:rPr lang="ja-JP" altLang="en-US" sz="900" b="1" kern="0" dirty="0">
                <a:latin typeface="Meiryo UI" panose="020B0604030504040204" pitchFamily="50" charset="-128"/>
                <a:ea typeface="Meiryo UI" panose="020B0604030504040204" pitchFamily="50" charset="-128"/>
              </a:rPr>
              <a:t>末時点  南星海運　輸出　</a:t>
            </a:r>
            <a:r>
              <a:rPr lang="en-US" altLang="ja-JP" sz="900" b="1" kern="0" dirty="0">
                <a:latin typeface="Meiryo UI" panose="020B0604030504040204" pitchFamily="50" charset="-128"/>
                <a:ea typeface="Meiryo UI" panose="020B0604030504040204" pitchFamily="50" charset="-128"/>
              </a:rPr>
              <a:t> BKG </a:t>
            </a:r>
            <a:r>
              <a:rPr lang="ja-JP" altLang="en-US" sz="900" b="1" kern="0" dirty="0">
                <a:latin typeface="Meiryo UI" panose="020B0604030504040204" pitchFamily="50" charset="-128"/>
                <a:ea typeface="Meiryo UI" panose="020B0604030504040204" pitchFamily="50" charset="-128"/>
              </a:rPr>
              <a:t>予測</a:t>
            </a:r>
            <a:r>
              <a:rPr lang="en-US" altLang="ja-JP" sz="900" b="1" kern="0" dirty="0">
                <a:latin typeface="Meiryo UI" panose="020B0604030504040204" pitchFamily="50" charset="-128"/>
                <a:ea typeface="Meiryo UI" panose="020B0604030504040204" pitchFamily="50" charset="-128"/>
              </a:rPr>
              <a:t>】</a:t>
            </a:r>
            <a:r>
              <a:rPr lang="ja-JP" altLang="en-US" sz="900" kern="0" dirty="0">
                <a:latin typeface="Meiryo UI" panose="020B0604030504040204" pitchFamily="50" charset="-128"/>
                <a:ea typeface="Meiryo UI" panose="020B0604030504040204" pitchFamily="50" charset="-128"/>
              </a:rPr>
              <a:t>　　   </a:t>
            </a:r>
            <a:endParaRPr lang="ja-JP" altLang="en-US" sz="9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28464" y="4062264"/>
            <a:ext cx="2608268" cy="230832"/>
          </a:xfrm>
          <a:prstGeom prst="rect">
            <a:avLst/>
          </a:prstGeom>
          <a:noFill/>
        </p:spPr>
        <p:txBody>
          <a:bodyPr wrap="square" rtlCol="0">
            <a:spAutoFit/>
          </a:bodyPr>
          <a:lstStyle/>
          <a:p>
            <a:pPr>
              <a:buClr>
                <a:srgbClr val="000000"/>
              </a:buClr>
              <a:defRPr/>
            </a:pPr>
            <a:r>
              <a:rPr lang="ja-JP" altLang="en-US" sz="900" b="1" kern="0" dirty="0">
                <a:latin typeface="Meiryo UI" panose="020B0604030504040204" pitchFamily="50" charset="-128"/>
                <a:ea typeface="Meiryo UI" panose="020B0604030504040204" pitchFamily="50" charset="-128"/>
              </a:rPr>
              <a:t> </a:t>
            </a:r>
            <a:r>
              <a:rPr lang="en-US" altLang="ja-JP" sz="900" b="1" kern="0" dirty="0" smtClean="0">
                <a:latin typeface="Meiryo UI" panose="020B0604030504040204" pitchFamily="50" charset="-128"/>
                <a:ea typeface="Meiryo UI" panose="020B0604030504040204" pitchFamily="50" charset="-128"/>
              </a:rPr>
              <a:t>【5</a:t>
            </a:r>
            <a:r>
              <a:rPr lang="ja-JP" altLang="en-US" sz="900" b="1" kern="0" dirty="0" smtClean="0">
                <a:latin typeface="Meiryo UI" panose="020B0604030504040204" pitchFamily="50" charset="-128"/>
                <a:ea typeface="Meiryo UI" panose="020B0604030504040204" pitchFamily="50" charset="-128"/>
              </a:rPr>
              <a:t>月</a:t>
            </a:r>
            <a:r>
              <a:rPr lang="ja-JP" altLang="en-US" sz="900" b="1" kern="0" dirty="0">
                <a:latin typeface="Meiryo UI" panose="020B0604030504040204" pitchFamily="50" charset="-128"/>
                <a:ea typeface="Meiryo UI" panose="020B0604030504040204" pitchFamily="50" charset="-128"/>
              </a:rPr>
              <a:t>末時点  東暎海運　輸出　</a:t>
            </a:r>
            <a:r>
              <a:rPr lang="en-US" altLang="ja-JP" sz="900" b="1" kern="0" dirty="0">
                <a:latin typeface="Meiryo UI" panose="020B0604030504040204" pitchFamily="50" charset="-128"/>
                <a:ea typeface="Meiryo UI" panose="020B0604030504040204" pitchFamily="50" charset="-128"/>
              </a:rPr>
              <a:t> BKG </a:t>
            </a:r>
            <a:r>
              <a:rPr lang="ja-JP" altLang="en-US" sz="900" b="1" kern="0" dirty="0">
                <a:latin typeface="Meiryo UI" panose="020B0604030504040204" pitchFamily="50" charset="-128"/>
                <a:ea typeface="Meiryo UI" panose="020B0604030504040204" pitchFamily="50" charset="-128"/>
              </a:rPr>
              <a:t>予測</a:t>
            </a:r>
            <a:r>
              <a:rPr lang="en-US" altLang="ja-JP" sz="900" b="1" kern="0" dirty="0">
                <a:latin typeface="Meiryo UI" panose="020B0604030504040204" pitchFamily="50" charset="-128"/>
                <a:ea typeface="Meiryo UI" panose="020B0604030504040204" pitchFamily="50" charset="-128"/>
              </a:rPr>
              <a:t>】</a:t>
            </a:r>
            <a:r>
              <a:rPr lang="ja-JP" altLang="en-US" sz="900" kern="0" dirty="0">
                <a:latin typeface="Meiryo UI" panose="020B0604030504040204" pitchFamily="50" charset="-128"/>
                <a:ea typeface="Meiryo UI" panose="020B0604030504040204" pitchFamily="50" charset="-128"/>
              </a:rPr>
              <a:t>　　</a:t>
            </a:r>
            <a:endParaRPr lang="en-US" altLang="ja-JP" sz="900" kern="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0"/>
          </p:nvPr>
        </p:nvSpPr>
        <p:spPr/>
        <p:txBody>
          <a:bodyPr/>
          <a:lstStyle/>
          <a:p>
            <a:fld id="{17DB97F5-D030-4A96-A351-AB02769B6959}" type="slidenum">
              <a:rPr lang="ko-KR" altLang="en-US" smtClean="0"/>
              <a:pPr/>
              <a:t>6</a:t>
            </a:fld>
            <a:endParaRPr lang="ko-KR" altLang="en-US" dirty="0"/>
          </a:p>
        </p:txBody>
      </p:sp>
      <p:sp>
        <p:nvSpPr>
          <p:cNvPr id="5" name="テキスト ボックス 4"/>
          <p:cNvSpPr txBox="1"/>
          <p:nvPr/>
        </p:nvSpPr>
        <p:spPr>
          <a:xfrm>
            <a:off x="4569276" y="1388803"/>
            <a:ext cx="5208260" cy="338554"/>
          </a:xfrm>
          <a:prstGeom prst="rect">
            <a:avLst/>
          </a:prstGeom>
          <a:noFill/>
        </p:spPr>
        <p:txBody>
          <a:bodyPr wrap="square" rtlCol="0">
            <a:spAutoFit/>
          </a:bodyPr>
          <a:lstStyle/>
          <a:p>
            <a:pPr lvl="0" fontAlgn="auto" latinLnBrk="0">
              <a:buClr>
                <a:srgbClr val="000000"/>
              </a:buClr>
              <a:defRPr/>
            </a:pPr>
            <a:r>
              <a:rPr lang="en-US" altLang="ja-JP" sz="800" kern="0" dirty="0">
                <a:latin typeface="Meiryo UI" panose="020B0604030504040204" pitchFamily="50" charset="-128"/>
                <a:ea typeface="Meiryo UI" panose="020B0604030504040204" pitchFamily="50" charset="-128"/>
              </a:rPr>
              <a:t>Lifting</a:t>
            </a:r>
            <a:r>
              <a:rPr lang="ja-JP" altLang="en-US" sz="800" kern="0" dirty="0">
                <a:latin typeface="Meiryo UI" panose="020B0604030504040204" pitchFamily="50" charset="-128"/>
                <a:ea typeface="Meiryo UI" panose="020B0604030504040204" pitchFamily="50" charset="-128"/>
              </a:rPr>
              <a:t>目標比　</a:t>
            </a:r>
            <a:r>
              <a:rPr lang="en-US" altLang="ja-JP" sz="800" kern="0" dirty="0" smtClean="0">
                <a:latin typeface="Meiryo UI" panose="020B0604030504040204" pitchFamily="50" charset="-128"/>
                <a:ea typeface="Meiryo UI" panose="020B0604030504040204" pitchFamily="50" charset="-128"/>
              </a:rPr>
              <a:t>86% </a:t>
            </a:r>
            <a:r>
              <a:rPr lang="ja-JP" altLang="en-US" sz="800" kern="0" dirty="0">
                <a:latin typeface="Meiryo UI" panose="020B0604030504040204" pitchFamily="50" charset="-128"/>
                <a:ea typeface="Meiryo UI" panose="020B0604030504040204" pitchFamily="50" charset="-128"/>
              </a:rPr>
              <a:t>　</a:t>
            </a:r>
            <a:endParaRPr lang="en-US" altLang="ja-JP" sz="800" kern="0" dirty="0">
              <a:latin typeface="Meiryo UI" panose="020B0604030504040204" pitchFamily="50" charset="-128"/>
              <a:ea typeface="Meiryo UI" panose="020B0604030504040204" pitchFamily="50" charset="-128"/>
            </a:endParaRPr>
          </a:p>
          <a:p>
            <a:pPr lvl="0" fontAlgn="auto" latinLnBrk="0">
              <a:buClr>
                <a:srgbClr val="000000"/>
              </a:buClr>
              <a:defRPr/>
            </a:pPr>
            <a:r>
              <a:rPr lang="ja-JP" altLang="en-US" sz="800" kern="0" dirty="0">
                <a:latin typeface="Meiryo UI" panose="020B0604030504040204" pitchFamily="50" charset="-128"/>
                <a:ea typeface="Meiryo UI" panose="020B0604030504040204" pitchFamily="50" charset="-128"/>
              </a:rPr>
              <a:t>収支予測　本社売上目標比　</a:t>
            </a:r>
            <a:r>
              <a:rPr lang="en-US" altLang="ja-JP" sz="800" kern="0" dirty="0" smtClean="0">
                <a:latin typeface="Meiryo UI" panose="020B0604030504040204" pitchFamily="50" charset="-128"/>
                <a:ea typeface="Meiryo UI" panose="020B0604030504040204" pitchFamily="50" charset="-128"/>
              </a:rPr>
              <a:t>85% </a:t>
            </a:r>
            <a:r>
              <a:rPr lang="ja-JP" altLang="en-US" sz="800" kern="0" dirty="0">
                <a:latin typeface="Meiryo UI" panose="020B0604030504040204" pitchFamily="50" charset="-128"/>
                <a:ea typeface="Meiryo UI" panose="020B0604030504040204" pitchFamily="50" charset="-128"/>
              </a:rPr>
              <a:t>当社売上</a:t>
            </a:r>
            <a:r>
              <a:rPr lang="en-US" altLang="ja-JP" sz="800" kern="0" dirty="0">
                <a:latin typeface="Meiryo UI" panose="020B0604030504040204" pitchFamily="50" charset="-128"/>
                <a:ea typeface="Meiryo UI" panose="020B0604030504040204" pitchFamily="50" charset="-128"/>
              </a:rPr>
              <a:t>Freight Commission</a:t>
            </a:r>
            <a:r>
              <a:rPr lang="ja-JP" altLang="en-US" sz="800" kern="0" dirty="0">
                <a:latin typeface="Meiryo UI" panose="020B0604030504040204" pitchFamily="50" charset="-128"/>
                <a:ea typeface="Meiryo UI" panose="020B0604030504040204" pitchFamily="50" charset="-128"/>
              </a:rPr>
              <a:t>　</a:t>
            </a:r>
            <a:r>
              <a:rPr lang="en-US" altLang="ja-JP" sz="800" kern="0" dirty="0">
                <a:latin typeface="Meiryo UI" panose="020B0604030504040204" pitchFamily="50" charset="-128"/>
                <a:ea typeface="Meiryo UI" panose="020B0604030504040204" pitchFamily="50" charset="-128"/>
              </a:rPr>
              <a:t>USD BASE </a:t>
            </a:r>
            <a:r>
              <a:rPr lang="en-US" altLang="ja-JP" sz="800" kern="0" dirty="0" smtClean="0">
                <a:latin typeface="Meiryo UI" panose="020B0604030504040204" pitchFamily="50" charset="-128"/>
                <a:ea typeface="Meiryo UI" panose="020B0604030504040204" pitchFamily="50" charset="-128"/>
              </a:rPr>
              <a:t>83% </a:t>
            </a:r>
            <a:r>
              <a:rPr lang="en-US" altLang="ja-JP" sz="800" kern="0" dirty="0">
                <a:latin typeface="Meiryo UI" panose="020B0604030504040204" pitchFamily="50" charset="-128"/>
                <a:ea typeface="Meiryo UI" panose="020B0604030504040204" pitchFamily="50" charset="-128"/>
              </a:rPr>
              <a:t>/ JPY BASE </a:t>
            </a:r>
            <a:r>
              <a:rPr lang="en-US" altLang="ja-JP" sz="800" kern="0" dirty="0" smtClean="0">
                <a:latin typeface="Meiryo UI" panose="020B0604030504040204" pitchFamily="50" charset="-128"/>
                <a:ea typeface="Meiryo UI" panose="020B0604030504040204" pitchFamily="50" charset="-128"/>
              </a:rPr>
              <a:t>87%</a:t>
            </a:r>
            <a:endParaRPr lang="ja-JP" altLang="en-US" sz="8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flipH="1">
            <a:off x="4569275" y="4715948"/>
            <a:ext cx="5136253" cy="338554"/>
          </a:xfrm>
          <a:prstGeom prst="rect">
            <a:avLst/>
          </a:prstGeom>
          <a:noFill/>
        </p:spPr>
        <p:txBody>
          <a:bodyPr wrap="square" rtlCol="0">
            <a:spAutoFit/>
          </a:bodyPr>
          <a:lstStyle/>
          <a:p>
            <a:r>
              <a:rPr lang="en-US" altLang="ja-JP" sz="800" kern="0" dirty="0">
                <a:latin typeface="Meiryo UI" panose="020B0604030504040204" pitchFamily="50" charset="-128"/>
                <a:ea typeface="Meiryo UI" panose="020B0604030504040204" pitchFamily="50" charset="-128"/>
              </a:rPr>
              <a:t>Lifting</a:t>
            </a:r>
            <a:r>
              <a:rPr lang="ja-JP" altLang="en-US" sz="800" kern="0" dirty="0">
                <a:latin typeface="Meiryo UI" panose="020B0604030504040204" pitchFamily="50" charset="-128"/>
                <a:ea typeface="Meiryo UI" panose="020B0604030504040204" pitchFamily="50" charset="-128"/>
              </a:rPr>
              <a:t>目標比　</a:t>
            </a:r>
            <a:r>
              <a:rPr lang="en-US" altLang="ja-JP" sz="800" kern="0" dirty="0" smtClean="0">
                <a:latin typeface="Meiryo UI" panose="020B0604030504040204" pitchFamily="50" charset="-128"/>
                <a:ea typeface="Meiryo UI" panose="020B0604030504040204" pitchFamily="50" charset="-128"/>
              </a:rPr>
              <a:t>82% </a:t>
            </a:r>
            <a:r>
              <a:rPr lang="ja-JP" altLang="en-US" sz="800" kern="0" dirty="0">
                <a:latin typeface="Meiryo UI" panose="020B0604030504040204" pitchFamily="50" charset="-128"/>
                <a:ea typeface="Meiryo UI" panose="020B0604030504040204" pitchFamily="50" charset="-128"/>
              </a:rPr>
              <a:t>　　</a:t>
            </a:r>
            <a:endParaRPr lang="en-US" altLang="ja-JP" sz="800" kern="0" dirty="0">
              <a:latin typeface="Meiryo UI" panose="020B0604030504040204" pitchFamily="50" charset="-128"/>
              <a:ea typeface="Meiryo UI" panose="020B0604030504040204" pitchFamily="50" charset="-128"/>
            </a:endParaRPr>
          </a:p>
          <a:p>
            <a:r>
              <a:rPr lang="ja-JP" altLang="en-US" sz="800" kern="0" dirty="0">
                <a:latin typeface="Meiryo UI" panose="020B0604030504040204" pitchFamily="50" charset="-128"/>
                <a:ea typeface="Meiryo UI" panose="020B0604030504040204" pitchFamily="50" charset="-128"/>
              </a:rPr>
              <a:t>収支予測　本社売上目標比　</a:t>
            </a:r>
            <a:r>
              <a:rPr lang="en-US" altLang="ja-JP" sz="800" kern="0" dirty="0" smtClean="0">
                <a:latin typeface="Meiryo UI" panose="020B0604030504040204" pitchFamily="50" charset="-128"/>
                <a:ea typeface="Meiryo UI" panose="020B0604030504040204" pitchFamily="50" charset="-128"/>
              </a:rPr>
              <a:t>95% </a:t>
            </a:r>
            <a:r>
              <a:rPr lang="ja-JP" altLang="en-US" sz="800" kern="0" dirty="0">
                <a:latin typeface="Meiryo UI" panose="020B0604030504040204" pitchFamily="50" charset="-128"/>
                <a:ea typeface="Meiryo UI" panose="020B0604030504040204" pitchFamily="50" charset="-128"/>
              </a:rPr>
              <a:t>　当社売上</a:t>
            </a:r>
            <a:r>
              <a:rPr lang="en-US" altLang="ja-JP" sz="800" kern="0" dirty="0">
                <a:latin typeface="Meiryo UI" panose="020B0604030504040204" pitchFamily="50" charset="-128"/>
                <a:ea typeface="Meiryo UI" panose="020B0604030504040204" pitchFamily="50" charset="-128"/>
              </a:rPr>
              <a:t>Freight Commission</a:t>
            </a:r>
            <a:r>
              <a:rPr lang="ja-JP" altLang="en-US" sz="800" kern="0" dirty="0">
                <a:latin typeface="Meiryo UI" panose="020B0604030504040204" pitchFamily="50" charset="-128"/>
                <a:ea typeface="Meiryo UI" panose="020B0604030504040204" pitchFamily="50" charset="-128"/>
              </a:rPr>
              <a:t>　</a:t>
            </a:r>
            <a:r>
              <a:rPr lang="en-US" altLang="ja-JP" sz="800" kern="0" dirty="0">
                <a:latin typeface="Meiryo UI" panose="020B0604030504040204" pitchFamily="50" charset="-128"/>
                <a:ea typeface="Meiryo UI" panose="020B0604030504040204" pitchFamily="50" charset="-128"/>
              </a:rPr>
              <a:t>USD BASE </a:t>
            </a:r>
            <a:r>
              <a:rPr lang="en-US" altLang="ja-JP" sz="800" kern="0" dirty="0" smtClean="0">
                <a:latin typeface="Meiryo UI" panose="020B0604030504040204" pitchFamily="50" charset="-128"/>
                <a:ea typeface="Meiryo UI" panose="020B0604030504040204" pitchFamily="50" charset="-128"/>
              </a:rPr>
              <a:t>67% </a:t>
            </a:r>
            <a:r>
              <a:rPr lang="en-US" altLang="ja-JP" sz="800" kern="0" dirty="0">
                <a:latin typeface="Meiryo UI" panose="020B0604030504040204" pitchFamily="50" charset="-128"/>
                <a:ea typeface="Meiryo UI" panose="020B0604030504040204" pitchFamily="50" charset="-128"/>
              </a:rPr>
              <a:t>/ JPY </a:t>
            </a:r>
            <a:r>
              <a:rPr lang="en-US" altLang="ja-JP" sz="800" kern="0">
                <a:latin typeface="Meiryo UI" panose="020B0604030504040204" pitchFamily="50" charset="-128"/>
                <a:ea typeface="Meiryo UI" panose="020B0604030504040204" pitchFamily="50" charset="-128"/>
              </a:rPr>
              <a:t>BASE </a:t>
            </a:r>
            <a:r>
              <a:rPr lang="en-US" altLang="ja-JP" sz="800" kern="0" smtClean="0">
                <a:latin typeface="Meiryo UI" panose="020B0604030504040204" pitchFamily="50" charset="-128"/>
                <a:ea typeface="Meiryo UI" panose="020B0604030504040204" pitchFamily="50" charset="-128"/>
              </a:rPr>
              <a:t>71%</a:t>
            </a:r>
            <a:endParaRPr lang="ja-JP" altLang="en-US" sz="800" dirty="0"/>
          </a:p>
        </p:txBody>
      </p:sp>
      <p:sp>
        <p:nvSpPr>
          <p:cNvPr id="17" name="正方形/長方形 16"/>
          <p:cNvSpPr/>
          <p:nvPr/>
        </p:nvSpPr>
        <p:spPr>
          <a:xfrm>
            <a:off x="128464" y="116632"/>
            <a:ext cx="9656216" cy="369332"/>
          </a:xfrm>
          <a:prstGeom prst="rect">
            <a:avLst/>
          </a:prstGeom>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2. </a:t>
            </a:r>
            <a:r>
              <a:rPr lang="ja-JP" altLang="en-US" b="1" dirty="0">
                <a:latin typeface="ＭＳ Ｐゴシック" panose="020B0600070205080204" pitchFamily="50" charset="-128"/>
                <a:ea typeface="ＭＳ Ｐゴシック" panose="020B0600070205080204" pitchFamily="50" charset="-128"/>
              </a:rPr>
              <a:t>セールス報告 </a:t>
            </a:r>
            <a:r>
              <a:rPr lang="ja-JP" altLang="en-US" b="1" dirty="0" smtClean="0">
                <a:latin typeface="ＭＳ Ｐゴシック" panose="020B0600070205080204" pitchFamily="50" charset="-128"/>
                <a:ea typeface="ＭＳ Ｐゴシック" panose="020B0600070205080204" pitchFamily="50" charset="-128"/>
              </a:rPr>
              <a:t>－ 営業</a:t>
            </a:r>
            <a:r>
              <a:rPr lang="ja-JP" altLang="en-US" b="1" dirty="0">
                <a:latin typeface="ＭＳ Ｐゴシック" panose="020B0600070205080204" pitchFamily="50" charset="-128"/>
                <a:ea typeface="ＭＳ Ｐゴシック" panose="020B0600070205080204" pitchFamily="50" charset="-128"/>
              </a:rPr>
              <a:t>対策会議 南星</a:t>
            </a:r>
            <a:r>
              <a:rPr lang="ja-JP" altLang="en-US" b="1" dirty="0" smtClean="0">
                <a:latin typeface="ＭＳ Ｐゴシック" panose="020B0600070205080204" pitchFamily="50" charset="-128"/>
                <a:ea typeface="ＭＳ Ｐゴシック" panose="020B0600070205080204" pitchFamily="50" charset="-128"/>
              </a:rPr>
              <a:t>海運 東暎海運 </a:t>
            </a:r>
            <a:r>
              <a:rPr lang="en-US" altLang="ja-JP" b="1" dirty="0" smtClean="0">
                <a:latin typeface="ＭＳ Ｐゴシック" panose="020B0600070205080204" pitchFamily="50" charset="-128"/>
                <a:ea typeface="ＭＳ Ｐゴシック" panose="020B0600070205080204" pitchFamily="50" charset="-128"/>
              </a:rPr>
              <a:t>2024</a:t>
            </a:r>
            <a:r>
              <a:rPr lang="ja-JP" altLang="en-US" b="1" dirty="0" smtClean="0">
                <a:latin typeface="ＭＳ Ｐゴシック" panose="020B0600070205080204" pitchFamily="50" charset="-128"/>
                <a:ea typeface="ＭＳ Ｐゴシック" panose="020B0600070205080204" pitchFamily="50" charset="-128"/>
              </a:rPr>
              <a:t>年</a:t>
            </a:r>
            <a:r>
              <a:rPr lang="en-US" altLang="ja-JP" b="1" smtClean="0">
                <a:latin typeface="ＭＳ Ｐゴシック" panose="020B0600070205080204" pitchFamily="50" charset="-128"/>
                <a:ea typeface="ＭＳ Ｐゴシック" panose="020B0600070205080204" pitchFamily="50" charset="-128"/>
              </a:rPr>
              <a:t>5</a:t>
            </a:r>
            <a:r>
              <a:rPr lang="ja-JP" altLang="en-US" b="1" smtClean="0">
                <a:latin typeface="ＭＳ Ｐゴシック" panose="020B0600070205080204" pitchFamily="50" charset="-128"/>
                <a:ea typeface="ＭＳ Ｐゴシック" panose="020B0600070205080204" pitchFamily="50" charset="-128"/>
              </a:rPr>
              <a:t>月 </a:t>
            </a:r>
            <a:r>
              <a:rPr lang="en-US" altLang="ja-JP" b="1" dirty="0" smtClean="0">
                <a:latin typeface="ＭＳ Ｐゴシック" panose="020B0600070205080204" pitchFamily="50" charset="-128"/>
                <a:ea typeface="ＭＳ Ｐゴシック" panose="020B0600070205080204" pitchFamily="50" charset="-128"/>
              </a:rPr>
              <a:t>West </a:t>
            </a:r>
            <a:r>
              <a:rPr lang="en-US" altLang="ja-JP" b="1" dirty="0">
                <a:latin typeface="ＭＳ Ｐゴシック" panose="020B0600070205080204" pitchFamily="50" charset="-128"/>
                <a:ea typeface="ＭＳ Ｐゴシック" panose="020B0600070205080204" pitchFamily="50" charset="-128"/>
              </a:rPr>
              <a:t>bound </a:t>
            </a:r>
            <a:r>
              <a:rPr lang="ja-JP" altLang="en-US" b="1" dirty="0">
                <a:latin typeface="ＭＳ Ｐゴシック" panose="020B0600070205080204" pitchFamily="50" charset="-128"/>
                <a:ea typeface="ＭＳ Ｐゴシック" panose="020B0600070205080204" pitchFamily="50" charset="-128"/>
              </a:rPr>
              <a:t>実績予測</a:t>
            </a:r>
          </a:p>
        </p:txBody>
      </p:sp>
      <p:pic>
        <p:nvPicPr>
          <p:cNvPr id="6" name="図 5"/>
          <p:cNvPicPr>
            <a:picLocks noChangeAspect="1"/>
          </p:cNvPicPr>
          <p:nvPr/>
        </p:nvPicPr>
        <p:blipFill>
          <a:blip r:embed="rId2"/>
          <a:stretch>
            <a:fillRect/>
          </a:stretch>
        </p:blipFill>
        <p:spPr>
          <a:xfrm>
            <a:off x="120606" y="1772816"/>
            <a:ext cx="9664788" cy="2239967"/>
          </a:xfrm>
          <a:prstGeom prst="rect">
            <a:avLst/>
          </a:prstGeom>
        </p:spPr>
      </p:pic>
      <p:pic>
        <p:nvPicPr>
          <p:cNvPr id="8" name="図 7"/>
          <p:cNvPicPr>
            <a:picLocks noChangeAspect="1"/>
          </p:cNvPicPr>
          <p:nvPr/>
        </p:nvPicPr>
        <p:blipFill>
          <a:blip r:embed="rId3"/>
          <a:stretch>
            <a:fillRect/>
          </a:stretch>
        </p:blipFill>
        <p:spPr>
          <a:xfrm>
            <a:off x="120607" y="5164477"/>
            <a:ext cx="9664786" cy="1432875"/>
          </a:xfrm>
          <a:prstGeom prst="rect">
            <a:avLst/>
          </a:prstGeom>
        </p:spPr>
      </p:pic>
      <p:pic>
        <p:nvPicPr>
          <p:cNvPr id="13" name="図 12"/>
          <p:cNvPicPr>
            <a:picLocks noChangeAspect="1"/>
          </p:cNvPicPr>
          <p:nvPr/>
        </p:nvPicPr>
        <p:blipFill>
          <a:blip r:embed="rId4"/>
          <a:stretch>
            <a:fillRect/>
          </a:stretch>
        </p:blipFill>
        <p:spPr>
          <a:xfrm>
            <a:off x="134660" y="995537"/>
            <a:ext cx="2669211" cy="708650"/>
          </a:xfrm>
          <a:prstGeom prst="rect">
            <a:avLst/>
          </a:prstGeom>
        </p:spPr>
      </p:pic>
      <p:pic>
        <p:nvPicPr>
          <p:cNvPr id="15" name="図 14"/>
          <p:cNvPicPr>
            <a:picLocks noChangeAspect="1"/>
          </p:cNvPicPr>
          <p:nvPr/>
        </p:nvPicPr>
        <p:blipFill>
          <a:blip r:embed="rId5"/>
          <a:stretch>
            <a:fillRect/>
          </a:stretch>
        </p:blipFill>
        <p:spPr>
          <a:xfrm>
            <a:off x="128463" y="4342577"/>
            <a:ext cx="2571563" cy="711667"/>
          </a:xfrm>
          <a:prstGeom prst="rect">
            <a:avLst/>
          </a:prstGeom>
        </p:spPr>
      </p:pic>
    </p:spTree>
    <p:extLst>
      <p:ext uri="{BB962C8B-B14F-4D97-AF65-F5344CB8AC3E}">
        <p14:creationId xmlns:p14="http://schemas.microsoft.com/office/powerpoint/2010/main" val="40367759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그룹 51" hidden="1">
            <a:extLst>
              <a:ext uri="{FF2B5EF4-FFF2-40B4-BE49-F238E27FC236}">
                <a16:creationId xmlns:a16="http://schemas.microsoft.com/office/drawing/2014/main" id="{2C02D28D-0C2C-0AB4-11A2-6B3F54FA100D}"/>
              </a:ext>
            </a:extLst>
          </p:cNvPr>
          <p:cNvGrpSpPr>
            <a:grpSpLocks/>
          </p:cNvGrpSpPr>
          <p:nvPr/>
        </p:nvGrpSpPr>
        <p:grpSpPr bwMode="auto">
          <a:xfrm>
            <a:off x="1501378" y="1246584"/>
            <a:ext cx="6903244" cy="4968478"/>
            <a:chOff x="323850" y="742462"/>
            <a:chExt cx="8496300" cy="5158154"/>
          </a:xfrm>
        </p:grpSpPr>
        <p:cxnSp>
          <p:nvCxnSpPr>
            <p:cNvPr id="53" name="직선 연결선 52">
              <a:extLst>
                <a:ext uri="{FF2B5EF4-FFF2-40B4-BE49-F238E27FC236}">
                  <a16:creationId xmlns:a16="http://schemas.microsoft.com/office/drawing/2014/main" id="{D85506DE-9A1C-8BC2-7DB8-FF1367A507AA}"/>
                </a:ext>
              </a:extLst>
            </p:cNvPr>
            <p:cNvCxnSpPr/>
            <p:nvPr/>
          </p:nvCxnSpPr>
          <p:spPr>
            <a:xfrm>
              <a:off x="3155950" y="742462"/>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6EA80A34-E3C3-8869-32DB-19D221BBA71E}"/>
                </a:ext>
              </a:extLst>
            </p:cNvPr>
            <p:cNvCxnSpPr/>
            <p:nvPr/>
          </p:nvCxnSpPr>
          <p:spPr>
            <a:xfrm>
              <a:off x="323850" y="750497"/>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ED69CF39-502B-0CC3-F253-96108FC008BB}"/>
                </a:ext>
              </a:extLst>
            </p:cNvPr>
            <p:cNvCxnSpPr/>
            <p:nvPr/>
          </p:nvCxnSpPr>
          <p:spPr>
            <a:xfrm>
              <a:off x="8820150" y="750497"/>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7D26D305-3CAE-4248-F435-FA25E3849170}"/>
                </a:ext>
              </a:extLst>
            </p:cNvPr>
            <p:cNvCxnSpPr/>
            <p:nvPr/>
          </p:nvCxnSpPr>
          <p:spPr>
            <a:xfrm>
              <a:off x="5988050" y="742462"/>
              <a:ext cx="0" cy="51501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p:cNvSpPr>
            <a:spLocks noGrp="1"/>
          </p:cNvSpPr>
          <p:nvPr>
            <p:ph type="sldNum" sz="quarter" idx="10"/>
          </p:nvPr>
        </p:nvSpPr>
        <p:spPr/>
        <p:txBody>
          <a:bodyPr/>
          <a:lstStyle/>
          <a:p>
            <a:fld id="{17DB97F5-D030-4A96-A351-AB02769B6959}" type="slidenum">
              <a:rPr lang="ko-KR" altLang="en-US" smtClean="0"/>
              <a:pPr/>
              <a:t>7</a:t>
            </a:fld>
            <a:endParaRPr lang="ko-KR" altLang="en-US" dirty="0"/>
          </a:p>
        </p:txBody>
      </p:sp>
      <p:sp>
        <p:nvSpPr>
          <p:cNvPr id="15" name="テキスト ボックス 14"/>
          <p:cNvSpPr txBox="1"/>
          <p:nvPr/>
        </p:nvSpPr>
        <p:spPr>
          <a:xfrm>
            <a:off x="1064568" y="2420888"/>
            <a:ext cx="7749233" cy="784830"/>
          </a:xfrm>
          <a:prstGeom prst="rect">
            <a:avLst/>
          </a:prstGeom>
          <a:noFill/>
        </p:spPr>
        <p:txBody>
          <a:bodyPr wrap="square" rtlCol="0">
            <a:spAutoFit/>
          </a:bodyPr>
          <a:lstStyle/>
          <a:p>
            <a:pPr algn="ctr">
              <a:buClr>
                <a:srgbClr val="000000"/>
              </a:buClr>
            </a:pPr>
            <a:r>
              <a:rPr lang="ja-JP" altLang="en-US" sz="900" kern="0" dirty="0">
                <a:latin typeface="Meiryo UI" panose="020B0604030504040204" pitchFamily="50" charset="-128"/>
                <a:ea typeface="Meiryo UI" panose="020B0604030504040204" pitchFamily="50" charset="-128"/>
                <a:cs typeface="Arial"/>
                <a:sym typeface="Arial"/>
              </a:rPr>
              <a:t>南星海運　</a:t>
            </a:r>
            <a:r>
              <a:rPr lang="en-US" altLang="ja-JP" sz="900" kern="0" dirty="0" smtClean="0">
                <a:latin typeface="Meiryo UI" panose="020B0604030504040204" pitchFamily="50" charset="-128"/>
                <a:ea typeface="Meiryo UI" panose="020B0604030504040204" pitchFamily="50" charset="-128"/>
                <a:cs typeface="Arial"/>
                <a:sym typeface="Arial"/>
              </a:rPr>
              <a:t>6</a:t>
            </a:r>
            <a:r>
              <a:rPr lang="ja-JP" altLang="en-US" sz="900" kern="0" dirty="0" smtClean="0">
                <a:latin typeface="Meiryo UI" panose="020B0604030504040204" pitchFamily="50" charset="-128"/>
                <a:ea typeface="Meiryo UI" panose="020B0604030504040204" pitchFamily="50" charset="-128"/>
                <a:cs typeface="Arial"/>
                <a:sym typeface="Arial"/>
              </a:rPr>
              <a:t>月度</a:t>
            </a:r>
            <a:r>
              <a:rPr lang="ja-JP" altLang="en-US" sz="900" kern="0" dirty="0">
                <a:latin typeface="Meiryo UI" panose="020B0604030504040204" pitchFamily="50" charset="-128"/>
                <a:ea typeface="Meiryo UI" panose="020B0604030504040204" pitchFamily="50" charset="-128"/>
                <a:cs typeface="Arial"/>
                <a:sym typeface="Arial"/>
              </a:rPr>
              <a:t>　営業</a:t>
            </a:r>
            <a:r>
              <a:rPr lang="ja-JP" altLang="en-US" sz="900" kern="0" dirty="0" smtClean="0">
                <a:latin typeface="Meiryo UI" panose="020B0604030504040204" pitchFamily="50" charset="-128"/>
                <a:ea typeface="Meiryo UI" panose="020B0604030504040204" pitchFamily="50" charset="-128"/>
                <a:cs typeface="Arial"/>
                <a:sym typeface="Arial"/>
              </a:rPr>
              <a:t>対策</a:t>
            </a:r>
            <a:endParaRPr lang="en-US" altLang="ja-JP" sz="900" kern="0" dirty="0" smtClean="0">
              <a:latin typeface="Meiryo UI" panose="020B0604030504040204" pitchFamily="50" charset="-128"/>
              <a:ea typeface="Meiryo UI" panose="020B0604030504040204" pitchFamily="50" charset="-128"/>
              <a:cs typeface="Arial"/>
              <a:sym typeface="Arial"/>
            </a:endParaRPr>
          </a:p>
          <a:p>
            <a:pPr algn="ctr">
              <a:buClr>
                <a:srgbClr val="000000"/>
              </a:buClr>
            </a:pPr>
            <a:endParaRPr lang="en-US" altLang="ja-JP" sz="900" kern="0" dirty="0" smtClean="0">
              <a:latin typeface="Meiryo UI" panose="020B0604030504040204" pitchFamily="50" charset="-128"/>
              <a:ea typeface="Meiryo UI" panose="020B0604030504040204" pitchFamily="50" charset="-128"/>
              <a:cs typeface="Arial"/>
              <a:sym typeface="Arial"/>
            </a:endParaRPr>
          </a:p>
          <a:p>
            <a:pPr>
              <a:buClr>
                <a:srgbClr val="000000"/>
              </a:buClr>
            </a:pPr>
            <a:r>
              <a:rPr lang="ja-JP" altLang="en-US" sz="900" kern="0" dirty="0" smtClean="0">
                <a:latin typeface="Meiryo UI" panose="020B0604030504040204" pitchFamily="50" charset="-128"/>
                <a:ea typeface="Meiryo UI" panose="020B0604030504040204" pitchFamily="50" charset="-128"/>
                <a:cs typeface="Arial"/>
                <a:sym typeface="Arial"/>
              </a:rPr>
              <a:t>全体的な貨物量は東南アジア向け</a:t>
            </a:r>
            <a:r>
              <a:rPr lang="ja-JP" altLang="en-US" sz="900" kern="0" dirty="0">
                <a:latin typeface="Meiryo UI" panose="020B0604030504040204" pitchFamily="50" charset="-128"/>
                <a:ea typeface="Meiryo UI" panose="020B0604030504040204" pitchFamily="50" charset="-128"/>
                <a:cs typeface="Arial"/>
                <a:sym typeface="Arial"/>
              </a:rPr>
              <a:t>の</a:t>
            </a:r>
            <a:r>
              <a:rPr lang="en-US" altLang="ja-JP" sz="900" kern="0" dirty="0" smtClean="0">
                <a:latin typeface="Meiryo UI" panose="020B0604030504040204" pitchFamily="50" charset="-128"/>
                <a:ea typeface="Meiryo UI" panose="020B0604030504040204" pitchFamily="50" charset="-128"/>
                <a:cs typeface="Arial"/>
                <a:sym typeface="Arial"/>
              </a:rPr>
              <a:t>2ND VSL </a:t>
            </a:r>
            <a:r>
              <a:rPr lang="ja-JP" altLang="en-US" sz="900" kern="0" dirty="0" smtClean="0">
                <a:latin typeface="Meiryo UI" panose="020B0604030504040204" pitchFamily="50" charset="-128"/>
                <a:ea typeface="Meiryo UI" panose="020B0604030504040204" pitchFamily="50" charset="-128"/>
                <a:cs typeface="Arial"/>
                <a:sym typeface="Arial"/>
              </a:rPr>
              <a:t>アロケーション減少に伴い、前月同様 もしくは減少が予測される。そのような状況下、特に東南アジア向け海上運賃の値上げをおこない、売上げ向上を目指す。具体的には物量の多い北越製紙関連貨物、中古車、</a:t>
            </a:r>
            <a:r>
              <a:rPr lang="en-US" altLang="ja-JP" sz="900" kern="0" dirty="0" smtClean="0">
                <a:latin typeface="Meiryo UI" panose="020B0604030504040204" pitchFamily="50" charset="-128"/>
                <a:ea typeface="Meiryo UI" panose="020B0604030504040204" pitchFamily="50" charset="-128"/>
                <a:cs typeface="Arial"/>
                <a:sym typeface="Arial"/>
              </a:rPr>
              <a:t>FERTILIZER</a:t>
            </a:r>
            <a:r>
              <a:rPr lang="ja-JP" altLang="en-US" sz="900" kern="0" dirty="0" err="1" smtClean="0">
                <a:latin typeface="Meiryo UI" panose="020B0604030504040204" pitchFamily="50" charset="-128"/>
                <a:ea typeface="Meiryo UI" panose="020B0604030504040204" pitchFamily="50" charset="-128"/>
                <a:cs typeface="Arial"/>
                <a:sym typeface="Arial"/>
              </a:rPr>
              <a:t>、</a:t>
            </a:r>
            <a:r>
              <a:rPr lang="en-US" altLang="ja-JP" sz="900" kern="0" dirty="0" smtClean="0">
                <a:latin typeface="Meiryo UI" panose="020B0604030504040204" pitchFamily="50" charset="-128"/>
                <a:ea typeface="Meiryo UI" panose="020B0604030504040204" pitchFamily="50" charset="-128"/>
                <a:cs typeface="Arial"/>
                <a:sym typeface="Arial"/>
              </a:rPr>
              <a:t>SCRAP</a:t>
            </a:r>
            <a:r>
              <a:rPr lang="ja-JP" altLang="en-US" sz="900" kern="0" dirty="0" smtClean="0">
                <a:latin typeface="Meiryo UI" panose="020B0604030504040204" pitchFamily="50" charset="-128"/>
                <a:ea typeface="Meiryo UI" panose="020B0604030504040204" pitchFamily="50" charset="-128"/>
                <a:cs typeface="Arial"/>
                <a:sym typeface="Arial"/>
              </a:rPr>
              <a:t>関連を中心に一般貨物についても可能な限りの値上げをおこう。また、スペース的に余裕のある韓国、中国向けについては柔軟にマーケットに沿った運賃で対応し、少しでも物量を増加させる事を心掛ける。</a:t>
            </a:r>
            <a:endParaRPr lang="en-US" altLang="ja-JP" sz="900" kern="0" dirty="0">
              <a:latin typeface="Meiryo UI" panose="020B0604030504040204" pitchFamily="50" charset="-128"/>
              <a:ea typeface="Meiryo UI" panose="020B0604030504040204" pitchFamily="50" charset="-128"/>
              <a:cs typeface="Arial"/>
              <a:sym typeface="Arial"/>
            </a:endParaRPr>
          </a:p>
        </p:txBody>
      </p:sp>
      <p:sp>
        <p:nvSpPr>
          <p:cNvPr id="16" name="テキスト ボックス 15"/>
          <p:cNvSpPr txBox="1"/>
          <p:nvPr/>
        </p:nvSpPr>
        <p:spPr>
          <a:xfrm>
            <a:off x="1064570" y="5029222"/>
            <a:ext cx="7749232" cy="1061829"/>
          </a:xfrm>
          <a:prstGeom prst="rect">
            <a:avLst/>
          </a:prstGeom>
          <a:noFill/>
        </p:spPr>
        <p:txBody>
          <a:bodyPr wrap="square" rtlCol="0">
            <a:spAutoFit/>
          </a:bodyPr>
          <a:lstStyle/>
          <a:p>
            <a:pPr algn="ctr">
              <a:buClr>
                <a:srgbClr val="000000"/>
              </a:buClr>
            </a:pPr>
            <a:r>
              <a:rPr lang="ja-JP" altLang="en-US" sz="900" kern="0" dirty="0">
                <a:latin typeface="Meiryo UI" panose="020B0604030504040204" pitchFamily="50" charset="-128"/>
                <a:ea typeface="Meiryo UI" panose="020B0604030504040204" pitchFamily="50" charset="-128"/>
                <a:cs typeface="Arial"/>
                <a:sym typeface="Arial"/>
              </a:rPr>
              <a:t>東暎海運　</a:t>
            </a:r>
            <a:r>
              <a:rPr lang="ja-JP" altLang="en-US" sz="900" kern="0" dirty="0" smtClean="0">
                <a:latin typeface="Meiryo UI" panose="020B0604030504040204" pitchFamily="50" charset="-128"/>
                <a:ea typeface="Meiryo UI" panose="020B0604030504040204" pitchFamily="50" charset="-128"/>
                <a:cs typeface="Arial"/>
                <a:sym typeface="Arial"/>
              </a:rPr>
              <a:t>６月度</a:t>
            </a:r>
            <a:r>
              <a:rPr lang="ja-JP" altLang="en-US" sz="900" kern="0" dirty="0">
                <a:latin typeface="Meiryo UI" panose="020B0604030504040204" pitchFamily="50" charset="-128"/>
                <a:ea typeface="Meiryo UI" panose="020B0604030504040204" pitchFamily="50" charset="-128"/>
                <a:cs typeface="Arial"/>
                <a:sym typeface="Arial"/>
              </a:rPr>
              <a:t>　営業</a:t>
            </a:r>
            <a:r>
              <a:rPr lang="ja-JP" altLang="en-US" sz="900" kern="0" dirty="0" smtClean="0">
                <a:latin typeface="Meiryo UI" panose="020B0604030504040204" pitchFamily="50" charset="-128"/>
                <a:ea typeface="Meiryo UI" panose="020B0604030504040204" pitchFamily="50" charset="-128"/>
                <a:cs typeface="Arial"/>
                <a:sym typeface="Arial"/>
              </a:rPr>
              <a:t>対策</a:t>
            </a:r>
            <a:endParaRPr lang="en-US" altLang="ja-JP" sz="900" kern="0" dirty="0" smtClean="0">
              <a:latin typeface="Meiryo UI" panose="020B0604030504040204" pitchFamily="50" charset="-128"/>
              <a:ea typeface="Meiryo UI" panose="020B0604030504040204" pitchFamily="50" charset="-128"/>
              <a:cs typeface="Arial"/>
              <a:sym typeface="Arial"/>
            </a:endParaRPr>
          </a:p>
          <a:p>
            <a:pPr algn="ctr">
              <a:buClr>
                <a:srgbClr val="000000"/>
              </a:buClr>
            </a:pPr>
            <a:endParaRPr lang="en-US" altLang="ja-JP" sz="900" kern="0" dirty="0" smtClean="0">
              <a:latin typeface="Meiryo UI" panose="020B0604030504040204" pitchFamily="50" charset="-128"/>
              <a:ea typeface="Meiryo UI" panose="020B0604030504040204" pitchFamily="50" charset="-128"/>
              <a:cs typeface="Arial"/>
              <a:sym typeface="Arial"/>
            </a:endParaRPr>
          </a:p>
          <a:p>
            <a:pPr>
              <a:spcAft>
                <a:spcPts val="0"/>
              </a:spcAft>
            </a:pP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韓国向けについては</a:t>
            </a:r>
            <a:r>
              <a:rPr lang="en-US" altLang="ja-JP" sz="900" kern="0" dirty="0">
                <a:solidFill>
                  <a:srgbClr val="000000"/>
                </a:solidFill>
                <a:latin typeface="Meiryo UI" panose="020B0604030504040204" pitchFamily="50" charset="-128"/>
                <a:ea typeface="游明朝" panose="02020400000000000000" pitchFamily="18" charset="-128"/>
                <a:cs typeface="Arial" panose="020B0604020202020204" pitchFamily="34" charset="0"/>
              </a:rPr>
              <a:t>6</a:t>
            </a: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月以降も主要貨物である、製紙、廃油は継続的な出荷が見込まれている。また、</a:t>
            </a:r>
            <a:r>
              <a:rPr lang="en-US"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5</a:t>
            </a: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月はゴールデンウィークの影響とモンゴル、ロシア向けの貨物滞留で</a:t>
            </a:r>
            <a:r>
              <a:rPr lang="en-US" altLang="ja-JP" sz="900" kern="0" dirty="0">
                <a:solidFill>
                  <a:srgbClr val="000000"/>
                </a:solidFill>
                <a:latin typeface="Meiryo UI" panose="020B0604030504040204" pitchFamily="50" charset="-128"/>
                <a:ea typeface="游明朝" panose="02020400000000000000" pitchFamily="18" charset="-128"/>
                <a:cs typeface="Arial" panose="020B0604020202020204" pitchFamily="34" charset="0"/>
              </a:rPr>
              <a:t>BKG</a:t>
            </a: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が伸びず、仁川向けの古紙で物量確保を図った。しかしながら、</a:t>
            </a:r>
            <a:r>
              <a:rPr lang="en-US" altLang="ja-JP" sz="900" kern="0" dirty="0">
                <a:solidFill>
                  <a:srgbClr val="000000"/>
                </a:solidFill>
                <a:latin typeface="Meiryo UI" panose="020B0604030504040204" pitchFamily="50" charset="-128"/>
                <a:ea typeface="游明朝" panose="02020400000000000000" pitchFamily="18" charset="-128"/>
                <a:cs typeface="Arial" panose="020B0604020202020204" pitchFamily="34" charset="0"/>
              </a:rPr>
              <a:t>RPB</a:t>
            </a: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が下落したため、</a:t>
            </a:r>
            <a:r>
              <a:rPr lang="en-US" altLang="ja-JP" sz="900" kern="0" dirty="0">
                <a:solidFill>
                  <a:srgbClr val="000000"/>
                </a:solidFill>
                <a:latin typeface="Meiryo UI" panose="020B0604030504040204" pitchFamily="50" charset="-128"/>
                <a:ea typeface="游明朝" panose="02020400000000000000" pitchFamily="18" charset="-128"/>
                <a:cs typeface="Arial" panose="020B0604020202020204" pitchFamily="34" charset="0"/>
              </a:rPr>
              <a:t>6</a:t>
            </a: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月度は地方港出し仁川向け古紙運賃を約＄</a:t>
            </a:r>
            <a:r>
              <a:rPr lang="en-US" altLang="ja-JP" sz="900" kern="0" dirty="0">
                <a:solidFill>
                  <a:srgbClr val="000000"/>
                </a:solidFill>
                <a:latin typeface="Meiryo UI" panose="020B0604030504040204" pitchFamily="50" charset="-128"/>
                <a:ea typeface="游明朝" panose="02020400000000000000" pitchFamily="18" charset="-128"/>
                <a:cs typeface="Arial" panose="020B0604020202020204" pitchFamily="34" charset="0"/>
              </a:rPr>
              <a:t>$50~150</a:t>
            </a: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程度値上げして、</a:t>
            </a:r>
            <a:r>
              <a:rPr lang="ja-JP" altLang="ja-JP" sz="900" kern="0">
                <a:solidFill>
                  <a:srgbClr val="000000"/>
                </a:solidFill>
                <a:latin typeface="游明朝" panose="02020400000000000000" pitchFamily="18" charset="-128"/>
                <a:ea typeface="Meiryo UI" panose="020B0604030504040204" pitchFamily="50" charset="-128"/>
                <a:cs typeface="Arial" panose="020B0604020202020204" pitchFamily="34" charset="0"/>
              </a:rPr>
              <a:t>売上げ</a:t>
            </a:r>
            <a:r>
              <a:rPr lang="ja-JP" altLang="ja-JP" sz="900" kern="0" smtClean="0">
                <a:solidFill>
                  <a:srgbClr val="000000"/>
                </a:solidFill>
                <a:latin typeface="游明朝" panose="02020400000000000000" pitchFamily="18" charset="-128"/>
                <a:ea typeface="Meiryo UI" panose="020B0604030504040204" pitchFamily="50" charset="-128"/>
                <a:cs typeface="Arial" panose="020B0604020202020204" pitchFamily="34" charset="0"/>
              </a:rPr>
              <a:t>向上</a:t>
            </a:r>
            <a:r>
              <a:rPr lang="ja-JP" altLang="en-US" sz="900" kern="0" smtClean="0">
                <a:solidFill>
                  <a:srgbClr val="000000"/>
                </a:solidFill>
                <a:latin typeface="游明朝" panose="02020400000000000000" pitchFamily="18" charset="-128"/>
                <a:ea typeface="Meiryo UI" panose="020B0604030504040204" pitchFamily="50" charset="-128"/>
                <a:cs typeface="Arial" panose="020B0604020202020204" pitchFamily="34" charset="0"/>
              </a:rPr>
              <a:t>を</a:t>
            </a:r>
            <a:r>
              <a:rPr lang="ja-JP" altLang="ja-JP" sz="900" kern="0" smtClean="0">
                <a:solidFill>
                  <a:srgbClr val="000000"/>
                </a:solidFill>
                <a:latin typeface="游明朝" panose="02020400000000000000" pitchFamily="18" charset="-128"/>
                <a:ea typeface="Meiryo UI" panose="020B0604030504040204" pitchFamily="50" charset="-128"/>
                <a:cs typeface="Arial" panose="020B0604020202020204" pitchFamily="34" charset="0"/>
              </a:rPr>
              <a:t>おこなう</a:t>
            </a: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a:t>
            </a:r>
            <a:endParaRPr lang="ja-JP" altLang="ja-JP" sz="900" kern="100" dirty="0">
              <a:latin typeface="游明朝" panose="02020400000000000000" pitchFamily="18" charset="-128"/>
              <a:ea typeface="游明朝" panose="02020400000000000000" pitchFamily="18" charset="-128"/>
              <a:cs typeface="Times New Roman" panose="02020603050405020304" pitchFamily="18" charset="0"/>
            </a:endParaRPr>
          </a:p>
          <a:p>
            <a:pPr>
              <a:spcAft>
                <a:spcPts val="0"/>
              </a:spcAft>
            </a:pP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また、三国間は</a:t>
            </a:r>
            <a:r>
              <a:rPr lang="en-US"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5</a:t>
            </a: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月のモンゴル向け貨物滞留で出荷が減少した反動で出荷増予測されることから、大手荷主のシンクロジ、セントロワイド、ノットグローバル等に聞き取りをおこない集荷に繋げていく。また、継続して実施している</a:t>
            </a:r>
            <a:r>
              <a:rPr lang="en-US" altLang="ja-JP" sz="900" kern="0" dirty="0">
                <a:solidFill>
                  <a:srgbClr val="000000"/>
                </a:solidFill>
                <a:latin typeface="Meiryo UI" panose="020B0604030504040204" pitchFamily="50" charset="-128"/>
                <a:ea typeface="游明朝" panose="02020400000000000000" pitchFamily="18" charset="-128"/>
                <a:cs typeface="Arial" panose="020B0604020202020204" pitchFamily="34" charset="0"/>
              </a:rPr>
              <a:t>NCK </a:t>
            </a:r>
            <a:r>
              <a:rPr lang="ja-JP" altLang="ja-JP" sz="900" kern="0" dirty="0">
                <a:solidFill>
                  <a:srgbClr val="000000"/>
                </a:solidFill>
                <a:latin typeface="游明朝" panose="02020400000000000000" pitchFamily="18" charset="-128"/>
                <a:ea typeface="Meiryo UI" panose="020B0604030504040204" pitchFamily="50" charset="-128"/>
                <a:cs typeface="Arial" panose="020B0604020202020204" pitchFamily="34" charset="0"/>
              </a:rPr>
              <a:t>サービスでの中国向けや南京、張家港向けのプロモーションを継続して少しでも物量を増加させる事を心掛ける</a:t>
            </a:r>
            <a:r>
              <a:rPr lang="ja-JP" altLang="ja-JP" sz="900" kern="0" dirty="0" smtClean="0">
                <a:solidFill>
                  <a:srgbClr val="000000"/>
                </a:solidFill>
                <a:latin typeface="游明朝" panose="02020400000000000000" pitchFamily="18" charset="-128"/>
                <a:ea typeface="Meiryo UI" panose="020B0604030504040204" pitchFamily="50" charset="-128"/>
                <a:cs typeface="Arial" panose="020B0604020202020204" pitchFamily="34" charset="0"/>
              </a:rPr>
              <a:t>。</a:t>
            </a:r>
            <a:endParaRPr lang="en-US" altLang="ja-JP" sz="900" kern="0" dirty="0" smtClean="0">
              <a:latin typeface="Meiryo UI" panose="020B0604030504040204" pitchFamily="50" charset="-128"/>
              <a:ea typeface="Meiryo UI" panose="020B0604030504040204" pitchFamily="50" charset="-128"/>
              <a:cs typeface="Arial"/>
              <a:sym typeface="Arial"/>
            </a:endParaRPr>
          </a:p>
        </p:txBody>
      </p:sp>
      <p:sp>
        <p:nvSpPr>
          <p:cNvPr id="13" name="正方形/長方形 12"/>
          <p:cNvSpPr/>
          <p:nvPr/>
        </p:nvSpPr>
        <p:spPr>
          <a:xfrm>
            <a:off x="128464" y="116632"/>
            <a:ext cx="9656216" cy="369332"/>
          </a:xfrm>
          <a:prstGeom prst="rect">
            <a:avLst/>
          </a:prstGeom>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2. </a:t>
            </a:r>
            <a:r>
              <a:rPr lang="ja-JP" altLang="en-US" b="1" dirty="0">
                <a:latin typeface="ＭＳ Ｐゴシック" panose="020B0600070205080204" pitchFamily="50" charset="-128"/>
                <a:ea typeface="ＭＳ Ｐゴシック" panose="020B0600070205080204" pitchFamily="50" charset="-128"/>
              </a:rPr>
              <a:t>セールス報告 </a:t>
            </a:r>
            <a:r>
              <a:rPr lang="ja-JP" altLang="en-US" b="1" dirty="0" smtClean="0">
                <a:latin typeface="ＭＳ Ｐゴシック" panose="020B0600070205080204" pitchFamily="50" charset="-128"/>
                <a:ea typeface="ＭＳ Ｐゴシック" panose="020B0600070205080204" pitchFamily="50" charset="-128"/>
              </a:rPr>
              <a:t>－ 営業</a:t>
            </a:r>
            <a:r>
              <a:rPr lang="ja-JP" altLang="en-US" b="1" dirty="0">
                <a:latin typeface="ＭＳ Ｐゴシック" panose="020B0600070205080204" pitchFamily="50" charset="-128"/>
                <a:ea typeface="ＭＳ Ｐゴシック" panose="020B0600070205080204" pitchFamily="50" charset="-128"/>
              </a:rPr>
              <a:t>対策会議 南星</a:t>
            </a:r>
            <a:r>
              <a:rPr lang="ja-JP" altLang="en-US" b="1" dirty="0" smtClean="0">
                <a:latin typeface="ＭＳ Ｐゴシック" panose="020B0600070205080204" pitchFamily="50" charset="-128"/>
                <a:ea typeface="ＭＳ Ｐゴシック" panose="020B0600070205080204" pitchFamily="50" charset="-128"/>
              </a:rPr>
              <a:t>海運 東暎海運 </a:t>
            </a:r>
            <a:r>
              <a:rPr lang="en-US" altLang="ja-JP" b="1" dirty="0" smtClean="0">
                <a:latin typeface="ＭＳ Ｐゴシック" panose="020B0600070205080204" pitchFamily="50" charset="-128"/>
                <a:ea typeface="ＭＳ Ｐゴシック" panose="020B0600070205080204" pitchFamily="50" charset="-128"/>
              </a:rPr>
              <a:t>2024</a:t>
            </a:r>
            <a:r>
              <a:rPr lang="ja-JP" altLang="en-US" b="1" dirty="0" smtClean="0">
                <a:latin typeface="ＭＳ Ｐゴシック" panose="020B0600070205080204" pitchFamily="50" charset="-128"/>
                <a:ea typeface="ＭＳ Ｐゴシック" panose="020B0600070205080204" pitchFamily="50" charset="-128"/>
              </a:rPr>
              <a:t>年</a:t>
            </a:r>
            <a:r>
              <a:rPr lang="en-US" altLang="ja-JP" b="1" dirty="0" smtClean="0">
                <a:latin typeface="ＭＳ Ｐゴシック" panose="020B0600070205080204" pitchFamily="50" charset="-128"/>
                <a:ea typeface="ＭＳ Ｐゴシック" panose="020B0600070205080204" pitchFamily="50" charset="-128"/>
              </a:rPr>
              <a:t>6</a:t>
            </a:r>
            <a:r>
              <a:rPr lang="ja-JP" altLang="en-US" b="1" dirty="0" smtClean="0">
                <a:latin typeface="ＭＳ Ｐゴシック" panose="020B0600070205080204" pitchFamily="50" charset="-128"/>
                <a:ea typeface="ＭＳ Ｐゴシック" panose="020B0600070205080204" pitchFamily="50" charset="-128"/>
              </a:rPr>
              <a:t>月 </a:t>
            </a:r>
            <a:r>
              <a:rPr lang="en-US" altLang="ja-JP" b="1" dirty="0" smtClean="0">
                <a:latin typeface="ＭＳ Ｐゴシック" panose="020B0600070205080204" pitchFamily="50" charset="-128"/>
                <a:ea typeface="ＭＳ Ｐゴシック" panose="020B0600070205080204" pitchFamily="50" charset="-128"/>
              </a:rPr>
              <a:t>West </a:t>
            </a:r>
            <a:r>
              <a:rPr lang="en-US" altLang="ja-JP" b="1" dirty="0">
                <a:latin typeface="ＭＳ Ｐゴシック" panose="020B0600070205080204" pitchFamily="50" charset="-128"/>
                <a:ea typeface="ＭＳ Ｐゴシック" panose="020B0600070205080204" pitchFamily="50" charset="-128"/>
              </a:rPr>
              <a:t>bound</a:t>
            </a:r>
            <a:endParaRPr lang="ja-JP" altLang="en-US" b="1"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00472" y="1044974"/>
            <a:ext cx="9505056" cy="1159890"/>
          </a:xfrm>
          <a:prstGeom prst="rect">
            <a:avLst/>
          </a:prstGeom>
        </p:spPr>
      </p:pic>
      <p:pic>
        <p:nvPicPr>
          <p:cNvPr id="5" name="図 4"/>
          <p:cNvPicPr>
            <a:picLocks noChangeAspect="1"/>
          </p:cNvPicPr>
          <p:nvPr/>
        </p:nvPicPr>
        <p:blipFill>
          <a:blip r:embed="rId3"/>
          <a:stretch>
            <a:fillRect/>
          </a:stretch>
        </p:blipFill>
        <p:spPr>
          <a:xfrm>
            <a:off x="1136576" y="3789040"/>
            <a:ext cx="7677225" cy="1008112"/>
          </a:xfrm>
          <a:prstGeom prst="rect">
            <a:avLst/>
          </a:prstGeom>
        </p:spPr>
      </p:pic>
    </p:spTree>
    <p:extLst>
      <p:ext uri="{BB962C8B-B14F-4D97-AF65-F5344CB8AC3E}">
        <p14:creationId xmlns:p14="http://schemas.microsoft.com/office/powerpoint/2010/main" val="93256791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28464" y="116632"/>
            <a:ext cx="9656216" cy="369332"/>
          </a:xfrm>
          <a:prstGeom prst="rect">
            <a:avLst/>
          </a:prstGeom>
        </p:spPr>
        <p:txBody>
          <a:bodyPr wrap="square">
            <a:spAutoFit/>
          </a:bodyPr>
          <a:lstStyle/>
          <a:p>
            <a:r>
              <a:rPr lang="en-US" altLang="ja-JP" b="1" smtClean="0">
                <a:latin typeface="ＭＳ Ｐゴシック" panose="020B0600070205080204" pitchFamily="50" charset="-128"/>
                <a:ea typeface="ＭＳ Ｐゴシック" panose="020B0600070205080204" pitchFamily="50" charset="-128"/>
              </a:rPr>
              <a:t>3. </a:t>
            </a:r>
            <a:r>
              <a:rPr lang="ja-JP" altLang="en-US" b="1" dirty="0" smtClean="0">
                <a:latin typeface="ＭＳ Ｐゴシック" panose="020B0600070205080204" pitchFamily="50" charset="-128"/>
                <a:ea typeface="ＭＳ Ｐゴシック" panose="020B0600070205080204" pitchFamily="50" charset="-128"/>
              </a:rPr>
              <a:t>オペレーション報告　</a:t>
            </a:r>
            <a:r>
              <a:rPr lang="en-US" altLang="zh-TW" b="1" dirty="0" smtClean="0">
                <a:latin typeface="ＭＳ Ｐゴシック" panose="020B0600070205080204" pitchFamily="50" charset="-128"/>
                <a:ea typeface="ＭＳ Ｐゴシック" panose="020B0600070205080204" pitchFamily="50" charset="-128"/>
              </a:rPr>
              <a:t>202</a:t>
            </a:r>
            <a:r>
              <a:rPr lang="en-US" altLang="ja-JP" b="1" dirty="0" smtClean="0">
                <a:latin typeface="ＭＳ Ｐゴシック" panose="020B0600070205080204" pitchFamily="50" charset="-128"/>
                <a:ea typeface="ＭＳ Ｐゴシック" panose="020B0600070205080204" pitchFamily="50" charset="-128"/>
              </a:rPr>
              <a:t>4</a:t>
            </a:r>
            <a:r>
              <a:rPr lang="zh-TW" altLang="en-US" b="1" dirty="0" smtClean="0">
                <a:latin typeface="ＭＳ Ｐゴシック" panose="020B0600070205080204" pitchFamily="50" charset="-128"/>
                <a:ea typeface="ＭＳ Ｐゴシック" panose="020B0600070205080204" pitchFamily="50" charset="-128"/>
              </a:rPr>
              <a:t>年</a:t>
            </a:r>
            <a:r>
              <a:rPr lang="en-US" altLang="ja-JP" b="1" dirty="0">
                <a:latin typeface="ＭＳ Ｐゴシック" panose="020B0600070205080204" pitchFamily="50" charset="-128"/>
                <a:ea typeface="ＭＳ Ｐゴシック" panose="020B0600070205080204" pitchFamily="50" charset="-128"/>
              </a:rPr>
              <a:t>4</a:t>
            </a:r>
            <a:r>
              <a:rPr lang="zh-TW" altLang="en-US" b="1" dirty="0" smtClean="0">
                <a:latin typeface="ＭＳ Ｐゴシック" panose="020B0600070205080204" pitchFamily="50" charset="-128"/>
                <a:ea typeface="ＭＳ Ｐゴシック" panose="020B0600070205080204" pitchFamily="50" charset="-128"/>
              </a:rPr>
              <a:t>月 </a:t>
            </a:r>
            <a:r>
              <a:rPr lang="en-US" altLang="ja-JP" b="1" dirty="0" smtClean="0">
                <a:latin typeface="ＭＳ Ｐゴシック" panose="020B0600070205080204" pitchFamily="50" charset="-128"/>
                <a:ea typeface="ＭＳ Ｐゴシック" panose="020B0600070205080204" pitchFamily="50" charset="-128"/>
              </a:rPr>
              <a:t>HUSBANDING FEE</a:t>
            </a:r>
            <a:r>
              <a:rPr lang="ja-JP" altLang="en-US" b="1" dirty="0" smtClean="0">
                <a:latin typeface="ＭＳ Ｐゴシック" panose="020B0600070205080204" pitchFamily="50" charset="-128"/>
                <a:ea typeface="ＭＳ Ｐゴシック" panose="020B0600070205080204" pitchFamily="50" charset="-128"/>
              </a:rPr>
              <a:t>及び</a:t>
            </a:r>
            <a:r>
              <a:rPr lang="en-US" altLang="ja-JP" b="1" dirty="0" smtClean="0">
                <a:latin typeface="ＭＳ Ｐゴシック" panose="020B0600070205080204" pitchFamily="50" charset="-128"/>
                <a:ea typeface="ＭＳ Ｐゴシック" panose="020B0600070205080204" pitchFamily="50" charset="-128"/>
              </a:rPr>
              <a:t>CNTR MANAGEMENT FEE</a:t>
            </a:r>
            <a:r>
              <a:rPr lang="ja-JP" altLang="en-US" b="1" dirty="0" smtClean="0">
                <a:latin typeface="ＭＳ Ｐゴシック" panose="020B0600070205080204" pitchFamily="50" charset="-128"/>
                <a:ea typeface="ＭＳ Ｐゴシック" panose="020B0600070205080204" pitchFamily="50" charset="-128"/>
              </a:rPr>
              <a:t>売上報告　</a:t>
            </a:r>
            <a:endParaRPr lang="ja-JP" altLang="en-US" b="1"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17DB97F5-D030-4A96-A351-AB02769B6959}" type="slidenum">
              <a:rPr lang="ko-KR" altLang="en-US" smtClean="0"/>
              <a:pPr/>
              <a:t>8</a:t>
            </a:fld>
            <a:endParaRPr lang="ko-KR" altLang="en-US" dirty="0"/>
          </a:p>
        </p:txBody>
      </p:sp>
      <p:sp>
        <p:nvSpPr>
          <p:cNvPr id="13" name="Rectangle 73"/>
          <p:cNvSpPr>
            <a:spLocks noChangeArrowheads="1"/>
          </p:cNvSpPr>
          <p:nvPr/>
        </p:nvSpPr>
        <p:spPr bwMode="gray">
          <a:xfrm>
            <a:off x="433007" y="797122"/>
            <a:ext cx="8974669" cy="664316"/>
          </a:xfrm>
          <a:prstGeom prst="roundRect">
            <a:avLst>
              <a:gd name="adj" fmla="val 5242"/>
            </a:avLst>
          </a:prstGeom>
          <a:solidFill>
            <a:srgbClr val="FFFFFF"/>
          </a:solidFill>
          <a:ln w="9525" algn="ctr">
            <a:solidFill>
              <a:srgbClr val="000000"/>
            </a:solidFill>
            <a:miter lim="800000"/>
            <a:headEnd/>
            <a:tailEnd type="none" w="sm" len="med"/>
          </a:ln>
          <a:effectLst>
            <a:outerShdw dist="35921" dir="2700000" algn="ctr" rotWithShape="0">
              <a:srgbClr val="808080"/>
            </a:outerShdw>
          </a:effectLst>
        </p:spPr>
        <p:txBody>
          <a:bodyPr lIns="36000" tIns="46800" rIns="18000" bIns="46800" anchor="ctr"/>
          <a:lstStyle/>
          <a:p>
            <a:pPr marL="114300"/>
            <a:r>
              <a:rPr lang="en-US" altLang="ja-JP" sz="1050" b="1" dirty="0" smtClean="0">
                <a:latin typeface="Meiryo UI" panose="020B0604030504040204" pitchFamily="50" charset="-128"/>
                <a:ea typeface="Meiryo UI" panose="020B0604030504040204" pitchFamily="50" charset="-128"/>
                <a:sym typeface="Wingdings 2" pitchFamily="18" charset="2"/>
              </a:rPr>
              <a:t>HUSBANDING FEE (JPY50,000 per Own Vessel)</a:t>
            </a:r>
          </a:p>
          <a:p>
            <a:pPr marL="114300"/>
            <a:endParaRPr lang="en-US" altLang="ko-KR" sz="1050" b="1" dirty="0">
              <a:latin typeface="Meiryo UI" panose="020B0604030504040204" pitchFamily="50" charset="-128"/>
              <a:ea typeface="Meiryo UI" panose="020B0604030504040204" pitchFamily="50" charset="-128"/>
              <a:sym typeface="Wingdings 2" pitchFamily="18" charset="2"/>
            </a:endParaRPr>
          </a:p>
          <a:p>
            <a:pPr marL="114300"/>
            <a:r>
              <a:rPr lang="en-US" altLang="ja-JP" sz="1050" b="1" dirty="0">
                <a:latin typeface="Meiryo UI" panose="020B0604030504040204" pitchFamily="50" charset="-128"/>
                <a:ea typeface="Meiryo UI" panose="020B0604030504040204" pitchFamily="50" charset="-128"/>
                <a:sym typeface="Wingdings 2" pitchFamily="18" charset="2"/>
              </a:rPr>
              <a:t>4</a:t>
            </a:r>
            <a:r>
              <a:rPr lang="ja-JP" altLang="en-US" sz="1050" b="1" dirty="0" smtClean="0">
                <a:latin typeface="Meiryo UI" panose="020B0604030504040204" pitchFamily="50" charset="-128"/>
                <a:ea typeface="Meiryo UI" panose="020B0604030504040204" pitchFamily="50" charset="-128"/>
                <a:sym typeface="Wingdings 2" pitchFamily="18" charset="2"/>
              </a:rPr>
              <a:t>月　確定値 </a:t>
            </a:r>
            <a:r>
              <a:rPr lang="en-US" altLang="ja-JP" sz="1050" b="1" dirty="0" smtClean="0">
                <a:latin typeface="Meiryo UI" panose="020B0604030504040204" pitchFamily="50" charset="-128"/>
                <a:ea typeface="Meiryo UI" panose="020B0604030504040204" pitchFamily="50" charset="-128"/>
                <a:sym typeface="Wingdings 2" pitchFamily="18" charset="2"/>
              </a:rPr>
              <a:t>600</a:t>
            </a:r>
            <a:r>
              <a:rPr lang="ja-JP" altLang="en-US" sz="1050" b="1" dirty="0" smtClean="0">
                <a:latin typeface="Meiryo UI" panose="020B0604030504040204" pitchFamily="50" charset="-128"/>
                <a:ea typeface="Meiryo UI" panose="020B0604030504040204" pitchFamily="50" charset="-128"/>
                <a:sym typeface="Wingdings 2" pitchFamily="18" charset="2"/>
              </a:rPr>
              <a:t>万円 </a:t>
            </a:r>
            <a:r>
              <a:rPr lang="en-US" altLang="ja-JP" sz="1050" b="1" dirty="0" smtClean="0">
                <a:latin typeface="Meiryo UI" panose="020B0604030504040204" pitchFamily="50" charset="-128"/>
                <a:ea typeface="Meiryo UI" panose="020B0604030504040204" pitchFamily="50" charset="-128"/>
                <a:sym typeface="Wingdings 2" pitchFamily="18" charset="2"/>
              </a:rPr>
              <a:t>(</a:t>
            </a:r>
            <a:r>
              <a:rPr lang="ja-JP" altLang="en-US" sz="1050" b="1" dirty="0" smtClean="0">
                <a:latin typeface="Meiryo UI" panose="020B0604030504040204" pitchFamily="50" charset="-128"/>
                <a:ea typeface="Meiryo UI" panose="020B0604030504040204" pitchFamily="50" charset="-128"/>
                <a:sym typeface="Wingdings 2" pitchFamily="18" charset="2"/>
              </a:rPr>
              <a:t>予算比 </a:t>
            </a:r>
            <a:r>
              <a:rPr lang="en-US" altLang="ja-JP" sz="1050" b="1" dirty="0" smtClean="0">
                <a:latin typeface="Meiryo UI" panose="020B0604030504040204" pitchFamily="50" charset="-128"/>
                <a:ea typeface="Meiryo UI" panose="020B0604030504040204" pitchFamily="50" charset="-128"/>
                <a:sym typeface="Wingdings 2" pitchFamily="18" charset="2"/>
              </a:rPr>
              <a:t>100%)</a:t>
            </a:r>
            <a:r>
              <a:rPr lang="ja-JP" altLang="en-US" sz="1050" b="1" dirty="0" smtClean="0">
                <a:latin typeface="Meiryo UI" panose="020B0604030504040204" pitchFamily="50" charset="-128"/>
                <a:ea typeface="Meiryo UI" panose="020B0604030504040204" pitchFamily="50" charset="-128"/>
                <a:sym typeface="Wingdings 2" pitchFamily="18" charset="2"/>
              </a:rPr>
              <a:t>　</a:t>
            </a:r>
            <a:r>
              <a:rPr lang="ja-JP" altLang="en-US" sz="1050" dirty="0" smtClean="0">
                <a:latin typeface="Meiryo UI" panose="020B0604030504040204" pitchFamily="50" charset="-128"/>
                <a:ea typeface="Meiryo UI" panose="020B0604030504040204" pitchFamily="50" charset="-128"/>
                <a:sym typeface="Wingdings 2" pitchFamily="18" charset="2"/>
              </a:rPr>
              <a:t>南星</a:t>
            </a:r>
            <a:r>
              <a:rPr lang="ja-JP" altLang="en-US" sz="1050" dirty="0">
                <a:latin typeface="Meiryo UI" panose="020B0604030504040204" pitchFamily="50" charset="-128"/>
                <a:ea typeface="Meiryo UI" panose="020B0604030504040204" pitchFamily="50" charset="-128"/>
                <a:sym typeface="Wingdings 2" pitchFamily="18" charset="2"/>
              </a:rPr>
              <a:t>　</a:t>
            </a:r>
            <a:r>
              <a:rPr lang="en-US" altLang="ja-JP" sz="1050" dirty="0" smtClean="0">
                <a:latin typeface="Meiryo UI" panose="020B0604030504040204" pitchFamily="50" charset="-128"/>
                <a:ea typeface="Meiryo UI" panose="020B0604030504040204" pitchFamily="50" charset="-128"/>
                <a:sym typeface="Wingdings 2" pitchFamily="18" charset="2"/>
              </a:rPr>
              <a:t>500</a:t>
            </a:r>
            <a:r>
              <a:rPr lang="ja-JP" altLang="en-US" sz="1050" dirty="0" smtClean="0">
                <a:latin typeface="Meiryo UI" panose="020B0604030504040204" pitchFamily="50" charset="-128"/>
                <a:ea typeface="Meiryo UI" panose="020B0604030504040204" pitchFamily="50" charset="-128"/>
                <a:sym typeface="Wingdings 2" pitchFamily="18" charset="2"/>
              </a:rPr>
              <a:t>万円（予算比 </a:t>
            </a:r>
            <a:r>
              <a:rPr lang="en-US" altLang="ja-JP" sz="1050" dirty="0" smtClean="0">
                <a:latin typeface="Meiryo UI" panose="020B0604030504040204" pitchFamily="50" charset="-128"/>
                <a:ea typeface="Meiryo UI" panose="020B0604030504040204" pitchFamily="50" charset="-128"/>
                <a:sym typeface="Wingdings 2" pitchFamily="18" charset="2"/>
              </a:rPr>
              <a:t>99</a:t>
            </a:r>
            <a:r>
              <a:rPr lang="ja-JP" altLang="en-US" sz="1050" dirty="0" smtClean="0">
                <a:latin typeface="Meiryo UI" panose="020B0604030504040204" pitchFamily="50" charset="-128"/>
                <a:ea typeface="Meiryo UI" panose="020B0604030504040204" pitchFamily="50" charset="-128"/>
                <a:sym typeface="Wingdings 2" pitchFamily="18" charset="2"/>
              </a:rPr>
              <a:t>％）　東暎　</a:t>
            </a:r>
            <a:r>
              <a:rPr lang="en-US" altLang="ja-JP" sz="1050" dirty="0" smtClean="0">
                <a:latin typeface="Meiryo UI" panose="020B0604030504040204" pitchFamily="50" charset="-128"/>
                <a:ea typeface="Meiryo UI" panose="020B0604030504040204" pitchFamily="50" charset="-128"/>
                <a:sym typeface="Wingdings 2" pitchFamily="18" charset="2"/>
              </a:rPr>
              <a:t>100</a:t>
            </a:r>
            <a:r>
              <a:rPr lang="ja-JP" altLang="en-US" sz="1050" dirty="0" smtClean="0">
                <a:latin typeface="Meiryo UI" panose="020B0604030504040204" pitchFamily="50" charset="-128"/>
                <a:ea typeface="Meiryo UI" panose="020B0604030504040204" pitchFamily="50" charset="-128"/>
                <a:sym typeface="Wingdings 2" pitchFamily="18" charset="2"/>
              </a:rPr>
              <a:t>万円（予算比 </a:t>
            </a:r>
            <a:r>
              <a:rPr lang="en-US" altLang="ja-JP" sz="1050" dirty="0" smtClean="0">
                <a:latin typeface="Meiryo UI" panose="020B0604030504040204" pitchFamily="50" charset="-128"/>
                <a:ea typeface="Meiryo UI" panose="020B0604030504040204" pitchFamily="50" charset="-128"/>
                <a:sym typeface="Wingdings 2" pitchFamily="18" charset="2"/>
              </a:rPr>
              <a:t>125</a:t>
            </a:r>
            <a:r>
              <a:rPr lang="ja-JP" altLang="en-US" sz="1050" dirty="0" smtClean="0">
                <a:latin typeface="Meiryo UI" panose="020B0604030504040204" pitchFamily="50" charset="-128"/>
                <a:ea typeface="Meiryo UI" panose="020B0604030504040204" pitchFamily="50" charset="-128"/>
                <a:sym typeface="Wingdings 2" pitchFamily="18" charset="2"/>
              </a:rPr>
              <a:t>％）</a:t>
            </a:r>
            <a:endParaRPr lang="ko-KR" altLang="en-US" sz="1050" dirty="0">
              <a:latin typeface="Meiryo UI" panose="020B0604030504040204" pitchFamily="50" charset="-128"/>
              <a:ea typeface="+mn-ea"/>
              <a:sym typeface="Wingdings 2" pitchFamily="18" charset="2"/>
            </a:endParaRPr>
          </a:p>
        </p:txBody>
      </p:sp>
      <p:graphicFrame>
        <p:nvGraphicFramePr>
          <p:cNvPr id="16" name="表 15"/>
          <p:cNvGraphicFramePr>
            <a:graphicFrameLocks noGrp="1"/>
          </p:cNvGraphicFramePr>
          <p:nvPr>
            <p:extLst/>
          </p:nvPr>
        </p:nvGraphicFramePr>
        <p:xfrm>
          <a:off x="5037357" y="1554607"/>
          <a:ext cx="4402161" cy="3098529"/>
        </p:xfrm>
        <a:graphic>
          <a:graphicData uri="http://schemas.openxmlformats.org/drawingml/2006/table">
            <a:tbl>
              <a:tblPr firstRow="1" bandRow="1">
                <a:tableStyleId>{5C22544A-7EE6-4342-B048-85BDC9FD1C3A}</a:tableStyleId>
              </a:tblPr>
              <a:tblGrid>
                <a:gridCol w="4402161">
                  <a:extLst>
                    <a:ext uri="{9D8B030D-6E8A-4147-A177-3AD203B41FA5}">
                      <a16:colId xmlns:a16="http://schemas.microsoft.com/office/drawing/2014/main" val="3846771943"/>
                    </a:ext>
                  </a:extLst>
                </a:gridCol>
              </a:tblGrid>
              <a:tr h="345175">
                <a:tc>
                  <a:txBody>
                    <a:bodyPr/>
                    <a:lstStyle/>
                    <a:p>
                      <a:pPr algn="ctr"/>
                      <a:r>
                        <a:rPr kumimoji="1" lang="en-US" altLang="ja-JP" dirty="0" err="1" smtClean="0"/>
                        <a:t>Dongyoung</a:t>
                      </a:r>
                      <a:endParaRPr kumimoji="1" lang="ja-JP" altLang="en-US" dirty="0"/>
                    </a:p>
                  </a:txBody>
                  <a:tcPr anchor="ctr"/>
                </a:tc>
                <a:extLst>
                  <a:ext uri="{0D108BD9-81ED-4DB2-BD59-A6C34878D82A}">
                    <a16:rowId xmlns:a16="http://schemas.microsoft.com/office/drawing/2014/main" val="1513964995"/>
                  </a:ext>
                </a:extLst>
              </a:tr>
              <a:tr h="2753354">
                <a:tc>
                  <a:txBody>
                    <a:bodyPr/>
                    <a:lstStyle/>
                    <a:p>
                      <a:pPr marL="114300" indent="0">
                        <a:buNone/>
                      </a:pPr>
                      <a:endParaRPr lang="en-US" altLang="ja-JP" sz="140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marL="114300" indent="0">
                        <a:buNone/>
                      </a:pPr>
                      <a:r>
                        <a:rPr lang="en-US" altLang="ja-JP" sz="105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NCK</a:t>
                      </a:r>
                      <a:r>
                        <a:rPr lang="ja-JP" altLang="en-US" sz="105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は</a:t>
                      </a:r>
                      <a:r>
                        <a:rPr lang="en-US" altLang="ja-JP" sz="1050" dirty="0" err="1"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Gunsan</a:t>
                      </a:r>
                      <a:r>
                        <a:rPr lang="en-US" altLang="ja-JP" sz="105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 1calling omit</a:t>
                      </a:r>
                      <a:r>
                        <a:rPr lang="ja-JP" altLang="en-US" sz="105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により遅延が小幅となってきており、また</a:t>
                      </a:r>
                      <a:endParaRPr lang="en-US" altLang="ja-JP" sz="105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marL="114300" indent="0">
                        <a:buNone/>
                      </a:pPr>
                      <a:r>
                        <a:rPr lang="ja-JP" altLang="en-US" sz="105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前月のずれ込みがあったため、</a:t>
                      </a:r>
                      <a:endParaRPr lang="en-US" altLang="ja-JP" sz="105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marL="114300" indent="0">
                        <a:buNone/>
                      </a:pPr>
                      <a:r>
                        <a:rPr lang="en-US" altLang="ja-JP" sz="1050" dirty="0" smtClean="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r>
                        <a:rPr lang="ja-JP" altLang="en-US" sz="1050" u="none" dirty="0" smtClean="0">
                          <a:solidFill>
                            <a:schemeClr val="tx1"/>
                          </a:solidFill>
                          <a:latin typeface="Meiryo UI" panose="020B0604030504040204" pitchFamily="50" charset="-128"/>
                          <a:ea typeface="Meiryo UI" panose="020B0604030504040204" pitchFamily="50" charset="-128"/>
                        </a:rPr>
                        <a:t>　　　　　　　　　　　　　　　　　　　　　　　　　　　　　　　　　　　　　</a:t>
                      </a:r>
                      <a:r>
                        <a:rPr lang="en-US" altLang="ja-JP" sz="1050" u="sng" dirty="0" smtClean="0">
                          <a:solidFill>
                            <a:schemeClr val="tx1"/>
                          </a:solidFill>
                          <a:latin typeface="Meiryo UI" panose="020B0604030504040204" pitchFamily="50" charset="-128"/>
                          <a:ea typeface="Meiryo UI" panose="020B0604030504040204" pitchFamily="50" charset="-128"/>
                        </a:rPr>
                        <a:t>100</a:t>
                      </a:r>
                      <a:r>
                        <a:rPr lang="ja-JP" altLang="ja-JP" sz="1050" u="sng" dirty="0" smtClean="0">
                          <a:solidFill>
                            <a:schemeClr val="tx1"/>
                          </a:solidFill>
                          <a:latin typeface="Meiryo UI" panose="020B0604030504040204" pitchFamily="50" charset="-128"/>
                          <a:ea typeface="Meiryo UI" panose="020B0604030504040204" pitchFamily="50" charset="-128"/>
                        </a:rPr>
                        <a:t>万円</a:t>
                      </a:r>
                      <a:r>
                        <a:rPr lang="ja-JP" altLang="en-US" sz="1050" dirty="0" smtClean="0">
                          <a:solidFill>
                            <a:schemeClr val="tx1"/>
                          </a:solidFill>
                          <a:latin typeface="Meiryo UI" panose="020B0604030504040204" pitchFamily="50" charset="-128"/>
                          <a:ea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r>
                        <a:rPr kumimoji="1" lang="ja-JP" altLang="en-US" sz="1050" dirty="0" smtClean="0">
                          <a:solidFill>
                            <a:schemeClr val="tx1"/>
                          </a:solidFill>
                          <a:latin typeface="Meiryo UI" panose="020B0604030504040204" pitchFamily="50" charset="-128"/>
                          <a:ea typeface="Meiryo UI" panose="020B0604030504040204" pitchFamily="50" charset="-128"/>
                        </a:rPr>
                        <a:t>（京浜）大幅な遅延・</a:t>
                      </a:r>
                      <a:r>
                        <a:rPr kumimoji="1" lang="en-US" altLang="ja-JP" sz="1050" dirty="0" smtClean="0">
                          <a:solidFill>
                            <a:schemeClr val="tx1"/>
                          </a:solidFill>
                          <a:latin typeface="Meiryo UI" panose="020B0604030504040204" pitchFamily="50" charset="-128"/>
                          <a:ea typeface="Meiryo UI" panose="020B0604030504040204" pitchFamily="50" charset="-128"/>
                        </a:rPr>
                        <a:t>SKIP</a:t>
                      </a:r>
                      <a:r>
                        <a:rPr kumimoji="1" lang="ja-JP" altLang="en-US" sz="1050" dirty="0" smtClean="0">
                          <a:solidFill>
                            <a:schemeClr val="tx1"/>
                          </a:solidFill>
                          <a:latin typeface="Meiryo UI" panose="020B0604030504040204" pitchFamily="50" charset="-128"/>
                          <a:ea typeface="Meiryo UI" panose="020B0604030504040204" pitchFamily="50" charset="-128"/>
                        </a:rPr>
                        <a:t>なし</a:t>
                      </a:r>
                      <a:endParaRPr lang="en-US" altLang="ja-JP" sz="105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marL="114300" indent="0">
                        <a:buNone/>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ja-JP" sz="105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marL="114300" indent="0">
                        <a:buNone/>
                      </a:pPr>
                      <a:r>
                        <a:rPr kumimoji="1" lang="ja-JP" altLang="en-US" sz="1050" dirty="0" smtClean="0">
                          <a:solidFill>
                            <a:schemeClr val="tx1"/>
                          </a:solidFill>
                          <a:latin typeface="Meiryo UI" panose="020B0604030504040204" pitchFamily="50" charset="-128"/>
                          <a:ea typeface="Meiryo UI" panose="020B0604030504040204" pitchFamily="50" charset="-128"/>
                        </a:rPr>
                        <a:t>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endParaRPr kumimoji="1" lang="ja-JP" altLang="en-US" dirty="0"/>
                    </a:p>
                  </a:txBody>
                  <a:tcPr/>
                </a:tc>
                <a:extLst>
                  <a:ext uri="{0D108BD9-81ED-4DB2-BD59-A6C34878D82A}">
                    <a16:rowId xmlns:a16="http://schemas.microsoft.com/office/drawing/2014/main" val="1239813027"/>
                  </a:ext>
                </a:extLst>
              </a:tr>
            </a:tbl>
          </a:graphicData>
        </a:graphic>
      </p:graphicFrame>
      <p:sp>
        <p:nvSpPr>
          <p:cNvPr id="19" name="Rectangle 73"/>
          <p:cNvSpPr>
            <a:spLocks noChangeArrowheads="1"/>
          </p:cNvSpPr>
          <p:nvPr/>
        </p:nvSpPr>
        <p:spPr bwMode="gray">
          <a:xfrm>
            <a:off x="455845" y="4760980"/>
            <a:ext cx="8928992" cy="1808128"/>
          </a:xfrm>
          <a:prstGeom prst="roundRect">
            <a:avLst>
              <a:gd name="adj" fmla="val 7679"/>
            </a:avLst>
          </a:prstGeom>
          <a:solidFill>
            <a:srgbClr val="FFFFFF"/>
          </a:solidFill>
          <a:ln w="9525" algn="ctr">
            <a:solidFill>
              <a:srgbClr val="000000"/>
            </a:solidFill>
            <a:miter lim="800000"/>
            <a:headEnd/>
            <a:tailEnd type="none" w="sm" len="med"/>
          </a:ln>
          <a:effectLst>
            <a:outerShdw dist="35921" dir="2700000" algn="ctr" rotWithShape="0">
              <a:srgbClr val="808080"/>
            </a:outerShdw>
          </a:effectLst>
        </p:spPr>
        <p:txBody>
          <a:bodyPr lIns="36000" tIns="46800" rIns="18000" bIns="46800" anchor="ctr"/>
          <a:lstStyle/>
          <a:p>
            <a:pPr marL="114300"/>
            <a:r>
              <a:rPr lang="ja-JP" altLang="en-US" b="1" dirty="0">
                <a:latin typeface="Meiryo UI" panose="020B0604030504040204" pitchFamily="50" charset="-128"/>
                <a:ea typeface="Meiryo UI" panose="020B0604030504040204" pitchFamily="50" charset="-128"/>
                <a:sym typeface="Wingdings 2" pitchFamily="18" charset="2"/>
              </a:rPr>
              <a:t>　</a:t>
            </a:r>
            <a:endParaRPr lang="en-US" altLang="ja-JP" b="1" dirty="0" smtClean="0">
              <a:latin typeface="Meiryo UI" panose="020B0604030504040204" pitchFamily="50" charset="-128"/>
              <a:ea typeface="Meiryo UI" panose="020B0604030504040204" pitchFamily="50" charset="-128"/>
              <a:sym typeface="Wingdings 2" pitchFamily="18" charset="2"/>
            </a:endParaRPr>
          </a:p>
          <a:p>
            <a:pPr marL="114300"/>
            <a:endParaRPr lang="en-US" altLang="ja-JP" sz="1050" b="1" dirty="0" smtClean="0">
              <a:latin typeface="Meiryo UI" panose="020B0604030504040204" pitchFamily="50" charset="-128"/>
              <a:ea typeface="Meiryo UI" panose="020B0604030504040204" pitchFamily="50" charset="-128"/>
              <a:sym typeface="Wingdings 2" pitchFamily="18" charset="2"/>
            </a:endParaRPr>
          </a:p>
          <a:p>
            <a:pPr marL="114300"/>
            <a:endParaRPr lang="en-US" altLang="ja-JP" sz="1050" b="1" dirty="0" smtClean="0">
              <a:solidFill>
                <a:srgbClr val="FF0000"/>
              </a:solidFill>
              <a:latin typeface="Meiryo UI" panose="020B0604030504040204" pitchFamily="50" charset="-128"/>
              <a:ea typeface="Meiryo UI" panose="020B0604030504040204" pitchFamily="50" charset="-128"/>
              <a:sym typeface="Wingdings 2" pitchFamily="18" charset="2"/>
            </a:endParaRPr>
          </a:p>
          <a:p>
            <a:pPr marL="114300"/>
            <a:r>
              <a:rPr lang="en-US" altLang="ja-JP" sz="1050" b="1" dirty="0" smtClean="0">
                <a:latin typeface="Meiryo UI" panose="020B0604030504040204" pitchFamily="50" charset="-128"/>
                <a:ea typeface="Meiryo UI" panose="020B0604030504040204" pitchFamily="50" charset="-128"/>
                <a:sym typeface="Wingdings 2" pitchFamily="18" charset="2"/>
              </a:rPr>
              <a:t>CNTR MANAGEMENT FEE ( JPY550/JPY750 COC, SOC &amp; FEEDER FULL </a:t>
            </a:r>
            <a:r>
              <a:rPr lang="ja-JP" altLang="en-US" sz="1050" b="1" dirty="0">
                <a:latin typeface="Meiryo UI" panose="020B0604030504040204" pitchFamily="50" charset="-128"/>
                <a:ea typeface="Meiryo UI" panose="020B0604030504040204" pitchFamily="50" charset="-128"/>
                <a:sym typeface="Wingdings 2" pitchFamily="18" charset="2"/>
              </a:rPr>
              <a:t> </a:t>
            </a:r>
            <a:r>
              <a:rPr lang="ja-JP" altLang="en-US" sz="1050" b="1" dirty="0" smtClean="0">
                <a:latin typeface="Meiryo UI" panose="020B0604030504040204" pitchFamily="50" charset="-128"/>
                <a:ea typeface="Meiryo UI" panose="020B0604030504040204" pitchFamily="50" charset="-128"/>
                <a:sym typeface="Wingdings 2" pitchFamily="18" charset="2"/>
              </a:rPr>
              <a:t>： </a:t>
            </a:r>
            <a:r>
              <a:rPr lang="en-US" altLang="ja-JP" sz="1050" b="1" dirty="0" smtClean="0">
                <a:latin typeface="Meiryo UI" panose="020B0604030504040204" pitchFamily="50" charset="-128"/>
                <a:ea typeface="Meiryo UI" panose="020B0604030504040204" pitchFamily="50" charset="-128"/>
                <a:sym typeface="Wingdings 2" pitchFamily="18" charset="2"/>
              </a:rPr>
              <a:t>JPY400/600 SOC &amp; FEEDER EMPTY)</a:t>
            </a:r>
          </a:p>
          <a:p>
            <a:pPr marL="114300"/>
            <a:endParaRPr lang="en-US" altLang="ja-JP" sz="1050" b="1" dirty="0" smtClean="0">
              <a:latin typeface="Meiryo UI" panose="020B0604030504040204" pitchFamily="50" charset="-128"/>
              <a:ea typeface="Meiryo UI" panose="020B0604030504040204" pitchFamily="50" charset="-128"/>
              <a:sym typeface="Wingdings 2" pitchFamily="18" charset="2"/>
            </a:endParaRPr>
          </a:p>
          <a:p>
            <a:pPr marL="114300"/>
            <a:r>
              <a:rPr lang="en-US" altLang="ja-JP" sz="1050" b="1" dirty="0" smtClean="0">
                <a:latin typeface="Meiryo UI" panose="020B0604030504040204" pitchFamily="50" charset="-128"/>
                <a:ea typeface="Meiryo UI" panose="020B0604030504040204" pitchFamily="50" charset="-128"/>
                <a:sym typeface="Wingdings 2" pitchFamily="18" charset="2"/>
              </a:rPr>
              <a:t>NS 20F 6087units*JPY550 + 40F 6815units*JPY750 + 20E 313units*JPY400 + 40E 399units*JPY600 = JPY8,823,700 </a:t>
            </a:r>
            <a:endParaRPr lang="en-US" altLang="ja-JP" sz="1050" b="1" dirty="0">
              <a:latin typeface="Meiryo UI" panose="020B0604030504040204" pitchFamily="50" charset="-128"/>
              <a:ea typeface="Meiryo UI" panose="020B0604030504040204" pitchFamily="50" charset="-128"/>
              <a:sym typeface="Wingdings 2" pitchFamily="18" charset="2"/>
            </a:endParaRPr>
          </a:p>
          <a:p>
            <a:pPr marL="114300"/>
            <a:r>
              <a:rPr lang="en-US" altLang="ja-JP" sz="1050" b="1" dirty="0" smtClean="0">
                <a:latin typeface="Meiryo UI" panose="020B0604030504040204" pitchFamily="50" charset="-128"/>
                <a:ea typeface="Meiryo UI" panose="020B0604030504040204" pitchFamily="50" charset="-128"/>
                <a:sym typeface="Wingdings 2" pitchFamily="18" charset="2"/>
              </a:rPr>
              <a:t>DY 20F 1186units*JPY550 </a:t>
            </a:r>
            <a:r>
              <a:rPr lang="en-US" altLang="ja-JP" sz="1050" b="1" dirty="0">
                <a:latin typeface="Meiryo UI" panose="020B0604030504040204" pitchFamily="50" charset="-128"/>
                <a:ea typeface="Meiryo UI" panose="020B0604030504040204" pitchFamily="50" charset="-128"/>
                <a:sym typeface="Wingdings 2" pitchFamily="18" charset="2"/>
              </a:rPr>
              <a:t>+ </a:t>
            </a:r>
            <a:r>
              <a:rPr lang="en-US" altLang="ja-JP" sz="1050" b="1" dirty="0" smtClean="0">
                <a:latin typeface="Meiryo UI" panose="020B0604030504040204" pitchFamily="50" charset="-128"/>
                <a:ea typeface="Meiryo UI" panose="020B0604030504040204" pitchFamily="50" charset="-128"/>
                <a:sym typeface="Wingdings 2" pitchFamily="18" charset="2"/>
              </a:rPr>
              <a:t>40F 1218units*JPY750 </a:t>
            </a:r>
            <a:r>
              <a:rPr lang="en-US" altLang="ja-JP" sz="1050" b="1" dirty="0">
                <a:latin typeface="Meiryo UI" panose="020B0604030504040204" pitchFamily="50" charset="-128"/>
                <a:ea typeface="Meiryo UI" panose="020B0604030504040204" pitchFamily="50" charset="-128"/>
                <a:sym typeface="Wingdings 2" pitchFamily="18" charset="2"/>
              </a:rPr>
              <a:t>+ </a:t>
            </a:r>
            <a:r>
              <a:rPr lang="en-US" altLang="ja-JP" sz="1050" b="1" dirty="0" smtClean="0">
                <a:latin typeface="Meiryo UI" panose="020B0604030504040204" pitchFamily="50" charset="-128"/>
                <a:ea typeface="Meiryo UI" panose="020B0604030504040204" pitchFamily="50" charset="-128"/>
                <a:sym typeface="Wingdings 2" pitchFamily="18" charset="2"/>
              </a:rPr>
              <a:t> 20E</a:t>
            </a:r>
            <a:r>
              <a:rPr lang="ja-JP" altLang="en-US" sz="1050" b="1" dirty="0" smtClean="0">
                <a:latin typeface="Meiryo UI" panose="020B0604030504040204" pitchFamily="50" charset="-128"/>
                <a:ea typeface="Meiryo UI" panose="020B0604030504040204" pitchFamily="50" charset="-128"/>
                <a:sym typeface="Wingdings 2" pitchFamily="18" charset="2"/>
              </a:rPr>
              <a:t>　</a:t>
            </a:r>
            <a:r>
              <a:rPr lang="en-US" altLang="ja-JP" sz="1050" b="1" dirty="0">
                <a:latin typeface="Meiryo UI" panose="020B0604030504040204" pitchFamily="50" charset="-128"/>
                <a:ea typeface="Meiryo UI" panose="020B0604030504040204" pitchFamily="50" charset="-128"/>
                <a:sym typeface="Wingdings 2" pitchFamily="18" charset="2"/>
              </a:rPr>
              <a:t>5</a:t>
            </a:r>
            <a:r>
              <a:rPr lang="en-US" altLang="ja-JP" sz="1050" b="1" dirty="0" smtClean="0">
                <a:latin typeface="Meiryo UI" panose="020B0604030504040204" pitchFamily="50" charset="-128"/>
                <a:ea typeface="Meiryo UI" panose="020B0604030504040204" pitchFamily="50" charset="-128"/>
                <a:sym typeface="Wingdings 2" pitchFamily="18" charset="2"/>
              </a:rPr>
              <a:t>units*JPY400 + 40E    12units*JPY600 = </a:t>
            </a:r>
            <a:r>
              <a:rPr lang="ja-JP" altLang="en-US" sz="1050" b="1" dirty="0">
                <a:latin typeface="Meiryo UI" panose="020B0604030504040204" pitchFamily="50" charset="-128"/>
                <a:ea typeface="Meiryo UI" panose="020B0604030504040204" pitchFamily="50" charset="-128"/>
                <a:sym typeface="Wingdings 2" pitchFamily="18" charset="2"/>
              </a:rPr>
              <a:t> </a:t>
            </a:r>
            <a:r>
              <a:rPr lang="en-US" altLang="ja-JP" sz="1050" b="1" dirty="0" smtClean="0">
                <a:latin typeface="Meiryo UI" panose="020B0604030504040204" pitchFamily="50" charset="-128"/>
                <a:ea typeface="Meiryo UI" panose="020B0604030504040204" pitchFamily="50" charset="-128"/>
                <a:sym typeface="Wingdings 2" pitchFamily="18" charset="2"/>
              </a:rPr>
              <a:t>JPY1,575,000  </a:t>
            </a:r>
          </a:p>
          <a:p>
            <a:pPr marL="114300"/>
            <a:endParaRPr lang="en-US" altLang="ja-JP" sz="1050" b="1" dirty="0" smtClean="0">
              <a:latin typeface="Meiryo UI" panose="020B0604030504040204" pitchFamily="50" charset="-128"/>
              <a:ea typeface="Meiryo UI" panose="020B0604030504040204" pitchFamily="50" charset="-128"/>
              <a:sym typeface="Wingdings 2" pitchFamily="18" charset="2"/>
            </a:endParaRPr>
          </a:p>
          <a:p>
            <a:pPr marL="114300"/>
            <a:r>
              <a:rPr lang="en-US" altLang="ja-JP" sz="1050" b="1" dirty="0">
                <a:latin typeface="Meiryo UI" panose="020B0604030504040204" pitchFamily="50" charset="-128"/>
                <a:ea typeface="Meiryo UI" panose="020B0604030504040204" pitchFamily="50" charset="-128"/>
                <a:sym typeface="Wingdings 2" pitchFamily="18" charset="2"/>
              </a:rPr>
              <a:t>4</a:t>
            </a:r>
            <a:r>
              <a:rPr lang="ja-JP" altLang="en-US" sz="1050" b="1" dirty="0" smtClean="0">
                <a:latin typeface="Meiryo UI" panose="020B0604030504040204" pitchFamily="50" charset="-128"/>
                <a:ea typeface="Meiryo UI" panose="020B0604030504040204" pitchFamily="50" charset="-128"/>
                <a:sym typeface="Wingdings 2" pitchFamily="18" charset="2"/>
              </a:rPr>
              <a:t>月 </a:t>
            </a:r>
            <a:r>
              <a:rPr lang="ja-JP" altLang="en-US" sz="1050" b="1" dirty="0">
                <a:latin typeface="Meiryo UI" panose="020B0604030504040204" pitchFamily="50" charset="-128"/>
                <a:ea typeface="Meiryo UI" panose="020B0604030504040204" pitchFamily="50" charset="-128"/>
                <a:sym typeface="Wingdings 2" pitchFamily="18" charset="2"/>
              </a:rPr>
              <a:t>確定</a:t>
            </a:r>
            <a:r>
              <a:rPr kumimoji="1" lang="ja-JP" altLang="en-US" sz="1050" b="1" dirty="0" smtClean="0">
                <a:latin typeface="Meiryo UI" panose="020B0604030504040204" pitchFamily="50" charset="-128"/>
                <a:ea typeface="Meiryo UI" panose="020B0604030504040204" pitchFamily="50" charset="-128"/>
              </a:rPr>
              <a:t>値 </a:t>
            </a:r>
            <a:r>
              <a:rPr lang="ja-JP" altLang="en-US" sz="1050"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1030</a:t>
            </a:r>
            <a:r>
              <a:rPr kumimoji="1" lang="zh-TW" altLang="en-US" sz="1050" b="1" dirty="0" smtClean="0">
                <a:latin typeface="Meiryo UI" panose="020B0604030504040204" pitchFamily="50" charset="-128"/>
                <a:ea typeface="Meiryo UI" panose="020B0604030504040204" pitchFamily="50" charset="-128"/>
              </a:rPr>
              <a:t>万円</a:t>
            </a:r>
            <a:r>
              <a:rPr kumimoji="1" lang="en-US" altLang="zh-TW" sz="1050" b="1"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予算比 </a:t>
            </a:r>
            <a:r>
              <a:rPr lang="en-US" altLang="ja-JP" sz="1050" b="1" dirty="0" smtClean="0">
                <a:latin typeface="Meiryo UI" panose="020B0604030504040204" pitchFamily="50" charset="-128"/>
                <a:ea typeface="Meiryo UI" panose="020B0604030504040204" pitchFamily="50" charset="-128"/>
              </a:rPr>
              <a:t>93</a:t>
            </a:r>
            <a:r>
              <a:rPr kumimoji="1" lang="en-US" altLang="ja-JP" sz="1050" b="1" dirty="0" smtClean="0">
                <a:latin typeface="Meiryo UI" panose="020B0604030504040204" pitchFamily="50" charset="-128"/>
                <a:ea typeface="Meiryo UI" panose="020B0604030504040204" pitchFamily="50" charset="-128"/>
              </a:rPr>
              <a:t>%)</a:t>
            </a:r>
            <a:r>
              <a:rPr kumimoji="1" lang="zh-TW" altLang="en-US" sz="1050" dirty="0">
                <a:latin typeface="Meiryo UI" panose="020B0604030504040204" pitchFamily="50" charset="-128"/>
                <a:ea typeface="Meiryo UI" panose="020B0604030504040204" pitchFamily="50" charset="-128"/>
              </a:rPr>
              <a:t>　南星  </a:t>
            </a:r>
            <a:r>
              <a:rPr lang="en-US" altLang="zh-TW" sz="1050" dirty="0" smtClean="0">
                <a:latin typeface="Meiryo UI" panose="020B0604030504040204" pitchFamily="50" charset="-128"/>
                <a:ea typeface="Meiryo UI" panose="020B0604030504040204" pitchFamily="50" charset="-128"/>
              </a:rPr>
              <a:t>8</a:t>
            </a:r>
            <a:r>
              <a:rPr lang="en-US" altLang="ja-JP" sz="1050" dirty="0" smtClean="0">
                <a:latin typeface="Meiryo UI" panose="020B0604030504040204" pitchFamily="50" charset="-128"/>
                <a:ea typeface="Meiryo UI" panose="020B0604030504040204" pitchFamily="50" charset="-128"/>
              </a:rPr>
              <a:t>80</a:t>
            </a:r>
            <a:r>
              <a:rPr kumimoji="1" lang="zh-TW" altLang="en-US" sz="1050" dirty="0" smtClean="0">
                <a:latin typeface="Meiryo UI" panose="020B0604030504040204" pitchFamily="50" charset="-128"/>
                <a:ea typeface="Meiryo UI" panose="020B0604030504040204" pitchFamily="50" charset="-128"/>
              </a:rPr>
              <a:t>万円 </a:t>
            </a:r>
            <a:r>
              <a:rPr kumimoji="1" lang="en-US" altLang="zh-TW"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予算比　</a:t>
            </a:r>
            <a:r>
              <a:rPr lang="en-US" altLang="ja-JP" sz="1050" dirty="0" smtClean="0">
                <a:latin typeface="Meiryo UI" panose="020B0604030504040204" pitchFamily="50" charset="-128"/>
                <a:ea typeface="Meiryo UI" panose="020B0604030504040204" pitchFamily="50" charset="-128"/>
              </a:rPr>
              <a:t>97</a:t>
            </a:r>
            <a:r>
              <a:rPr kumimoji="1" lang="ja-JP" altLang="en-US"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a:t>
            </a:r>
            <a:r>
              <a:rPr kumimoji="1" lang="zh-TW" altLang="en-US" sz="1050" dirty="0" smtClean="0">
                <a:latin typeface="Meiryo UI" panose="020B0604030504040204" pitchFamily="50" charset="-128"/>
                <a:ea typeface="Meiryo UI" panose="020B0604030504040204" pitchFamily="50" charset="-128"/>
              </a:rPr>
              <a:t>東暎 </a:t>
            </a:r>
            <a:r>
              <a:rPr lang="en-US" altLang="zh-TW" sz="1050" dirty="0" smtClean="0">
                <a:latin typeface="Meiryo UI" panose="020B0604030504040204" pitchFamily="50" charset="-128"/>
                <a:ea typeface="Meiryo UI" panose="020B0604030504040204" pitchFamily="50" charset="-128"/>
              </a:rPr>
              <a:t>150</a:t>
            </a:r>
            <a:r>
              <a:rPr kumimoji="1" lang="zh-TW" altLang="en-US" sz="1050" dirty="0" smtClean="0">
                <a:latin typeface="Meiryo UI" panose="020B0604030504040204" pitchFamily="50" charset="-128"/>
                <a:ea typeface="Meiryo UI" panose="020B0604030504040204" pitchFamily="50" charset="-128"/>
              </a:rPr>
              <a:t>万円 </a:t>
            </a:r>
            <a:r>
              <a:rPr kumimoji="1" lang="en-US" altLang="zh-TW"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予算比 </a:t>
            </a:r>
            <a:r>
              <a:rPr lang="en-US" altLang="ja-JP" sz="1050" dirty="0" smtClean="0">
                <a:latin typeface="Meiryo UI" panose="020B0604030504040204" pitchFamily="50" charset="-128"/>
                <a:ea typeface="Meiryo UI" panose="020B0604030504040204" pitchFamily="50" charset="-128"/>
              </a:rPr>
              <a:t>71</a:t>
            </a:r>
            <a:r>
              <a:rPr kumimoji="1" lang="en-US" altLang="ja-JP" sz="1050"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marL="114300"/>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　　　　　　　</a:t>
            </a:r>
            <a:endParaRPr kumimoji="1" lang="en-US" altLang="ja-JP" dirty="0">
              <a:solidFill>
                <a:schemeClr val="tx1"/>
              </a:solidFill>
              <a:latin typeface="Meiryo UI" panose="020B0604030504040204" pitchFamily="50" charset="-128"/>
              <a:ea typeface="Meiryo UI" panose="020B0604030504040204" pitchFamily="50" charset="-128"/>
            </a:endParaRPr>
          </a:p>
          <a:p>
            <a:pPr marL="114300" indent="0">
              <a:buNone/>
            </a:pPr>
            <a:r>
              <a:rPr kumimoji="1" lang="ja-JP" altLang="en-US" dirty="0">
                <a:solidFill>
                  <a:schemeClr val="tx1"/>
                </a:solidFill>
                <a:latin typeface="Meiryo UI" panose="020B0604030504040204" pitchFamily="50" charset="-128"/>
                <a:ea typeface="Meiryo UI" panose="020B0604030504040204" pitchFamily="50" charset="-128"/>
              </a:rPr>
              <a:t>　　　　　　　</a:t>
            </a:r>
            <a:endParaRPr lang="ko-KR" altLang="en-US" b="1" dirty="0">
              <a:latin typeface="Meiryo UI" panose="020B0604030504040204" pitchFamily="50" charset="-128"/>
              <a:ea typeface="+mn-ea"/>
              <a:sym typeface="Wingdings 2" pitchFamily="18" charset="2"/>
            </a:endParaRPr>
          </a:p>
        </p:txBody>
      </p:sp>
      <p:graphicFrame>
        <p:nvGraphicFramePr>
          <p:cNvPr id="8" name="表 7"/>
          <p:cNvGraphicFramePr>
            <a:graphicFrameLocks noGrp="1"/>
          </p:cNvGraphicFramePr>
          <p:nvPr>
            <p:extLst/>
          </p:nvPr>
        </p:nvGraphicFramePr>
        <p:xfrm>
          <a:off x="474670" y="1554607"/>
          <a:ext cx="4392488" cy="3113204"/>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3846771943"/>
                    </a:ext>
                  </a:extLst>
                </a:gridCol>
              </a:tblGrid>
              <a:tr h="354640">
                <a:tc>
                  <a:txBody>
                    <a:bodyPr/>
                    <a:lstStyle/>
                    <a:p>
                      <a:pPr algn="ctr"/>
                      <a:r>
                        <a:rPr kumimoji="1" lang="en-US" altLang="ja-JP" dirty="0" smtClean="0">
                          <a:latin typeface="Meiryo UI" panose="020B0604030504040204" pitchFamily="50" charset="-128"/>
                          <a:ea typeface="Meiryo UI" panose="020B0604030504040204" pitchFamily="50" charset="-128"/>
                        </a:rPr>
                        <a:t>Namsung</a:t>
                      </a:r>
                      <a:endParaRPr kumimoji="1" lang="ja-JP" altLang="en-US" dirty="0">
                        <a:latin typeface="Meiryo UI" panose="020B0604030504040204" pitchFamily="50" charset="-128"/>
                        <a:ea typeface="Meiryo UI" panose="020B0604030504040204" pitchFamily="50" charset="-128"/>
                      </a:endParaRPr>
                    </a:p>
                  </a:txBody>
                  <a:tcPr anchor="ctr">
                    <a:solidFill>
                      <a:srgbClr val="F7657A"/>
                    </a:solidFill>
                  </a:tcPr>
                </a:tc>
                <a:extLst>
                  <a:ext uri="{0D108BD9-81ED-4DB2-BD59-A6C34878D82A}">
                    <a16:rowId xmlns:a16="http://schemas.microsoft.com/office/drawing/2014/main" val="1513964995"/>
                  </a:ext>
                </a:extLst>
              </a:tr>
              <a:tr h="2758564">
                <a:tc>
                  <a:txBody>
                    <a:bodyPr/>
                    <a:lstStyle/>
                    <a:p>
                      <a:pPr marL="114300" indent="0">
                        <a:buNone/>
                      </a:pP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14300" indent="0">
                        <a:buNone/>
                      </a:pPr>
                      <a:r>
                        <a:rPr kumimoji="1" lang="ja-JP" altLang="en-US" sz="1050" dirty="0" smtClean="0">
                          <a:solidFill>
                            <a:schemeClr val="tx1"/>
                          </a:solidFill>
                          <a:latin typeface="Meiryo UI" panose="020B0604030504040204" pitchFamily="50" charset="-128"/>
                          <a:ea typeface="Meiryo UI" panose="020B0604030504040204" pitchFamily="50" charset="-128"/>
                        </a:rPr>
                        <a:t>北日本は引き続き、前航海からの遅れを取り戻せず、スケジュール調整を</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r>
                        <a:rPr kumimoji="1" lang="ja-JP" altLang="en-US" sz="1050" dirty="0" smtClean="0">
                          <a:solidFill>
                            <a:schemeClr val="tx1"/>
                          </a:solidFill>
                          <a:latin typeface="Meiryo UI" panose="020B0604030504040204" pitchFamily="50" charset="-128"/>
                          <a:ea typeface="Meiryo UI" panose="020B0604030504040204" pitchFamily="50" charset="-128"/>
                        </a:rPr>
                        <a:t>行ったが、前月からのずれ込みなどもあり、結果としてほぼ予算通り</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r>
                        <a:rPr kumimoji="1" lang="ja-JP" altLang="en-US" sz="1050" dirty="0" smtClean="0">
                          <a:solidFill>
                            <a:schemeClr val="tx1"/>
                          </a:solidFill>
                          <a:latin typeface="Meiryo UI" panose="020B0604030504040204" pitchFamily="50" charset="-128"/>
                          <a:ea typeface="Meiryo UI" panose="020B0604030504040204" pitchFamily="50" charset="-128"/>
                        </a:rPr>
                        <a:t>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r>
                        <a:rPr kumimoji="1" lang="en-US" altLang="ja-JP" sz="1050" dirty="0" smtClean="0">
                          <a:solidFill>
                            <a:schemeClr val="tx1"/>
                          </a:solidFill>
                          <a:latin typeface="Meiryo UI" panose="020B0604030504040204" pitchFamily="50" charset="-128"/>
                          <a:ea typeface="Meiryo UI" panose="020B0604030504040204" pitchFamily="50" charset="-128"/>
                        </a:rPr>
                        <a:t>                                </a:t>
                      </a:r>
                      <a:r>
                        <a:rPr kumimoji="0" lang="ja-JP" altLang="en-US" sz="1050" baseline="0" dirty="0" smtClean="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a:t>
                      </a:r>
                      <a:r>
                        <a:rPr lang="en-US" altLang="ja-JP" sz="1050" u="sng" dirty="0" smtClean="0">
                          <a:solidFill>
                            <a:schemeClr val="tx1"/>
                          </a:solidFill>
                          <a:latin typeface="Meiryo UI" panose="020B0604030504040204" pitchFamily="50" charset="-128"/>
                          <a:ea typeface="Meiryo UI" panose="020B0604030504040204" pitchFamily="50" charset="-128"/>
                        </a:rPr>
                        <a:t>500</a:t>
                      </a:r>
                      <a:r>
                        <a:rPr lang="ja-JP" altLang="ja-JP" sz="1050" u="sng" dirty="0" smtClean="0">
                          <a:solidFill>
                            <a:schemeClr val="tx1"/>
                          </a:solidFill>
                          <a:latin typeface="Meiryo UI" panose="020B0604030504040204" pitchFamily="50" charset="-128"/>
                          <a:ea typeface="Meiryo UI" panose="020B0604030504040204" pitchFamily="50" charset="-128"/>
                        </a:rPr>
                        <a:t>万円</a:t>
                      </a:r>
                      <a:endParaRPr lang="en-US" altLang="ja-JP" sz="1050" u="none" dirty="0" smtClean="0">
                        <a:solidFill>
                          <a:schemeClr val="tx1"/>
                        </a:solidFill>
                        <a:latin typeface="Meiryo UI" panose="020B0604030504040204" pitchFamily="50" charset="-128"/>
                        <a:ea typeface="Meiryo UI" panose="020B0604030504040204" pitchFamily="50" charset="-128"/>
                      </a:endParaRPr>
                    </a:p>
                    <a:p>
                      <a:pPr marL="114300" indent="0">
                        <a:buNone/>
                      </a:pPr>
                      <a:endParaRPr lang="en-US" altLang="ja-JP" sz="1050" dirty="0" smtClean="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marL="114300" indent="0">
                        <a:buNone/>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京浜</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　大幅な遅延・</a:t>
                      </a:r>
                      <a:r>
                        <a:rPr kumimoji="1" lang="en-US" altLang="ja-JP" sz="1050" dirty="0" smtClean="0">
                          <a:solidFill>
                            <a:schemeClr val="tx1"/>
                          </a:solidFill>
                          <a:latin typeface="Meiryo UI" panose="020B0604030504040204" pitchFamily="50" charset="-128"/>
                          <a:ea typeface="Meiryo UI" panose="020B0604030504040204" pitchFamily="50" charset="-128"/>
                        </a:rPr>
                        <a:t>SKIP</a:t>
                      </a:r>
                      <a:r>
                        <a:rPr kumimoji="1" lang="ja-JP" altLang="en-US" sz="1050" dirty="0" smtClean="0">
                          <a:solidFill>
                            <a:schemeClr val="tx1"/>
                          </a:solidFill>
                          <a:latin typeface="Meiryo UI" panose="020B0604030504040204" pitchFamily="50" charset="-128"/>
                          <a:ea typeface="Meiryo UI" panose="020B0604030504040204" pitchFamily="50" charset="-128"/>
                        </a:rPr>
                        <a:t>なし</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阪神</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　自社船なし</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endParaRPr kumimoji="1" lang="ja-JP" altLang="en-US" sz="1050" dirty="0" smtClean="0">
                        <a:solidFill>
                          <a:schemeClr val="tx1"/>
                        </a:solidFill>
                        <a:latin typeface="Meiryo UI" panose="020B0604030504040204" pitchFamily="50" charset="-128"/>
                        <a:ea typeface="Meiryo UI" panose="020B0604030504040204" pitchFamily="50" charset="-128"/>
                      </a:endParaRPr>
                    </a:p>
                    <a:p>
                      <a:pPr marL="114300" indent="0">
                        <a:buNone/>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北日本</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rPr>
                        <a:t>BJS, NTP 1</a:t>
                      </a:r>
                      <a:r>
                        <a:rPr kumimoji="1" lang="ja-JP" altLang="en-US" sz="1050" dirty="0" smtClean="0">
                          <a:solidFill>
                            <a:schemeClr val="tx1"/>
                          </a:solidFill>
                          <a:latin typeface="Meiryo UI" panose="020B0604030504040204" pitchFamily="50" charset="-128"/>
                          <a:ea typeface="Meiryo UI" panose="020B0604030504040204" pitchFamily="50" charset="-128"/>
                        </a:rPr>
                        <a:t>週スライド、</a:t>
                      </a:r>
                      <a:r>
                        <a:rPr kumimoji="1" lang="en-US" altLang="ja-JP" sz="1050" dirty="0" smtClean="0">
                          <a:solidFill>
                            <a:schemeClr val="tx1"/>
                          </a:solidFill>
                          <a:latin typeface="Meiryo UI" panose="020B0604030504040204" pitchFamily="50" charset="-128"/>
                          <a:ea typeface="Meiryo UI" panose="020B0604030504040204" pitchFamily="50" charset="-128"/>
                        </a:rPr>
                        <a:t>JNIV2408W ALL PORT SKIP</a:t>
                      </a:r>
                    </a:p>
                    <a:p>
                      <a:pPr marL="114300" indent="0">
                        <a:buNone/>
                      </a:pPr>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rPr>
                        <a:t>NSVY2407W </a:t>
                      </a:r>
                      <a:r>
                        <a:rPr kumimoji="1" lang="ja-JP" altLang="en-US" sz="1050" dirty="0" smtClean="0">
                          <a:solidFill>
                            <a:schemeClr val="tx1"/>
                          </a:solidFill>
                          <a:latin typeface="Meiryo UI" panose="020B0604030504040204" pitchFamily="50" charset="-128"/>
                          <a:ea typeface="Meiryo UI" panose="020B0604030504040204" pitchFamily="50" charset="-128"/>
                        </a:rPr>
                        <a:t>石狩、秋田</a:t>
                      </a:r>
                      <a:r>
                        <a:rPr kumimoji="1" lang="en-US" altLang="ja-JP" sz="1050" dirty="0" smtClean="0">
                          <a:solidFill>
                            <a:schemeClr val="tx1"/>
                          </a:solidFill>
                          <a:latin typeface="Meiryo UI" panose="020B0604030504040204" pitchFamily="50" charset="-128"/>
                          <a:ea typeface="Meiryo UI" panose="020B0604030504040204" pitchFamily="50" charset="-128"/>
                        </a:rPr>
                        <a:t>SKIP</a:t>
                      </a:r>
                    </a:p>
                    <a:p>
                      <a:pPr marL="114300" indent="0">
                        <a:buNone/>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14300" indent="0">
                        <a:buNone/>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西日本</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　大幅な遅れなし</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39813027"/>
                  </a:ext>
                </a:extLst>
              </a:tr>
            </a:tbl>
          </a:graphicData>
        </a:graphic>
      </p:graphicFrame>
    </p:spTree>
    <p:extLst>
      <p:ext uri="{BB962C8B-B14F-4D97-AF65-F5344CB8AC3E}">
        <p14:creationId xmlns:p14="http://schemas.microsoft.com/office/powerpoint/2010/main" val="2200362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20048" y="1482622"/>
          <a:ext cx="9656216" cy="2378426"/>
        </p:xfrm>
        <a:graphic>
          <a:graphicData uri="http://schemas.openxmlformats.org/drawingml/2006/table">
            <a:tbl>
              <a:tblPr firstRow="1">
                <a:tableStyleId>{F2DE63D5-997A-4646-A377-4702673A728D}</a:tableStyleId>
              </a:tblPr>
              <a:tblGrid>
                <a:gridCol w="584480">
                  <a:extLst>
                    <a:ext uri="{9D8B030D-6E8A-4147-A177-3AD203B41FA5}">
                      <a16:colId xmlns:a16="http://schemas.microsoft.com/office/drawing/2014/main" val="3095511502"/>
                    </a:ext>
                  </a:extLst>
                </a:gridCol>
                <a:gridCol w="3744416">
                  <a:extLst>
                    <a:ext uri="{9D8B030D-6E8A-4147-A177-3AD203B41FA5}">
                      <a16:colId xmlns:a16="http://schemas.microsoft.com/office/drawing/2014/main" val="648480177"/>
                    </a:ext>
                  </a:extLst>
                </a:gridCol>
                <a:gridCol w="3672408">
                  <a:extLst>
                    <a:ext uri="{9D8B030D-6E8A-4147-A177-3AD203B41FA5}">
                      <a16:colId xmlns:a16="http://schemas.microsoft.com/office/drawing/2014/main" val="3164792214"/>
                    </a:ext>
                  </a:extLst>
                </a:gridCol>
                <a:gridCol w="1654912">
                  <a:extLst>
                    <a:ext uri="{9D8B030D-6E8A-4147-A177-3AD203B41FA5}">
                      <a16:colId xmlns:a16="http://schemas.microsoft.com/office/drawing/2014/main" val="1781547434"/>
                    </a:ext>
                  </a:extLst>
                </a:gridCol>
              </a:tblGrid>
              <a:tr h="0">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900" b="1" dirty="0" smtClean="0">
                          <a:solidFill>
                            <a:schemeClr val="tx1"/>
                          </a:solidFill>
                          <a:latin typeface="Meiryo UI" panose="020B0604030504040204" pitchFamily="50" charset="-128"/>
                          <a:ea typeface="Meiryo UI" panose="020B0604030504040204" pitchFamily="50" charset="-128"/>
                        </a:rPr>
                        <a:t>e-Service+ </a:t>
                      </a:r>
                      <a:r>
                        <a:rPr lang="ja-JP" altLang="en-US" sz="900" b="1" dirty="0" smtClean="0">
                          <a:solidFill>
                            <a:schemeClr val="tx1"/>
                          </a:solidFill>
                          <a:latin typeface="Meiryo UI" panose="020B0604030504040204" pitchFamily="50" charset="-128"/>
                          <a:ea typeface="Meiryo UI" panose="020B0604030504040204" pitchFamily="50" charset="-128"/>
                        </a:rPr>
                        <a:t>最適化 </a:t>
                      </a:r>
                      <a:r>
                        <a:rPr lang="en-US" altLang="ja-JP" sz="900" b="0" dirty="0" smtClean="0">
                          <a:solidFill>
                            <a:schemeClr val="tx1"/>
                          </a:solidFill>
                          <a:latin typeface="Meiryo UI" panose="020B0604030504040204" pitchFamily="50" charset="-128"/>
                          <a:ea typeface="Meiryo UI" panose="020B0604030504040204" pitchFamily="50" charset="-128"/>
                        </a:rPr>
                        <a:t>(</a:t>
                      </a:r>
                      <a:r>
                        <a:rPr lang="ja-JP" altLang="en-US" sz="900" b="0" u="none" dirty="0" smtClean="0">
                          <a:solidFill>
                            <a:schemeClr val="tx1"/>
                          </a:solidFill>
                          <a:latin typeface="Meiryo UI" panose="020B0604030504040204" pitchFamily="50" charset="-128"/>
                          <a:ea typeface="Meiryo UI" panose="020B0604030504040204" pitchFamily="50" charset="-128"/>
                        </a:rPr>
                        <a:t>目的：顧客の利便性・満足度を向上させるともに、社内有人対応の削減を目指す。</a:t>
                      </a:r>
                      <a:r>
                        <a:rPr lang="en-US" altLang="ja-JP" sz="900" b="0" u="none" dirty="0" smtClean="0">
                          <a:solidFill>
                            <a:schemeClr val="tx1"/>
                          </a:solidFill>
                          <a:latin typeface="Meiryo UI" panose="020B0604030504040204" pitchFamily="50" charset="-128"/>
                          <a:ea typeface="Meiryo UI" panose="020B0604030504040204" pitchFamily="50" charset="-128"/>
                        </a:rPr>
                        <a:t>)</a:t>
                      </a:r>
                      <a:endParaRPr kumimoji="1" lang="en-US" altLang="ja-JP" sz="900" b="0" u="none"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sz="9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ja-JP" altLang="en-US" sz="9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en-US" altLang="ja-JP" sz="900" b="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586645527"/>
                  </a:ext>
                </a:extLst>
              </a:tr>
              <a:tr h="205610">
                <a:tc>
                  <a:txBody>
                    <a:bodyPr/>
                    <a:lstStyle/>
                    <a:p>
                      <a:r>
                        <a:rPr kumimoji="1" lang="ja-JP" altLang="en-US" sz="900" dirty="0" smtClean="0">
                          <a:latin typeface="Meiryo UI" panose="020B0604030504040204" pitchFamily="50" charset="-128"/>
                          <a:ea typeface="Meiryo UI" panose="020B0604030504040204" pitchFamily="50" charset="-128"/>
                        </a:rPr>
                        <a:t>担当者</a:t>
                      </a:r>
                      <a:endParaRPr kumimoji="1" lang="ja-JP" altLang="en-US" sz="900" b="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進行状況 </a:t>
                      </a:r>
                      <a:r>
                        <a:rPr kumimoji="1" lang="en-US" altLang="ja-JP" sz="900" dirty="0" smtClean="0">
                          <a:latin typeface="Meiryo UI" panose="020B0604030504040204" pitchFamily="50" charset="-128"/>
                          <a:ea typeface="Meiryo UI" panose="020B0604030504040204" pitchFamily="50" charset="-128"/>
                        </a:rPr>
                        <a:t>4-5</a:t>
                      </a:r>
                      <a:r>
                        <a:rPr kumimoji="1" lang="ja-JP" altLang="en-US" sz="900" dirty="0" smtClean="0">
                          <a:latin typeface="Meiryo UI" panose="020B0604030504040204" pitchFamily="50" charset="-128"/>
                          <a:ea typeface="Meiryo UI" panose="020B0604030504040204" pitchFamily="50" charset="-128"/>
                        </a:rPr>
                        <a:t>月 </a:t>
                      </a:r>
                      <a:r>
                        <a:rPr kumimoji="1" lang="en-US" altLang="ja-JP" sz="900" dirty="0" smtClean="0">
                          <a:latin typeface="Meiryo UI" panose="020B0604030504040204" pitchFamily="50" charset="-128"/>
                          <a:ea typeface="Meiryo UI" panose="020B0604030504040204" pitchFamily="50" charset="-128"/>
                        </a:rPr>
                        <a:t>(5/14</a:t>
                      </a:r>
                      <a:r>
                        <a:rPr kumimoji="1" lang="ja-JP" altLang="en-US" sz="900" dirty="0" smtClean="0">
                          <a:latin typeface="Meiryo UI" panose="020B0604030504040204" pitchFamily="50" charset="-128"/>
                          <a:ea typeface="Meiryo UI" panose="020B0604030504040204" pitchFamily="50" charset="-128"/>
                        </a:rPr>
                        <a:t>時点</a:t>
                      </a:r>
                      <a:r>
                        <a:rPr kumimoji="1" lang="en-US" altLang="ja-JP" sz="900" dirty="0" smtClean="0">
                          <a:latin typeface="Meiryo UI" panose="020B0604030504040204" pitchFamily="50" charset="-128"/>
                          <a:ea typeface="Meiryo UI" panose="020B0604030504040204" pitchFamily="50" charset="-128"/>
                        </a:rPr>
                        <a:t>)</a:t>
                      </a:r>
                      <a:endParaRPr kumimoji="1" lang="ja-JP" altLang="en-US" sz="900" b="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実施内容</a:t>
                      </a:r>
                      <a:endParaRPr kumimoji="1" lang="ja-JP" altLang="en-US" sz="900" b="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予定・備考</a:t>
                      </a:r>
                      <a:endParaRPr kumimoji="1" lang="en-US" altLang="ja-JP" sz="900" b="0" dirty="0" smtClean="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78196"/>
                  </a:ext>
                </a:extLst>
              </a:tr>
              <a:tr h="1921226">
                <a:tc>
                  <a:txBody>
                    <a:bodyPr/>
                    <a:lstStyle/>
                    <a:p>
                      <a:r>
                        <a:rPr kumimoji="1" lang="ja-JP" altLang="en-US" sz="800" dirty="0" smtClean="0">
                          <a:latin typeface="Meiryo UI" panose="020B0604030504040204" pitchFamily="50" charset="-128"/>
                          <a:ea typeface="Meiryo UI" panose="020B0604030504040204" pitchFamily="50" charset="-128"/>
                        </a:rPr>
                        <a:t>中居林</a:t>
                      </a:r>
                      <a:endParaRPr kumimoji="1" lang="en-US" altLang="ja-JP" sz="8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800" b="0" baseline="0" dirty="0" smtClean="0">
                        <a:solidFill>
                          <a:srgbClr val="0000FF"/>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900" b="0" baseline="0" dirty="0" smtClean="0">
                          <a:latin typeface="Meiryo UI" panose="020B0604030504040204" pitchFamily="50" charset="-128"/>
                          <a:ea typeface="Meiryo UI" panose="020B0604030504040204" pitchFamily="50" charset="-128"/>
                        </a:rPr>
                        <a:t>・</a:t>
                      </a:r>
                      <a:r>
                        <a:rPr lang="en-US" altLang="ja-JP" sz="900" b="0" baseline="0" dirty="0" smtClean="0">
                          <a:latin typeface="Meiryo UI" panose="020B0604030504040204" pitchFamily="50" charset="-128"/>
                          <a:ea typeface="Meiryo UI" panose="020B0604030504040204" pitchFamily="50" charset="-128"/>
                        </a:rPr>
                        <a:t>User Info / Profile List</a:t>
                      </a:r>
                      <a:r>
                        <a:rPr lang="ja-JP" altLang="en-US" sz="900" b="0" baseline="0" dirty="0" smtClean="0">
                          <a:latin typeface="Meiryo UI" panose="020B0604030504040204" pitchFamily="50" charset="-128"/>
                          <a:ea typeface="Meiryo UI" panose="020B0604030504040204" pitchFamily="50" charset="-128"/>
                        </a:rPr>
                        <a:t>検証</a:t>
                      </a:r>
                      <a:endParaRPr lang="en-US" altLang="ja-JP" sz="900" b="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900" b="0" baseline="0" dirty="0" smtClean="0">
                          <a:latin typeface="Meiryo UI" panose="020B0604030504040204" pitchFamily="50" charset="-128"/>
                          <a:ea typeface="Meiryo UI" panose="020B0604030504040204" pitchFamily="50" charset="-128"/>
                        </a:rPr>
                        <a:t>・</a:t>
                      </a:r>
                      <a:r>
                        <a:rPr lang="en-US" altLang="ja-JP" sz="900" b="0" baseline="0" dirty="0" smtClean="0">
                          <a:latin typeface="Meiryo UI" panose="020B0604030504040204" pitchFamily="50" charset="-128"/>
                          <a:ea typeface="Meiryo UI" panose="020B0604030504040204" pitchFamily="50" charset="-128"/>
                        </a:rPr>
                        <a:t>TCS</a:t>
                      </a:r>
                      <a:r>
                        <a:rPr lang="ja-JP" altLang="en-US" sz="900" b="0" baseline="0" dirty="0" smtClean="0">
                          <a:latin typeface="Meiryo UI" panose="020B0604030504040204" pitchFamily="50" charset="-128"/>
                          <a:ea typeface="Meiryo UI" panose="020B0604030504040204" pitchFamily="50" charset="-128"/>
                        </a:rPr>
                        <a:t>メール配信ロジック開発依頼</a:t>
                      </a:r>
                      <a:endParaRPr lang="en-US" altLang="ja-JP" sz="900" b="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900" b="0" baseline="0" dirty="0" smtClean="0">
                          <a:latin typeface="Meiryo UI" panose="020B0604030504040204" pitchFamily="50" charset="-128"/>
                          <a:ea typeface="Meiryo UI" panose="020B0604030504040204" pitchFamily="50" charset="-128"/>
                        </a:rPr>
                        <a:t>・ユーザーマニュアル更新</a:t>
                      </a:r>
                      <a:endParaRPr lang="en-US" altLang="ja-JP" sz="900" b="0" baseline="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900" b="0" baseline="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▼各種自動配信メール整備　</a:t>
                      </a: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900" baseline="0" dirty="0" smtClean="0">
                          <a:latin typeface="Meiryo UI" panose="020B0604030504040204" pitchFamily="50" charset="-128"/>
                          <a:ea typeface="Meiryo UI" panose="020B0604030504040204" pitchFamily="50" charset="-128"/>
                        </a:rPr>
                        <a:t>・</a:t>
                      </a:r>
                      <a:r>
                        <a:rPr kumimoji="1" lang="en-US" altLang="ja-JP" sz="900" baseline="0" dirty="0" smtClean="0">
                          <a:latin typeface="Meiryo UI" panose="020B0604030504040204" pitchFamily="50" charset="-128"/>
                          <a:ea typeface="Meiryo UI" panose="020B0604030504040204" pitchFamily="50" charset="-128"/>
                        </a:rPr>
                        <a:t>F/T</a:t>
                      </a:r>
                      <a:r>
                        <a:rPr kumimoji="1" lang="ja-JP" altLang="en-US" sz="900" baseline="0" dirty="0" smtClean="0">
                          <a:latin typeface="Meiryo UI" panose="020B0604030504040204" pitchFamily="50" charset="-128"/>
                          <a:ea typeface="Meiryo UI" panose="020B0604030504040204" pitchFamily="50" charset="-128"/>
                        </a:rPr>
                        <a:t>パート、</a:t>
                      </a:r>
                      <a:r>
                        <a:rPr kumimoji="1" lang="en-US" altLang="ja-JP" sz="900" baseline="0" dirty="0" smtClean="0">
                          <a:latin typeface="Meiryo UI" panose="020B0604030504040204" pitchFamily="50" charset="-128"/>
                          <a:ea typeface="Meiryo UI" panose="020B0604030504040204" pitchFamily="50" charset="-128"/>
                        </a:rPr>
                        <a:t>T/S</a:t>
                      </a:r>
                      <a:r>
                        <a:rPr kumimoji="1" lang="ja-JP" altLang="en-US" sz="900" baseline="0" dirty="0" smtClean="0">
                          <a:latin typeface="Meiryo UI" panose="020B0604030504040204" pitchFamily="50" charset="-128"/>
                          <a:ea typeface="Meiryo UI" panose="020B0604030504040204" pitchFamily="50" charset="-128"/>
                        </a:rPr>
                        <a:t>パート検証</a:t>
                      </a:r>
                      <a:endParaRPr kumimoji="1" lang="en-US" altLang="ja-JP" sz="900" baseline="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526818"/>
                  </a:ext>
                </a:extLst>
              </a:tr>
            </a:tbl>
          </a:graphicData>
        </a:graphic>
      </p:graphicFrame>
      <p:sp>
        <p:nvSpPr>
          <p:cNvPr id="19" name="正方形/長方形 18"/>
          <p:cNvSpPr/>
          <p:nvPr/>
        </p:nvSpPr>
        <p:spPr>
          <a:xfrm>
            <a:off x="128464" y="116632"/>
            <a:ext cx="9656216" cy="369332"/>
          </a:xfrm>
          <a:prstGeom prst="rect">
            <a:avLst/>
          </a:prstGeom>
        </p:spPr>
        <p:txBody>
          <a:bodyPr wrap="square">
            <a:spAutoFit/>
          </a:bodyPr>
          <a:lstStyle/>
          <a:p>
            <a:r>
              <a:rPr lang="en-US" altLang="ja-JP" b="1" dirty="0" smtClean="0">
                <a:latin typeface="ＭＳ Ｐゴシック" panose="020B0600070205080204" pitchFamily="50" charset="-128"/>
                <a:ea typeface="ＭＳ Ｐゴシック" panose="020B0600070205080204" pitchFamily="50" charset="-128"/>
              </a:rPr>
              <a:t>4. </a:t>
            </a:r>
            <a:r>
              <a:rPr lang="en-US" altLang="ja-JP" b="1" dirty="0">
                <a:latin typeface="ＭＳ Ｐゴシック" panose="020B0600070205080204" pitchFamily="50" charset="-128"/>
                <a:ea typeface="ＭＳ Ｐゴシック" panose="020B0600070205080204" pitchFamily="50" charset="-128"/>
              </a:rPr>
              <a:t>CS</a:t>
            </a:r>
            <a:r>
              <a:rPr lang="ja-JP" altLang="en-US" b="1" dirty="0">
                <a:latin typeface="ＭＳ Ｐゴシック" panose="020B0600070205080204" pitchFamily="50" charset="-128"/>
                <a:ea typeface="ＭＳ Ｐゴシック" panose="020B0600070205080204" pitchFamily="50" charset="-128"/>
              </a:rPr>
              <a:t>報告 － </a:t>
            </a:r>
            <a:r>
              <a:rPr lang="en-US" altLang="ja-JP" sz="1700" b="1" dirty="0" smtClean="0">
                <a:latin typeface="ＭＳ Ｐゴシック" panose="020B0600070205080204" pitchFamily="50" charset="-128"/>
                <a:ea typeface="ＭＳ Ｐゴシック" panose="020B0600070205080204" pitchFamily="50" charset="-128"/>
              </a:rPr>
              <a:t>2024</a:t>
            </a:r>
            <a:r>
              <a:rPr lang="ja-JP" altLang="en-US" sz="1700" b="1" dirty="0" smtClean="0">
                <a:latin typeface="ＭＳ Ｐゴシック" panose="020B0600070205080204" pitchFamily="50" charset="-128"/>
                <a:ea typeface="ＭＳ Ｐゴシック" panose="020B0600070205080204" pitchFamily="50" charset="-128"/>
              </a:rPr>
              <a:t>年</a:t>
            </a:r>
            <a:r>
              <a:rPr lang="en-US" altLang="ja-JP" sz="1700" b="1" dirty="0" smtClean="0">
                <a:latin typeface="ＭＳ Ｐゴシック" panose="020B0600070205080204" pitchFamily="50" charset="-128"/>
                <a:ea typeface="ＭＳ Ｐゴシック" panose="020B0600070205080204" pitchFamily="50" charset="-128"/>
              </a:rPr>
              <a:t>5</a:t>
            </a:r>
            <a:r>
              <a:rPr lang="ja-JP" altLang="en-US" sz="1700" b="1" dirty="0" smtClean="0">
                <a:latin typeface="ＭＳ Ｐゴシック" panose="020B0600070205080204" pitchFamily="50" charset="-128"/>
                <a:ea typeface="ＭＳ Ｐゴシック" panose="020B0600070205080204" pitchFamily="50" charset="-128"/>
              </a:rPr>
              <a:t>月 </a:t>
            </a:r>
            <a:r>
              <a:rPr lang="en-US" altLang="ja-JP" sz="1700" b="1" dirty="0">
                <a:latin typeface="ＭＳ Ｐゴシック" panose="020B0600070205080204" pitchFamily="50" charset="-128"/>
                <a:ea typeface="ＭＳ Ｐゴシック" panose="020B0600070205080204" pitchFamily="50" charset="-128"/>
              </a:rPr>
              <a:t>ICT</a:t>
            </a:r>
            <a:r>
              <a:rPr lang="ja-JP" altLang="en-US" sz="1700" b="1" dirty="0">
                <a:latin typeface="ＭＳ Ｐゴシック" panose="020B0600070205080204" pitchFamily="50" charset="-128"/>
                <a:ea typeface="ＭＳ Ｐゴシック" panose="020B0600070205080204" pitchFamily="50" charset="-128"/>
              </a:rPr>
              <a:t>利活用 </a:t>
            </a:r>
            <a:r>
              <a:rPr lang="en-US" altLang="ja-JP" sz="1700" b="1" dirty="0">
                <a:latin typeface="ＭＳ Ｐゴシック" panose="020B0600070205080204" pitchFamily="50" charset="-128"/>
                <a:ea typeface="ＭＳ Ｐゴシック" panose="020B0600070205080204" pitchFamily="50" charset="-128"/>
              </a:rPr>
              <a:t>/ e-Service+ </a:t>
            </a:r>
            <a:r>
              <a:rPr lang="ja-JP" altLang="en-US" sz="1700" b="1" dirty="0" smtClean="0">
                <a:latin typeface="ＭＳ Ｐゴシック" panose="020B0600070205080204" pitchFamily="50" charset="-128"/>
                <a:ea typeface="ＭＳ Ｐゴシック" panose="020B0600070205080204" pitchFamily="50" charset="-128"/>
              </a:rPr>
              <a:t>最適化</a:t>
            </a:r>
            <a:endParaRPr lang="ja-JP" altLang="en-US" sz="1700" b="1" dirty="0">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627033" y="2826184"/>
            <a:ext cx="3996443" cy="230832"/>
          </a:xfrm>
          <a:prstGeom prst="rect">
            <a:avLst/>
          </a:prstGeom>
        </p:spPr>
        <p:txBody>
          <a:bodyPr wrap="square">
            <a:spAutoFit/>
          </a:bodyPr>
          <a:lstStyle/>
          <a:p>
            <a:pPr defTabSz="742950" fontAlgn="auto" latinLnBrk="0">
              <a:spcBef>
                <a:spcPts val="0"/>
              </a:spcBef>
              <a:spcAft>
                <a:spcPts val="0"/>
              </a:spcAft>
              <a:defRPr/>
            </a:pPr>
            <a:r>
              <a:rPr lang="ja-JP" altLang="en-US" sz="900" dirty="0" smtClean="0">
                <a:latin typeface="Meiryo UI" panose="020B0604030504040204" pitchFamily="50" charset="-128"/>
                <a:ea typeface="Meiryo UI" panose="020B0604030504040204" pitchFamily="50" charset="-128"/>
              </a:rPr>
              <a:t>▼安定化・改善・開発 実施状況</a:t>
            </a:r>
            <a:r>
              <a:rPr lang="en-US" altLang="ja-JP" sz="900" dirty="0" smtClean="0">
                <a:latin typeface="Meiryo UI" panose="020B0604030504040204" pitchFamily="50" charset="-128"/>
                <a:ea typeface="Meiryo UI" panose="020B0604030504040204" pitchFamily="50" charset="-128"/>
              </a:rPr>
              <a:t>(2023</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月以降</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lang="ja-JP" altLang="en-US" sz="900" dirty="0" smtClean="0">
                <a:solidFill>
                  <a:srgbClr val="0000FF"/>
                </a:solidFill>
                <a:latin typeface="Meiryo UI" panose="020B0604030504040204" pitchFamily="50" charset="-128"/>
                <a:ea typeface="Meiryo UI" panose="020B0604030504040204" pitchFamily="50" charset="-128"/>
              </a:rPr>
              <a:t>✓</a:t>
            </a:r>
            <a:r>
              <a:rPr lang="en-US" altLang="ja-JP" sz="900" dirty="0" smtClean="0">
                <a:solidFill>
                  <a:srgbClr val="0000FF"/>
                </a:solidFill>
                <a:latin typeface="Meiryo UI" panose="020B0604030504040204" pitchFamily="50" charset="-128"/>
                <a:ea typeface="Meiryo UI" panose="020B0604030504040204" pitchFamily="50" charset="-128"/>
              </a:rPr>
              <a:t>2</a:t>
            </a:r>
            <a:r>
              <a:rPr lang="ja-JP" altLang="en-US" sz="900" dirty="0" smtClean="0">
                <a:solidFill>
                  <a:srgbClr val="0000FF"/>
                </a:solidFill>
                <a:latin typeface="Meiryo UI" panose="020B0604030504040204" pitchFamily="50" charset="-128"/>
                <a:ea typeface="Meiryo UI" panose="020B0604030504040204" pitchFamily="50" charset="-128"/>
              </a:rPr>
              <a:t>件新規確認</a:t>
            </a:r>
            <a:endParaRPr lang="en-US" altLang="ja-JP" sz="900" b="1" dirty="0">
              <a:solidFill>
                <a:srgbClr val="0000FF"/>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632520" y="1916832"/>
            <a:ext cx="3996443" cy="230832"/>
          </a:xfrm>
          <a:prstGeom prst="rect">
            <a:avLst/>
          </a:prstGeom>
        </p:spPr>
        <p:txBody>
          <a:bodyPr wrap="square">
            <a:spAutoFit/>
          </a:bodyPr>
          <a:lstStyle/>
          <a:p>
            <a:pPr defTabSz="742950" fontAlgn="auto" latinLnBrk="0">
              <a:spcBef>
                <a:spcPts val="0"/>
              </a:spcBef>
              <a:spcAft>
                <a:spcPts val="0"/>
              </a:spcAft>
              <a:defRPr/>
            </a:pPr>
            <a:r>
              <a:rPr lang="ja-JP" altLang="en-US" sz="900" dirty="0" smtClean="0">
                <a:latin typeface="Meiryo UI" panose="020B0604030504040204" pitchFamily="50" charset="-128"/>
                <a:ea typeface="Meiryo UI" panose="020B0604030504040204" pitchFamily="50" charset="-128"/>
              </a:rPr>
              <a:t>▼</a:t>
            </a:r>
            <a:r>
              <a:rPr lang="en-US" altLang="ja-JP" sz="900" dirty="0" smtClean="0">
                <a:ln w="0"/>
                <a:latin typeface="Meiryo UI" panose="020B0604030504040204" pitchFamily="50" charset="-128"/>
                <a:ea typeface="Meiryo UI" panose="020B0604030504040204" pitchFamily="50" charset="-128"/>
              </a:rPr>
              <a:t>e-SERVICE</a:t>
            </a:r>
            <a:r>
              <a:rPr lang="ja-JP" altLang="en-US" sz="900" dirty="0">
                <a:ln w="0"/>
                <a:latin typeface="Meiryo UI" panose="020B0604030504040204" pitchFamily="50" charset="-128"/>
                <a:ea typeface="Meiryo UI" panose="020B0604030504040204" pitchFamily="50" charset="-128"/>
              </a:rPr>
              <a:t>会員数 </a:t>
            </a:r>
            <a:r>
              <a:rPr lang="ja-JP" altLang="en-US" sz="900" dirty="0" smtClean="0">
                <a:ln w="0"/>
                <a:latin typeface="Meiryo UI" panose="020B0604030504040204" pitchFamily="50" charset="-128"/>
                <a:ea typeface="Meiryo UI" panose="020B0604030504040204" pitchFamily="50" charset="-128"/>
              </a:rPr>
              <a:t>推移 </a:t>
            </a:r>
            <a:r>
              <a:rPr lang="en-US" altLang="ja-JP" sz="900" dirty="0">
                <a:ln w="0"/>
                <a:latin typeface="Meiryo UI" panose="020B0604030504040204" pitchFamily="50" charset="-128"/>
                <a:ea typeface="Meiryo UI" panose="020B0604030504040204" pitchFamily="50" charset="-128"/>
              </a:rPr>
              <a:t>(Total : </a:t>
            </a:r>
            <a:r>
              <a:rPr lang="en-US" altLang="ja-JP" sz="900" dirty="0" smtClean="0">
                <a:ln w="0"/>
                <a:latin typeface="Meiryo UI" panose="020B0604030504040204" pitchFamily="50" charset="-128"/>
                <a:ea typeface="Meiryo UI" panose="020B0604030504040204" pitchFamily="50" charset="-128"/>
              </a:rPr>
              <a:t>4,867 </a:t>
            </a:r>
            <a:r>
              <a:rPr lang="en-US" altLang="ja-JP" sz="900" dirty="0">
                <a:ln w="0"/>
                <a:latin typeface="Meiryo UI" panose="020B0604030504040204" pitchFamily="50" charset="-128"/>
                <a:ea typeface="Meiryo UI" panose="020B0604030504040204" pitchFamily="50" charset="-128"/>
              </a:rPr>
              <a:t>/ </a:t>
            </a:r>
            <a:r>
              <a:rPr lang="ja-JP" altLang="en-US" sz="900" dirty="0">
                <a:ln w="0"/>
                <a:latin typeface="Meiryo UI" panose="020B0604030504040204" pitchFamily="50" charset="-128"/>
                <a:ea typeface="Meiryo UI" panose="020B0604030504040204" pitchFamily="50" charset="-128"/>
              </a:rPr>
              <a:t>前月比：</a:t>
            </a:r>
            <a:r>
              <a:rPr lang="en-US" altLang="ja-JP" sz="900" dirty="0" smtClean="0">
                <a:ln w="0"/>
                <a:solidFill>
                  <a:srgbClr val="0000FF"/>
                </a:solidFill>
                <a:latin typeface="Meiryo UI" panose="020B0604030504040204" pitchFamily="50" charset="-128"/>
                <a:ea typeface="Meiryo UI" panose="020B0604030504040204" pitchFamily="50" charset="-128"/>
              </a:rPr>
              <a:t>+75</a:t>
            </a:r>
            <a:r>
              <a:rPr lang="en-US" altLang="ja-JP" sz="900" dirty="0" smtClean="0">
                <a:ln w="0"/>
                <a:latin typeface="Meiryo UI" panose="020B0604030504040204" pitchFamily="50" charset="-128"/>
                <a:ea typeface="Meiryo UI" panose="020B0604030504040204" pitchFamily="50" charset="-128"/>
              </a:rPr>
              <a:t>)</a:t>
            </a:r>
            <a:endParaRPr lang="en-US" altLang="ja-JP" sz="900" dirty="0">
              <a:solidFill>
                <a:srgbClr val="0000FF"/>
              </a:solidFill>
              <a:latin typeface="Meiryo UI" panose="020B0604030504040204" pitchFamily="50" charset="-128"/>
              <a:ea typeface="Meiryo UI" panose="020B0604030504040204" pitchFamily="50" charset="-128"/>
            </a:endParaRPr>
          </a:p>
        </p:txBody>
      </p:sp>
      <p:sp>
        <p:nvSpPr>
          <p:cNvPr id="23" name="角丸四角形 22"/>
          <p:cNvSpPr/>
          <p:nvPr/>
        </p:nvSpPr>
        <p:spPr>
          <a:xfrm>
            <a:off x="339065" y="782610"/>
            <a:ext cx="9227869" cy="619924"/>
          </a:xfrm>
          <a:prstGeom prst="roundRect">
            <a:avLst>
              <a:gd name="adj" fmla="val 50000"/>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1080000" rtlCol="0" anchor="ctr"/>
          <a:lstStyle/>
          <a:p>
            <a:r>
              <a:rPr lang="ja-JP" altLang="en-US"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T/S Closing notice</a:t>
            </a:r>
            <a:r>
              <a:rPr lang="ja-JP" altLang="en-US" sz="1000" dirty="0">
                <a:solidFill>
                  <a:schemeClr val="tx1"/>
                </a:solidFill>
                <a:latin typeface="Meiryo UI" panose="020B0604030504040204" pitchFamily="50" charset="-128"/>
                <a:ea typeface="Meiryo UI" panose="020B0604030504040204" pitchFamily="50" charset="-128"/>
              </a:rPr>
              <a:t>自動配信メール</a:t>
            </a:r>
            <a:r>
              <a:rPr lang="ja-JP" altLang="en-US" sz="1000" dirty="0" smtClean="0">
                <a:solidFill>
                  <a:schemeClr val="tx1"/>
                </a:solidFill>
                <a:latin typeface="Meiryo UI" panose="020B0604030504040204" pitchFamily="50" charset="-128"/>
                <a:ea typeface="Meiryo UI" panose="020B0604030504040204" pitchFamily="50" charset="-128"/>
              </a:rPr>
              <a:t>開発 </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荷主</a:t>
            </a:r>
            <a:r>
              <a:rPr lang="ja-JP" altLang="en-US" sz="1000" dirty="0">
                <a:solidFill>
                  <a:schemeClr val="tx1"/>
                </a:solidFill>
                <a:latin typeface="Meiryo UI" panose="020B0604030504040204" pitchFamily="50" charset="-128"/>
                <a:ea typeface="Meiryo UI" panose="020B0604030504040204" pitchFamily="50" charset="-128"/>
              </a:rPr>
              <a:t>への接続船確定</a:t>
            </a:r>
            <a:r>
              <a:rPr lang="ja-JP" altLang="en-US" sz="1000" dirty="0" smtClean="0">
                <a:solidFill>
                  <a:schemeClr val="tx1"/>
                </a:solidFill>
                <a:latin typeface="Meiryo UI" panose="020B0604030504040204" pitchFamily="50" charset="-128"/>
                <a:ea typeface="Meiryo UI" panose="020B0604030504040204" pitchFamily="50" charset="-128"/>
              </a:rPr>
              <a:t>連絡</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 </a:t>
            </a:r>
            <a:endParaRPr lang="en-US" altLang="ja-JP" sz="1000" dirty="0" smtClean="0">
              <a:solidFill>
                <a:schemeClr val="tx1"/>
              </a:solidFill>
              <a:latin typeface="Meiryo UI" panose="020B0604030504040204" pitchFamily="50" charset="-128"/>
              <a:ea typeface="Meiryo UI" panose="020B0604030504040204" pitchFamily="50" charset="-128"/>
            </a:endParaRPr>
          </a:p>
          <a:p>
            <a:pPr lvl="0" defTabSz="914377" fontAlgn="auto" latinLnBrk="0">
              <a:spcBef>
                <a:spcPts val="0"/>
              </a:spcBef>
              <a:spcAft>
                <a:spcPts val="0"/>
              </a:spcAft>
              <a:defRPr/>
            </a:pPr>
            <a:r>
              <a:rPr lang="ja-JP" altLang="en-US" sz="1000" dirty="0">
                <a:solidFill>
                  <a:srgbClr val="000000"/>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HOMEPAGE </a:t>
            </a:r>
            <a:r>
              <a:rPr lang="ja-JP" altLang="en-US" sz="1000" dirty="0" smtClean="0">
                <a:solidFill>
                  <a:schemeClr val="tx1"/>
                </a:solidFill>
                <a:latin typeface="Meiryo UI" panose="020B0604030504040204" pitchFamily="50" charset="-128"/>
                <a:ea typeface="Meiryo UI" panose="020B0604030504040204" pitchFamily="50" charset="-128"/>
              </a:rPr>
              <a:t>ユーザーマニュアル更新 </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メインアカウント・</a:t>
            </a:r>
            <a:r>
              <a:rPr lang="ja-JP" altLang="en-US" sz="1000" dirty="0" smtClean="0">
                <a:solidFill>
                  <a:schemeClr val="tx1"/>
                </a:solidFill>
                <a:latin typeface="Meiryo UI" panose="020B0604030504040204" pitchFamily="50" charset="-128"/>
                <a:ea typeface="Meiryo UI" panose="020B0604030504040204" pitchFamily="50" charset="-128"/>
              </a:rPr>
              <a:t>サブプロフィール詳細更新</a:t>
            </a:r>
            <a:r>
              <a:rPr lang="en-US" altLang="ja-JP" sz="1000" dirty="0" smtClean="0">
                <a:solidFill>
                  <a:schemeClr val="tx1"/>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4" name="円/楕円 12"/>
          <p:cNvSpPr/>
          <p:nvPr/>
        </p:nvSpPr>
        <p:spPr>
          <a:xfrm>
            <a:off x="339066" y="781997"/>
            <a:ext cx="658917" cy="62053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ja-JP" altLang="en-US" sz="1100" dirty="0" smtClean="0">
                <a:solidFill>
                  <a:schemeClr val="bg1"/>
                </a:solidFill>
                <a:latin typeface="Meiryo UI" panose="020B0604030504040204" pitchFamily="50" charset="-128"/>
                <a:ea typeface="Meiryo UI" panose="020B0604030504040204" pitchFamily="50" charset="-128"/>
              </a:rPr>
              <a:t>主要</a:t>
            </a:r>
            <a:endParaRPr lang="en-US" altLang="ja-JP" sz="1100" dirty="0" smtClean="0">
              <a:solidFill>
                <a:schemeClr val="bg1"/>
              </a:solidFill>
              <a:latin typeface="Meiryo UI" panose="020B0604030504040204" pitchFamily="50" charset="-128"/>
              <a:ea typeface="Meiryo UI" panose="020B0604030504040204" pitchFamily="50" charset="-128"/>
            </a:endParaRPr>
          </a:p>
          <a:p>
            <a:pPr algn="ctr"/>
            <a:r>
              <a:rPr lang="ja-JP" altLang="en-US" sz="1100" dirty="0" smtClean="0">
                <a:solidFill>
                  <a:schemeClr val="bg1"/>
                </a:solidFill>
                <a:latin typeface="Meiryo UI" panose="020B0604030504040204" pitchFamily="50" charset="-128"/>
                <a:ea typeface="Meiryo UI" panose="020B0604030504040204" pitchFamily="50" charset="-128"/>
              </a:rPr>
              <a:t>ﾄﾋﾟｯｸｽ</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0"/>
          </p:nvPr>
        </p:nvSpPr>
        <p:spPr/>
        <p:txBody>
          <a:bodyPr/>
          <a:lstStyle/>
          <a:p>
            <a:fld id="{17DB97F5-D030-4A96-A351-AB02769B6959}" type="slidenum">
              <a:rPr lang="ko-KR" altLang="en-US" smtClean="0"/>
              <a:pPr/>
              <a:t>9</a:t>
            </a:fld>
            <a:endParaRPr lang="ko-KR" altLang="en-US" dirty="0"/>
          </a:p>
        </p:txBody>
      </p:sp>
      <p:graphicFrame>
        <p:nvGraphicFramePr>
          <p:cNvPr id="8" name="表 7"/>
          <p:cNvGraphicFramePr>
            <a:graphicFrameLocks noGrp="1"/>
          </p:cNvGraphicFramePr>
          <p:nvPr>
            <p:extLst/>
          </p:nvPr>
        </p:nvGraphicFramePr>
        <p:xfrm>
          <a:off x="718517" y="3036616"/>
          <a:ext cx="3655662" cy="765060"/>
        </p:xfrm>
        <a:graphic>
          <a:graphicData uri="http://schemas.openxmlformats.org/drawingml/2006/table">
            <a:tbl>
              <a:tblPr firstRow="1">
                <a:tableStyleId>{F5AB1C69-6EDB-4FF4-983F-18BD219EF322}</a:tableStyleId>
              </a:tblPr>
              <a:tblGrid>
                <a:gridCol w="1613761">
                  <a:extLst>
                    <a:ext uri="{9D8B030D-6E8A-4147-A177-3AD203B41FA5}">
                      <a16:colId xmlns:a16="http://schemas.microsoft.com/office/drawing/2014/main" val="570933963"/>
                    </a:ext>
                  </a:extLst>
                </a:gridCol>
                <a:gridCol w="900193">
                  <a:extLst>
                    <a:ext uri="{9D8B030D-6E8A-4147-A177-3AD203B41FA5}">
                      <a16:colId xmlns:a16="http://schemas.microsoft.com/office/drawing/2014/main" val="3110747027"/>
                    </a:ext>
                  </a:extLst>
                </a:gridCol>
                <a:gridCol w="1141708">
                  <a:extLst>
                    <a:ext uri="{9D8B030D-6E8A-4147-A177-3AD203B41FA5}">
                      <a16:colId xmlns:a16="http://schemas.microsoft.com/office/drawing/2014/main" val="2417216004"/>
                    </a:ext>
                  </a:extLst>
                </a:gridCol>
              </a:tblGrid>
              <a:tr h="153012">
                <a:tc>
                  <a:txBody>
                    <a:bodyPr/>
                    <a:lstStyle/>
                    <a:p>
                      <a:pPr algn="ctr" fontAlgn="ctr"/>
                      <a:r>
                        <a:rPr lang="en-US" sz="800" u="none" strike="noStrike" dirty="0">
                          <a:effectLst/>
                          <a:latin typeface="Meiryo UI" panose="020B0604030504040204" pitchFamily="50" charset="-128"/>
                          <a:ea typeface="Meiryo UI" panose="020B0604030504040204" pitchFamily="50" charset="-128"/>
                        </a:rPr>
                        <a:t>Category</a:t>
                      </a:r>
                      <a:endParaRPr 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800" u="none" strike="noStrike" dirty="0" smtClean="0">
                          <a:effectLst/>
                          <a:latin typeface="Meiryo UI" panose="020B0604030504040204" pitchFamily="50" charset="-128"/>
                          <a:ea typeface="Meiryo UI" panose="020B0604030504040204" pitchFamily="50" charset="-128"/>
                        </a:rPr>
                        <a:t>No. of Request</a:t>
                      </a:r>
                      <a:endParaRPr 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800" u="none" strike="noStrike" dirty="0">
                          <a:effectLst/>
                          <a:latin typeface="Meiryo UI" panose="020B0604030504040204" pitchFamily="50" charset="-128"/>
                          <a:ea typeface="Meiryo UI" panose="020B0604030504040204" pitchFamily="50" charset="-128"/>
                        </a:rPr>
                        <a:t>Results</a:t>
                      </a:r>
                      <a:endParaRPr 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245511912"/>
                  </a:ext>
                </a:extLst>
              </a:tr>
              <a:tr h="153012">
                <a:tc>
                  <a:txBody>
                    <a:bodyPr/>
                    <a:lstStyle/>
                    <a:p>
                      <a:pPr algn="l" fontAlgn="ctr"/>
                      <a:r>
                        <a:rPr lang="en-US" sz="800" u="none" strike="noStrike">
                          <a:effectLst/>
                          <a:latin typeface="Meiryo UI" panose="020B0604030504040204" pitchFamily="50" charset="-128"/>
                          <a:ea typeface="Meiryo UI" panose="020B0604030504040204" pitchFamily="50" charset="-128"/>
                        </a:rPr>
                        <a:t>Membership, BKG, Export</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92(</a:t>
                      </a:r>
                      <a:r>
                        <a:rPr lang="en-US" altLang="ja-JP" sz="800" u="none" strike="noStrike" dirty="0" smtClean="0">
                          <a:solidFill>
                            <a:srgbClr val="0000FF"/>
                          </a:solidFill>
                          <a:effectLst/>
                          <a:latin typeface="Meiryo UI" panose="020B0604030504040204" pitchFamily="50" charset="-128"/>
                          <a:ea typeface="Meiryo UI" panose="020B0604030504040204" pitchFamily="50" charset="-128"/>
                        </a:rPr>
                        <a:t>+2</a:t>
                      </a:r>
                      <a:r>
                        <a:rPr lang="en-US" altLang="ja-JP" sz="800" u="none" strike="noStrike" dirty="0" smtClean="0">
                          <a:effectLst/>
                          <a:latin typeface="Meiryo UI" panose="020B0604030504040204" pitchFamily="50" charset="-128"/>
                          <a:ea typeface="Meiryo UI" panose="020B0604030504040204" pitchFamily="50" charset="-128"/>
                        </a:rPr>
                        <a:t>)</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800" u="none" strike="noStrike" dirty="0" smtClean="0">
                          <a:effectLst/>
                          <a:latin typeface="Meiryo UI" panose="020B0604030504040204" pitchFamily="50" charset="-128"/>
                          <a:ea typeface="Meiryo UI" panose="020B0604030504040204" pitchFamily="50" charset="-128"/>
                        </a:rPr>
                        <a:t>完了</a:t>
                      </a:r>
                      <a:r>
                        <a:rPr lang="en-US" altLang="ja-JP" sz="800" u="none" strike="noStrike" dirty="0" smtClean="0">
                          <a:effectLst/>
                          <a:latin typeface="Meiryo UI" panose="020B0604030504040204" pitchFamily="50" charset="-128"/>
                          <a:ea typeface="Meiryo UI" panose="020B0604030504040204" pitchFamily="50" charset="-128"/>
                        </a:rPr>
                        <a:t>87, </a:t>
                      </a:r>
                      <a:r>
                        <a:rPr lang="ja-JP" altLang="en-US" sz="800" u="none" strike="noStrike" dirty="0">
                          <a:effectLst/>
                          <a:latin typeface="Meiryo UI" panose="020B0604030504040204" pitchFamily="50" charset="-128"/>
                          <a:ea typeface="Meiryo UI" panose="020B0604030504040204" pitchFamily="50" charset="-128"/>
                        </a:rPr>
                        <a:t>不可</a:t>
                      </a:r>
                      <a:r>
                        <a:rPr lang="en-US" altLang="ja-JP" sz="800" u="none" strike="noStrike" dirty="0">
                          <a:effectLst/>
                          <a:latin typeface="Meiryo UI" panose="020B0604030504040204" pitchFamily="50" charset="-128"/>
                          <a:ea typeface="Meiryo UI" panose="020B0604030504040204" pitchFamily="50" charset="-128"/>
                        </a:rPr>
                        <a:t>2, </a:t>
                      </a:r>
                      <a:r>
                        <a:rPr lang="ja-JP" altLang="en-US" sz="800" u="none" strike="noStrike" dirty="0" smtClean="0">
                          <a:effectLst/>
                          <a:latin typeface="Meiryo UI" panose="020B0604030504040204" pitchFamily="50" charset="-128"/>
                          <a:ea typeface="Meiryo UI" panose="020B0604030504040204" pitchFamily="50" charset="-128"/>
                        </a:rPr>
                        <a:t>継続</a:t>
                      </a:r>
                      <a:r>
                        <a:rPr lang="en-US" altLang="ja-JP" sz="800" u="none" strike="noStrike" dirty="0" smtClean="0">
                          <a:effectLst/>
                          <a:latin typeface="Meiryo UI" panose="020B0604030504040204" pitchFamily="50" charset="-128"/>
                          <a:ea typeface="Meiryo UI" panose="020B0604030504040204" pitchFamily="50" charset="-128"/>
                        </a:rPr>
                        <a:t>1</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9577969"/>
                  </a:ext>
                </a:extLst>
              </a:tr>
              <a:tr h="153012">
                <a:tc>
                  <a:txBody>
                    <a:bodyPr/>
                    <a:lstStyle/>
                    <a:p>
                      <a:pPr algn="l" fontAlgn="ctr"/>
                      <a:r>
                        <a:rPr lang="en-US" sz="800" u="none" strike="noStrike">
                          <a:effectLst/>
                          <a:latin typeface="Meiryo UI" panose="020B0604030504040204" pitchFamily="50" charset="-128"/>
                          <a:ea typeface="Meiryo UI" panose="020B0604030504040204" pitchFamily="50" charset="-128"/>
                        </a:rPr>
                        <a:t>B/L, Import</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14(+0)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完了</a:t>
                      </a:r>
                      <a:r>
                        <a:rPr lang="en-US" altLang="ja-JP" sz="800" u="none" strike="noStrike" dirty="0">
                          <a:effectLst/>
                          <a:latin typeface="Meiryo UI" panose="020B0604030504040204" pitchFamily="50" charset="-128"/>
                          <a:ea typeface="Meiryo UI" panose="020B0604030504040204" pitchFamily="50" charset="-128"/>
                        </a:rPr>
                        <a:t>10, </a:t>
                      </a:r>
                      <a:r>
                        <a:rPr lang="ja-JP" altLang="en-US" sz="800" u="none" strike="noStrike" dirty="0">
                          <a:effectLst/>
                          <a:latin typeface="Meiryo UI" panose="020B0604030504040204" pitchFamily="50" charset="-128"/>
                          <a:ea typeface="Meiryo UI" panose="020B0604030504040204" pitchFamily="50" charset="-128"/>
                        </a:rPr>
                        <a:t>不可</a:t>
                      </a: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615127882"/>
                  </a:ext>
                </a:extLst>
              </a:tr>
              <a:tr h="153012">
                <a:tc>
                  <a:txBody>
                    <a:bodyPr/>
                    <a:lstStyle/>
                    <a:p>
                      <a:pPr algn="l" fontAlgn="ctr"/>
                      <a:r>
                        <a:rPr lang="en-US" sz="800" u="none" strike="noStrike">
                          <a:effectLst/>
                          <a:latin typeface="Meiryo UI" panose="020B0604030504040204" pitchFamily="50" charset="-128"/>
                          <a:ea typeface="Meiryo UI" panose="020B0604030504040204" pitchFamily="50" charset="-128"/>
                        </a:rPr>
                        <a:t>F/T, Cargo Tracking</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4(±0)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完了</a:t>
                      </a: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594465551"/>
                  </a:ext>
                </a:extLst>
              </a:tr>
              <a:tr h="153012">
                <a:tc>
                  <a:txBody>
                    <a:bodyPr/>
                    <a:lstStyle/>
                    <a:p>
                      <a:pPr algn="l" fontAlgn="ctr"/>
                      <a:r>
                        <a:rPr lang="en-US" sz="800" u="none" strike="noStrike">
                          <a:effectLst/>
                          <a:latin typeface="Meiryo UI" panose="020B0604030504040204" pitchFamily="50" charset="-128"/>
                          <a:ea typeface="Meiryo UI" panose="020B0604030504040204" pitchFamily="50" charset="-128"/>
                        </a:rPr>
                        <a:t>e-S/R</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完了</a:t>
                      </a: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507875932"/>
                  </a:ext>
                </a:extLst>
              </a:tr>
            </a:tbl>
          </a:graphicData>
        </a:graphic>
      </p:graphicFrame>
      <p:graphicFrame>
        <p:nvGraphicFramePr>
          <p:cNvPr id="4" name="表 3"/>
          <p:cNvGraphicFramePr>
            <a:graphicFrameLocks noGrp="1"/>
          </p:cNvGraphicFramePr>
          <p:nvPr>
            <p:extLst/>
          </p:nvPr>
        </p:nvGraphicFramePr>
        <p:xfrm>
          <a:off x="724467" y="2106769"/>
          <a:ext cx="3560583" cy="708350"/>
        </p:xfrm>
        <a:graphic>
          <a:graphicData uri="http://schemas.openxmlformats.org/drawingml/2006/table">
            <a:tbl>
              <a:tblPr firstRow="1">
                <a:tableStyleId>{F5AB1C69-6EDB-4FF4-983F-18BD219EF322}</a:tableStyleId>
              </a:tblPr>
              <a:tblGrid>
                <a:gridCol w="674810">
                  <a:extLst>
                    <a:ext uri="{9D8B030D-6E8A-4147-A177-3AD203B41FA5}">
                      <a16:colId xmlns:a16="http://schemas.microsoft.com/office/drawing/2014/main" val="1761613751"/>
                    </a:ext>
                  </a:extLst>
                </a:gridCol>
                <a:gridCol w="362093">
                  <a:extLst>
                    <a:ext uri="{9D8B030D-6E8A-4147-A177-3AD203B41FA5}">
                      <a16:colId xmlns:a16="http://schemas.microsoft.com/office/drawing/2014/main" val="1038213553"/>
                    </a:ext>
                  </a:extLst>
                </a:gridCol>
                <a:gridCol w="504736">
                  <a:extLst>
                    <a:ext uri="{9D8B030D-6E8A-4147-A177-3AD203B41FA5}">
                      <a16:colId xmlns:a16="http://schemas.microsoft.com/office/drawing/2014/main" val="1124897691"/>
                    </a:ext>
                  </a:extLst>
                </a:gridCol>
                <a:gridCol w="504736">
                  <a:extLst>
                    <a:ext uri="{9D8B030D-6E8A-4147-A177-3AD203B41FA5}">
                      <a16:colId xmlns:a16="http://schemas.microsoft.com/office/drawing/2014/main" val="3204607659"/>
                    </a:ext>
                  </a:extLst>
                </a:gridCol>
                <a:gridCol w="504736">
                  <a:extLst>
                    <a:ext uri="{9D8B030D-6E8A-4147-A177-3AD203B41FA5}">
                      <a16:colId xmlns:a16="http://schemas.microsoft.com/office/drawing/2014/main" val="4223106181"/>
                    </a:ext>
                  </a:extLst>
                </a:gridCol>
                <a:gridCol w="504736">
                  <a:extLst>
                    <a:ext uri="{9D8B030D-6E8A-4147-A177-3AD203B41FA5}">
                      <a16:colId xmlns:a16="http://schemas.microsoft.com/office/drawing/2014/main" val="3910476095"/>
                    </a:ext>
                  </a:extLst>
                </a:gridCol>
                <a:gridCol w="504736">
                  <a:extLst>
                    <a:ext uri="{9D8B030D-6E8A-4147-A177-3AD203B41FA5}">
                      <a16:colId xmlns:a16="http://schemas.microsoft.com/office/drawing/2014/main" val="2461577947"/>
                    </a:ext>
                  </a:extLst>
                </a:gridCol>
              </a:tblGrid>
              <a:tr h="141670">
                <a:tc gridSpan="2">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#1100</a:t>
                      </a:r>
                      <a:endParaRPr lang="en-US" altLang="ja-JP"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tc>
                  <a:txBody>
                    <a:bodyPr/>
                    <a:lstStyle/>
                    <a:p>
                      <a:pPr algn="ctr" fontAlgn="ctr"/>
                      <a:r>
                        <a:rPr lang="en-US" sz="800" u="none" strike="noStrike">
                          <a:effectLst/>
                          <a:latin typeface="Meiryo UI" panose="020B0604030504040204" pitchFamily="50" charset="-128"/>
                          <a:ea typeface="Meiryo UI" panose="020B0604030504040204" pitchFamily="50" charset="-128"/>
                        </a:rPr>
                        <a:t>Dec.23</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800" u="none" strike="noStrike">
                          <a:effectLst/>
                          <a:latin typeface="Meiryo UI" panose="020B0604030504040204" pitchFamily="50" charset="-128"/>
                          <a:ea typeface="Meiryo UI" panose="020B0604030504040204" pitchFamily="50" charset="-128"/>
                        </a:rPr>
                        <a:t>Jan.24</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800" u="none" strike="noStrike">
                          <a:effectLst/>
                          <a:latin typeface="Meiryo UI" panose="020B0604030504040204" pitchFamily="50" charset="-128"/>
                          <a:ea typeface="Meiryo UI" panose="020B0604030504040204" pitchFamily="50" charset="-128"/>
                        </a:rPr>
                        <a:t>Feb.24</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800" u="none" strike="noStrike">
                          <a:effectLst/>
                          <a:latin typeface="Meiryo UI" panose="020B0604030504040204" pitchFamily="50" charset="-128"/>
                          <a:ea typeface="Meiryo UI" panose="020B0604030504040204" pitchFamily="50" charset="-128"/>
                        </a:rPr>
                        <a:t>Mar.24</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800" u="none" strike="noStrike">
                          <a:effectLst/>
                          <a:latin typeface="Meiryo UI" panose="020B0604030504040204" pitchFamily="50" charset="-128"/>
                          <a:ea typeface="Meiryo UI" panose="020B0604030504040204" pitchFamily="50" charset="-128"/>
                        </a:rPr>
                        <a:t>Apr.24</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831042832"/>
                  </a:ext>
                </a:extLst>
              </a:tr>
              <a:tr h="141670">
                <a:tc gridSpan="2">
                  <a:txBody>
                    <a:bodyPr/>
                    <a:lstStyle/>
                    <a:p>
                      <a:pPr algn="ctr" fontAlgn="ctr"/>
                      <a:r>
                        <a:rPr lang="en-US" sz="800" u="none" strike="noStrike">
                          <a:effectLst/>
                          <a:latin typeface="Meiryo UI" panose="020B0604030504040204" pitchFamily="50" charset="-128"/>
                          <a:ea typeface="Meiryo UI" panose="020B0604030504040204" pitchFamily="50" charset="-128"/>
                        </a:rPr>
                        <a:t>NS</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3,535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3,561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3,590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3,631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3,692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214666987"/>
                  </a:ext>
                </a:extLst>
              </a:tr>
              <a:tr h="141670">
                <a:tc gridSpan="2">
                  <a:txBody>
                    <a:bodyPr/>
                    <a:lstStyle/>
                    <a:p>
                      <a:pPr algn="ctr" fontAlgn="ctr"/>
                      <a:r>
                        <a:rPr lang="en-US" sz="800" u="none" strike="noStrike">
                          <a:effectLst/>
                          <a:latin typeface="Meiryo UI" panose="020B0604030504040204" pitchFamily="50" charset="-128"/>
                          <a:ea typeface="Meiryo UI" panose="020B0604030504040204" pitchFamily="50" charset="-128"/>
                        </a:rPr>
                        <a:t>DY</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1,123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1,129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1,145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1,161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1,175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456597649"/>
                  </a:ext>
                </a:extLst>
              </a:tr>
              <a:tr h="141670">
                <a:tc rowSpan="2">
                  <a:txBody>
                    <a:bodyPr/>
                    <a:lstStyle/>
                    <a:p>
                      <a:pPr algn="ctr" fontAlgn="ctr"/>
                      <a:r>
                        <a:rPr lang="en-US" sz="800" u="none" strike="noStrike">
                          <a:effectLst/>
                          <a:latin typeface="Meiryo UI" panose="020B0604030504040204" pitchFamily="50" charset="-128"/>
                          <a:ea typeface="Meiryo UI" panose="020B0604030504040204" pitchFamily="50" charset="-128"/>
                        </a:rPr>
                        <a:t>Fluctuation</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800" u="none" strike="noStrike">
                          <a:effectLst/>
                          <a:latin typeface="Meiryo UI" panose="020B0604030504040204" pitchFamily="50" charset="-128"/>
                          <a:ea typeface="Meiryo UI" panose="020B0604030504040204" pitchFamily="50" charset="-128"/>
                        </a:rPr>
                        <a:t>NS</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+26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+26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+29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+41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+61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89283253"/>
                  </a:ext>
                </a:extLst>
              </a:tr>
              <a:tr h="141670">
                <a:tc vMerge="1">
                  <a:txBody>
                    <a:bodyPr/>
                    <a:lstStyle/>
                    <a:p>
                      <a:endParaRPr kumimoji="1" lang="ja-JP" altLang="en-US"/>
                    </a:p>
                  </a:txBody>
                  <a:tcPr/>
                </a:tc>
                <a:tc>
                  <a:txBody>
                    <a:bodyPr/>
                    <a:lstStyle/>
                    <a:p>
                      <a:pPr algn="ctr" fontAlgn="ctr"/>
                      <a:r>
                        <a:rPr lang="en-US" sz="800" u="none" strike="noStrike" dirty="0">
                          <a:effectLst/>
                          <a:latin typeface="Meiryo UI" panose="020B0604030504040204" pitchFamily="50" charset="-128"/>
                          <a:ea typeface="Meiryo UI" panose="020B0604030504040204" pitchFamily="50" charset="-128"/>
                        </a:rPr>
                        <a:t>DY</a:t>
                      </a:r>
                      <a:endParaRPr 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+12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+6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+16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+16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+14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089705452"/>
                  </a:ext>
                </a:extLst>
              </a:tr>
            </a:tbl>
          </a:graphicData>
        </a:graphic>
      </p:graphicFrame>
      <p:graphicFrame>
        <p:nvGraphicFramePr>
          <p:cNvPr id="6" name="表 5"/>
          <p:cNvGraphicFramePr>
            <a:graphicFrameLocks noGrp="1"/>
          </p:cNvGraphicFramePr>
          <p:nvPr>
            <p:extLst/>
          </p:nvPr>
        </p:nvGraphicFramePr>
        <p:xfrm>
          <a:off x="4484291" y="2489665"/>
          <a:ext cx="3565052" cy="768133"/>
        </p:xfrm>
        <a:graphic>
          <a:graphicData uri="http://schemas.openxmlformats.org/drawingml/2006/table">
            <a:tbl>
              <a:tblPr firstRow="1">
                <a:tableStyleId>{F5AB1C69-6EDB-4FF4-983F-18BD219EF322}</a:tableStyleId>
              </a:tblPr>
              <a:tblGrid>
                <a:gridCol w="355190">
                  <a:extLst>
                    <a:ext uri="{9D8B030D-6E8A-4147-A177-3AD203B41FA5}">
                      <a16:colId xmlns:a16="http://schemas.microsoft.com/office/drawing/2014/main" val="3120169652"/>
                    </a:ext>
                  </a:extLst>
                </a:gridCol>
                <a:gridCol w="710379">
                  <a:extLst>
                    <a:ext uri="{9D8B030D-6E8A-4147-A177-3AD203B41FA5}">
                      <a16:colId xmlns:a16="http://schemas.microsoft.com/office/drawing/2014/main" val="3810806513"/>
                    </a:ext>
                  </a:extLst>
                </a:gridCol>
                <a:gridCol w="2144293">
                  <a:extLst>
                    <a:ext uri="{9D8B030D-6E8A-4147-A177-3AD203B41FA5}">
                      <a16:colId xmlns:a16="http://schemas.microsoft.com/office/drawing/2014/main" val="589385545"/>
                    </a:ext>
                  </a:extLst>
                </a:gridCol>
                <a:gridCol w="355190">
                  <a:extLst>
                    <a:ext uri="{9D8B030D-6E8A-4147-A177-3AD203B41FA5}">
                      <a16:colId xmlns:a16="http://schemas.microsoft.com/office/drawing/2014/main" val="731842419"/>
                    </a:ext>
                  </a:extLst>
                </a:gridCol>
              </a:tblGrid>
              <a:tr h="194179">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区分</a:t>
                      </a:r>
                      <a:endParaRPr lang="ja-JP" altLang="en-US" sz="8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該当機能</a:t>
                      </a:r>
                      <a:endParaRPr lang="ja-JP" altLang="en-US" sz="8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詳細</a:t>
                      </a:r>
                      <a:endParaRPr lang="ja-JP" altLang="en-US" sz="8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結果</a:t>
                      </a:r>
                      <a:endParaRPr lang="ja-JP" altLang="en-US" sz="8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793739201"/>
                  </a:ext>
                </a:extLst>
              </a:tr>
              <a:tr h="318863">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改善</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sz="800" u="none" strike="noStrike">
                          <a:effectLst/>
                          <a:latin typeface="Meiryo UI" panose="020B0604030504040204" pitchFamily="50" charset="-128"/>
                          <a:ea typeface="Meiryo UI" panose="020B0604030504040204" pitchFamily="50" charset="-128"/>
                        </a:rPr>
                        <a:t>ICON #3404</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sz="800" u="none" strike="noStrike" dirty="0">
                          <a:effectLst/>
                          <a:latin typeface="Meiryo UI" panose="020B0604030504040204" pitchFamily="50" charset="-128"/>
                          <a:ea typeface="Meiryo UI" panose="020B0604030504040204" pitchFamily="50" charset="-128"/>
                        </a:rPr>
                        <a:t>T/S Closing notice</a:t>
                      </a:r>
                      <a:r>
                        <a:rPr lang="ja-JP" altLang="en-US" sz="800" u="none" strike="noStrike" dirty="0">
                          <a:effectLst/>
                          <a:latin typeface="Meiryo UI" panose="020B0604030504040204" pitchFamily="50" charset="-128"/>
                          <a:ea typeface="Meiryo UI" panose="020B0604030504040204" pitchFamily="50" charset="-128"/>
                        </a:rPr>
                        <a:t>自動配信メール</a:t>
                      </a:r>
                      <a:r>
                        <a:rPr lang="ja-JP" altLang="en-US" sz="800" u="none" strike="noStrike" dirty="0" smtClean="0">
                          <a:effectLst/>
                          <a:latin typeface="Meiryo UI" panose="020B0604030504040204" pitchFamily="50" charset="-128"/>
                          <a:ea typeface="Meiryo UI" panose="020B0604030504040204" pitchFamily="50" charset="-128"/>
                        </a:rPr>
                        <a:t>開発</a:t>
                      </a:r>
                      <a:endParaRPr lang="en-US" altLang="ja-JP" sz="800" u="none" strike="noStrike" dirty="0" smtClean="0">
                        <a:effectLst/>
                        <a:latin typeface="Meiryo UI" panose="020B0604030504040204" pitchFamily="50" charset="-128"/>
                        <a:ea typeface="Meiryo UI" panose="020B0604030504040204" pitchFamily="50" charset="-128"/>
                      </a:endParaRPr>
                    </a:p>
                    <a:p>
                      <a:pPr algn="l" fontAlgn="ctr"/>
                      <a:r>
                        <a:rPr lang="en-US" altLang="ja-JP" sz="800" u="none" strike="noStrike" dirty="0" smtClean="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荷主への接続船確定連絡用</a:t>
                      </a:r>
                      <a:r>
                        <a:rPr lang="en-US" altLang="ja-JP" sz="800" u="none" strike="noStrike" dirty="0">
                          <a:effectLst/>
                          <a:latin typeface="Meiryo UI" panose="020B0604030504040204" pitchFamily="50" charset="-128"/>
                          <a:ea typeface="Meiryo UI" panose="020B0604030504040204" pitchFamily="50" charset="-128"/>
                        </a:rPr>
                        <a:t>)</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継続</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603478352"/>
                  </a:ext>
                </a:extLst>
              </a:tr>
              <a:tr h="255091">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修正</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sz="800" u="none" strike="noStrike">
                          <a:effectLst/>
                          <a:latin typeface="Meiryo UI" panose="020B0604030504040204" pitchFamily="50" charset="-128"/>
                          <a:ea typeface="Meiryo UI" panose="020B0604030504040204" pitchFamily="50" charset="-128"/>
                        </a:rPr>
                        <a:t>ICON #1100</a:t>
                      </a:r>
                      <a:endParaRPr 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800" u="none" strike="noStrike">
                          <a:effectLst/>
                          <a:latin typeface="Meiryo UI" panose="020B0604030504040204" pitchFamily="50" charset="-128"/>
                          <a:ea typeface="Meiryo UI" panose="020B0604030504040204" pitchFamily="50" charset="-128"/>
                        </a:rPr>
                        <a:t>sales</a:t>
                      </a:r>
                      <a:r>
                        <a:rPr lang="ja-JP" altLang="en-US" sz="800" u="none" strike="noStrike">
                          <a:effectLst/>
                          <a:latin typeface="Meiryo UI" panose="020B0604030504040204" pitchFamily="50" charset="-128"/>
                          <a:ea typeface="Meiryo UI" panose="020B0604030504040204" pitchFamily="50" charset="-128"/>
                        </a:rPr>
                        <a:t>のフィルターが機能していない</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完了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797998354"/>
                  </a:ext>
                </a:extLst>
              </a:tr>
            </a:tbl>
          </a:graphicData>
        </a:graphic>
      </p:graphicFrame>
      <p:pic>
        <p:nvPicPr>
          <p:cNvPr id="31" name="図 30"/>
          <p:cNvPicPr>
            <a:picLocks noChangeAspect="1"/>
          </p:cNvPicPr>
          <p:nvPr/>
        </p:nvPicPr>
        <p:blipFill>
          <a:blip r:embed="rId2"/>
          <a:stretch>
            <a:fillRect/>
          </a:stretch>
        </p:blipFill>
        <p:spPr>
          <a:xfrm>
            <a:off x="128464" y="3885805"/>
            <a:ext cx="3130040" cy="2811462"/>
          </a:xfrm>
          <a:prstGeom prst="rect">
            <a:avLst/>
          </a:prstGeom>
        </p:spPr>
      </p:pic>
      <p:sp>
        <p:nvSpPr>
          <p:cNvPr id="12" name="正方形/長方形 11"/>
          <p:cNvSpPr/>
          <p:nvPr/>
        </p:nvSpPr>
        <p:spPr>
          <a:xfrm>
            <a:off x="3054714" y="4016003"/>
            <a:ext cx="3235650" cy="2657252"/>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solidFill>
                  <a:schemeClr val="tx1"/>
                </a:solidFill>
                <a:latin typeface="Meiryo UI" panose="020B0604030504040204" pitchFamily="50" charset="-128"/>
                <a:ea typeface="Meiryo UI" panose="020B0604030504040204" pitchFamily="50" charset="-128"/>
                <a:cs typeface="Arial" panose="020B0604020202020204" pitchFamily="34" charset="0"/>
              </a:rPr>
              <a:t>＜接続船確定時 自動配信</a:t>
            </a:r>
            <a:r>
              <a:rPr lang="ja-JP" altLang="en-US" sz="900" b="1"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メール 検証内容＞</a:t>
            </a:r>
            <a:endParaRPr lang="en-US" altLang="ja-JP" sz="900" b="1"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endParaRPr lang="en-US" altLang="ja-JP" sz="900" b="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接続船が確定した際、船名やスケジュールなどの通知がほしいという荷主のリクエストが複数あり</a:t>
            </a:r>
            <a:r>
              <a:rPr lang="en-US" altLang="ja-JP"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IT</a:t>
            </a:r>
            <a:r>
              <a:rPr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チームへ新規開発依頼。</a:t>
            </a:r>
            <a:endParaRPr lang="en-US" altLang="ja-JP"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詳細を説明し、現在</a:t>
            </a:r>
            <a:r>
              <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IT</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チームにて確認中。　</a:t>
            </a:r>
            <a:r>
              <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多忙により、リリースまでに時間を要するとのこと。</a:t>
            </a:r>
            <a:endPar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endPar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900" b="1"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●リクエスト内容</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en-US" altLang="ja-JP" sz="900" dirty="0" err="1" smtClean="0">
                <a:solidFill>
                  <a:schemeClr val="tx1"/>
                </a:solidFill>
                <a:latin typeface="Meiryo UI" panose="020B0604030504040204" pitchFamily="50" charset="-128"/>
                <a:ea typeface="Meiryo UI" panose="020B0604030504040204" pitchFamily="50" charset="-128"/>
                <a:cs typeface="Arial" panose="020B0604020202020204" pitchFamily="34" charset="0"/>
              </a:rPr>
              <a:t>Dongju</a:t>
            </a:r>
            <a:r>
              <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Maritime</a:t>
            </a:r>
            <a:r>
              <a:rPr lang="ja-JP" altLang="en-US" sz="900" dirty="0" err="1" smtClean="0">
                <a:solidFill>
                  <a:schemeClr val="tx1"/>
                </a:solidFill>
                <a:latin typeface="Meiryo UI" panose="020B0604030504040204" pitchFamily="50" charset="-128"/>
                <a:ea typeface="Meiryo UI" panose="020B0604030504040204" pitchFamily="50" charset="-128"/>
                <a:cs typeface="Arial" panose="020B0604020202020204" pitchFamily="34" charset="0"/>
              </a:rPr>
              <a:t>にて</a:t>
            </a:r>
            <a:r>
              <a:rPr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接続船確定＝</a:t>
            </a:r>
            <a:r>
              <a:rPr lang="en-US" altLang="ja-JP" sz="900" b="1" dirty="0">
                <a:solidFill>
                  <a:schemeClr val="tx1"/>
                </a:solidFill>
                <a:latin typeface="Meiryo UI" panose="020B0604030504040204" pitchFamily="50" charset="-128"/>
                <a:ea typeface="Meiryo UI" panose="020B0604030504040204" pitchFamily="50" charset="-128"/>
                <a:cs typeface="Arial" panose="020B0604020202020204" pitchFamily="34" charset="0"/>
              </a:rPr>
              <a:t>[TSC]</a:t>
            </a:r>
            <a:r>
              <a:rPr lang="en-US" altLang="ja-JP"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処理が完了したタイミングで、該当</a:t>
            </a:r>
            <a:r>
              <a:rPr lang="en-US" altLang="ja-JP"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B/L</a:t>
            </a:r>
            <a:r>
              <a:rPr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に</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紐づく</a:t>
            </a:r>
            <a:r>
              <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BKG SHPR</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のアドレスへ確定通知を自動配信したい。</a:t>
            </a:r>
            <a:endPar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endParaRPr lang="en-US" altLang="ja-JP"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900" b="1"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ja-JP" altLang="en-US" sz="900" b="1"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配信除外</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domestic T/S(</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仁川</a:t>
            </a:r>
            <a:r>
              <a:rPr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や光陽</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など</a:t>
            </a:r>
            <a:r>
              <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は</a:t>
            </a:r>
            <a:r>
              <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en-US" altLang="ja-JP"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TCS</a:t>
            </a:r>
            <a:r>
              <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処理を行わないため、自動配信のターゲットから</a:t>
            </a:r>
            <a:r>
              <a:rPr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は</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除外する</a:t>
            </a:r>
            <a:r>
              <a:rPr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rPr>
              <a:t>予定</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endPar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endParaRPr kumimoji="1" lang="en-US" altLang="ja-JP"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en-US" altLang="ja-JP" sz="900" b="1"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TSC</a:t>
            </a:r>
            <a:r>
              <a:rPr lang="ja-JP" altLang="en-US" sz="900" b="1"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状況検証</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B/L</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によっては</a:t>
            </a:r>
            <a:r>
              <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TSC</a:t>
            </a:r>
            <a:r>
              <a:rPr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後にも関わらず、接続船が変更になるケースあり。</a:t>
            </a:r>
            <a:endParaRPr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endParaRPr kumimoji="1" lang="en-US" altLang="ja-JP"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900" b="1"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900" dirty="0" smtClean="0">
                <a:solidFill>
                  <a:srgbClr val="0000FF"/>
                </a:solidFill>
                <a:latin typeface="Meiryo UI" panose="020B0604030504040204" pitchFamily="50" charset="-128"/>
                <a:ea typeface="Meiryo UI" panose="020B0604030504040204" pitchFamily="50" charset="-128"/>
                <a:cs typeface="Arial" panose="020B0604020202020204" pitchFamily="34" charset="0"/>
              </a:rPr>
              <a:t>⇒ 引き続き</a:t>
            </a:r>
            <a:r>
              <a:rPr lang="en-US" altLang="ja-JP" sz="900" dirty="0" smtClean="0">
                <a:solidFill>
                  <a:srgbClr val="0000FF"/>
                </a:solidFill>
                <a:latin typeface="Meiryo UI" panose="020B0604030504040204" pitchFamily="50" charset="-128"/>
                <a:ea typeface="Meiryo UI" panose="020B0604030504040204" pitchFamily="50" charset="-128"/>
                <a:cs typeface="Arial" panose="020B0604020202020204" pitchFamily="34" charset="0"/>
              </a:rPr>
              <a:t>IT</a:t>
            </a:r>
            <a:r>
              <a:rPr lang="ja-JP" altLang="en-US" sz="900" dirty="0" smtClean="0">
                <a:solidFill>
                  <a:srgbClr val="0000FF"/>
                </a:solidFill>
                <a:latin typeface="Meiryo UI" panose="020B0604030504040204" pitchFamily="50" charset="-128"/>
                <a:ea typeface="Meiryo UI" panose="020B0604030504040204" pitchFamily="50" charset="-128"/>
                <a:cs typeface="Arial" panose="020B0604020202020204" pitchFamily="34" charset="0"/>
              </a:rPr>
              <a:t>チームと検証継続</a:t>
            </a:r>
            <a:endParaRPr kumimoji="1" lang="ja-JP" altLang="en-US" sz="900" dirty="0">
              <a:solidFill>
                <a:srgbClr val="0000FF"/>
              </a:solidFill>
              <a:latin typeface="Meiryo UI" panose="020B0604030504040204" pitchFamily="50" charset="-128"/>
              <a:ea typeface="Meiryo UI" panose="020B0604030504040204" pitchFamily="50" charset="-128"/>
            </a:endParaRPr>
          </a:p>
        </p:txBody>
      </p:sp>
      <p:pic>
        <p:nvPicPr>
          <p:cNvPr id="38" name="図 37"/>
          <p:cNvPicPr>
            <a:picLocks noChangeAspect="1"/>
          </p:cNvPicPr>
          <p:nvPr/>
        </p:nvPicPr>
        <p:blipFill>
          <a:blip r:embed="rId3"/>
          <a:stretch>
            <a:fillRect/>
          </a:stretch>
        </p:blipFill>
        <p:spPr>
          <a:xfrm>
            <a:off x="6527135" y="4453003"/>
            <a:ext cx="2244033" cy="1626227"/>
          </a:xfrm>
          <a:prstGeom prst="rect">
            <a:avLst/>
          </a:prstGeom>
        </p:spPr>
      </p:pic>
      <p:pic>
        <p:nvPicPr>
          <p:cNvPr id="39" name="図 38"/>
          <p:cNvPicPr>
            <a:picLocks noChangeAspect="1"/>
          </p:cNvPicPr>
          <p:nvPr/>
        </p:nvPicPr>
        <p:blipFill>
          <a:blip r:embed="rId4"/>
          <a:stretch>
            <a:fillRect/>
          </a:stretch>
        </p:blipFill>
        <p:spPr>
          <a:xfrm>
            <a:off x="7831347" y="5157192"/>
            <a:ext cx="2074653" cy="1550393"/>
          </a:xfrm>
          <a:prstGeom prst="rect">
            <a:avLst/>
          </a:prstGeom>
        </p:spPr>
      </p:pic>
      <p:sp>
        <p:nvSpPr>
          <p:cNvPr id="40" name="テキスト ボックス 39"/>
          <p:cNvSpPr txBox="1"/>
          <p:nvPr/>
        </p:nvSpPr>
        <p:spPr>
          <a:xfrm>
            <a:off x="6886252" y="4005064"/>
            <a:ext cx="2890012" cy="461665"/>
          </a:xfrm>
          <a:prstGeom prst="rect">
            <a:avLst/>
          </a:prstGeom>
          <a:noFill/>
        </p:spPr>
        <p:txBody>
          <a:bodyPr wrap="square" rtlCol="0">
            <a:spAutoFit/>
          </a:bodyPr>
          <a:lstStyle/>
          <a:p>
            <a:r>
              <a:rPr lang="ja-JP" altLang="en-US" sz="800" b="1" dirty="0" smtClean="0">
                <a:latin typeface="Meiryo UI" panose="020B0604030504040204" pitchFamily="50" charset="-128"/>
                <a:ea typeface="Meiryo UI" panose="020B0604030504040204" pitchFamily="50" charset="-128"/>
                <a:cs typeface="Arial" panose="020B0604020202020204" pitchFamily="34" charset="0"/>
              </a:rPr>
              <a:t>＜</a:t>
            </a:r>
            <a:r>
              <a:rPr lang="en-US" altLang="ja-JP" sz="800" b="1" dirty="0" smtClean="0">
                <a:latin typeface="Meiryo UI" panose="020B0604030504040204" pitchFamily="50" charset="-128"/>
                <a:ea typeface="Meiryo UI" panose="020B0604030504040204" pitchFamily="50" charset="-128"/>
                <a:cs typeface="Arial" panose="020B0604020202020204" pitchFamily="34" charset="0"/>
              </a:rPr>
              <a:t>e-SERVICE+ </a:t>
            </a:r>
            <a:r>
              <a:rPr lang="ja-JP" altLang="en-US" sz="800" b="1" dirty="0" smtClean="0">
                <a:latin typeface="Meiryo UI" panose="020B0604030504040204" pitchFamily="50" charset="-128"/>
                <a:ea typeface="Meiryo UI" panose="020B0604030504040204" pitchFamily="50" charset="-128"/>
                <a:cs typeface="Arial" panose="020B0604020202020204" pitchFamily="34" charset="0"/>
              </a:rPr>
              <a:t>ユーザーマニュアル更新</a:t>
            </a:r>
            <a:r>
              <a:rPr lang="ja-JP" altLang="en-US" sz="800" dirty="0" smtClean="0">
                <a:latin typeface="Meiryo UI" panose="020B0604030504040204" pitchFamily="50" charset="-128"/>
                <a:ea typeface="Meiryo UI" panose="020B0604030504040204" pitchFamily="50" charset="-128"/>
                <a:cs typeface="Arial" panose="020B0604020202020204" pitchFamily="34" charset="0"/>
              </a:rPr>
              <a:t>＞</a:t>
            </a:r>
            <a:endParaRPr lang="en-US" altLang="ja-JP" sz="800" dirty="0" smtClean="0">
              <a:latin typeface="Meiryo UI" panose="020B0604030504040204" pitchFamily="50" charset="-128"/>
              <a:ea typeface="Meiryo UI" panose="020B0604030504040204" pitchFamily="50" charset="-128"/>
              <a:cs typeface="Arial" panose="020B0604020202020204" pitchFamily="34" charset="0"/>
            </a:endParaRPr>
          </a:p>
          <a:p>
            <a:r>
              <a:rPr lang="ja-JP" altLang="en-US" sz="800" dirty="0" smtClean="0">
                <a:latin typeface="Meiryo UI" panose="020B0604030504040204" pitchFamily="50" charset="-128"/>
                <a:ea typeface="Meiryo UI" panose="020B0604030504040204" pitchFamily="50" charset="-128"/>
                <a:cs typeface="Arial" panose="020B0604020202020204" pitchFamily="34" charset="0"/>
              </a:rPr>
              <a:t>メインアカウント・サブプロフィールについて詳細を追記し</a:t>
            </a:r>
            <a:r>
              <a:rPr lang="en-US" altLang="ja-JP" sz="800" dirty="0" smtClean="0">
                <a:latin typeface="Meiryo UI" panose="020B0604030504040204" pitchFamily="50" charset="-128"/>
                <a:ea typeface="Meiryo UI" panose="020B0604030504040204" pitchFamily="50" charset="-128"/>
                <a:cs typeface="Arial" panose="020B0604020202020204" pitchFamily="34" charset="0"/>
              </a:rPr>
              <a:t>HP</a:t>
            </a:r>
            <a:r>
              <a:rPr lang="ja-JP" altLang="en-US" sz="800" dirty="0" smtClean="0">
                <a:latin typeface="Meiryo UI" panose="020B0604030504040204" pitchFamily="50" charset="-128"/>
                <a:ea typeface="Meiryo UI" panose="020B0604030504040204" pitchFamily="50" charset="-128"/>
                <a:cs typeface="Arial" panose="020B0604020202020204" pitchFamily="34" charset="0"/>
              </a:rPr>
              <a:t>差し替え。　</a:t>
            </a:r>
            <a:endParaRPr lang="en-US" altLang="ja-JP" sz="800" dirty="0" smtClean="0">
              <a:latin typeface="Meiryo UI" panose="020B0604030504040204" pitchFamily="50" charset="-128"/>
              <a:ea typeface="Meiryo UI" panose="020B0604030504040204" pitchFamily="50" charset="-128"/>
              <a:cs typeface="Arial" panose="020B0604020202020204" pitchFamily="34" charset="0"/>
            </a:endParaRPr>
          </a:p>
          <a:p>
            <a:r>
              <a:rPr lang="en-US" altLang="ja-JP" sz="800" dirty="0">
                <a:latin typeface="Meiryo UI" panose="020B0604030504040204" pitchFamily="50" charset="-128"/>
                <a:ea typeface="Meiryo UI" panose="020B0604030504040204" pitchFamily="50" charset="-128"/>
                <a:cs typeface="Arial" panose="020B0604020202020204" pitchFamily="34" charset="0"/>
              </a:rPr>
              <a:t>(</a:t>
            </a:r>
            <a:r>
              <a:rPr lang="ja-JP" altLang="en-US" sz="800" dirty="0" smtClean="0">
                <a:latin typeface="Meiryo UI" panose="020B0604030504040204" pitchFamily="50" charset="-128"/>
                <a:ea typeface="Meiryo UI" panose="020B0604030504040204" pitchFamily="50" charset="-128"/>
                <a:cs typeface="Arial" panose="020B0604020202020204" pitchFamily="34" charset="0"/>
              </a:rPr>
              <a:t>主な更新ページ：</a:t>
            </a:r>
            <a:r>
              <a:rPr lang="en-US" altLang="ja-JP" sz="800" dirty="0" smtClean="0">
                <a:latin typeface="Meiryo UI" panose="020B0604030504040204" pitchFamily="50" charset="-128"/>
                <a:ea typeface="Meiryo UI" panose="020B0604030504040204" pitchFamily="50" charset="-128"/>
                <a:cs typeface="Arial" panose="020B0604020202020204" pitchFamily="34" charset="0"/>
              </a:rPr>
              <a:t>6-7</a:t>
            </a:r>
            <a:r>
              <a:rPr lang="ja-JP" altLang="en-US" sz="800" dirty="0" smtClean="0">
                <a:latin typeface="Meiryo UI" panose="020B0604030504040204" pitchFamily="50" charset="-128"/>
                <a:ea typeface="Meiryo UI" panose="020B0604030504040204" pitchFamily="50" charset="-128"/>
                <a:cs typeface="Arial" panose="020B0604020202020204" pitchFamily="34" charset="0"/>
              </a:rPr>
              <a:t>ページ、</a:t>
            </a:r>
            <a:r>
              <a:rPr lang="en-US" altLang="ja-JP" sz="800" dirty="0" smtClean="0">
                <a:latin typeface="Meiryo UI" panose="020B0604030504040204" pitchFamily="50" charset="-128"/>
                <a:ea typeface="Meiryo UI" panose="020B0604030504040204" pitchFamily="50" charset="-128"/>
                <a:cs typeface="Arial" panose="020B0604020202020204" pitchFamily="34" charset="0"/>
              </a:rPr>
              <a:t>9-10</a:t>
            </a:r>
            <a:r>
              <a:rPr lang="ja-JP" altLang="en-US" sz="800" dirty="0" smtClean="0">
                <a:latin typeface="Meiryo UI" panose="020B0604030504040204" pitchFamily="50" charset="-128"/>
                <a:ea typeface="Meiryo UI" panose="020B0604030504040204" pitchFamily="50" charset="-128"/>
                <a:cs typeface="Arial" panose="020B0604020202020204" pitchFamily="34" charset="0"/>
              </a:rPr>
              <a:t>ページ</a:t>
            </a:r>
            <a:r>
              <a:rPr lang="en-US" altLang="ja-JP" sz="800" dirty="0" smtClean="0">
                <a:latin typeface="Meiryo UI" panose="020B0604030504040204" pitchFamily="50" charset="-128"/>
                <a:ea typeface="Meiryo UI" panose="020B0604030504040204" pitchFamily="50" charset="-128"/>
                <a:cs typeface="Arial" panose="020B0604020202020204" pitchFamily="34" charset="0"/>
              </a:rPr>
              <a:t>)</a:t>
            </a:r>
          </a:p>
        </p:txBody>
      </p:sp>
    </p:spTree>
    <p:extLst>
      <p:ext uri="{BB962C8B-B14F-4D97-AF65-F5344CB8AC3E}">
        <p14:creationId xmlns:p14="http://schemas.microsoft.com/office/powerpoint/2010/main" val="1301352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CC04F913D951A4B9ECA7A8D44B8FD46" ma:contentTypeVersion="2" ma:contentTypeDescription="新しいドキュメントを作成します。" ma:contentTypeScope="" ma:versionID="43e9cf73a855a0802ca93d2ebd1ca977">
  <xsd:schema xmlns:xsd="http://www.w3.org/2001/XMLSchema" xmlns:xs="http://www.w3.org/2001/XMLSchema" xmlns:p="http://schemas.microsoft.com/office/2006/metadata/properties" xmlns:ns2="01c5041c-bc75-4e91-98ac-5e259e1695f1" targetNamespace="http://schemas.microsoft.com/office/2006/metadata/properties" ma:root="true" ma:fieldsID="2bb33cf4a5d007b3df07555fb9b069dc" ns2:_="">
    <xsd:import namespace="01c5041c-bc75-4e91-98ac-5e259e1695f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5041c-bc75-4e91-98ac-5e259e169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8F65EC-4809-47A3-AF15-06C8255A6AE2}">
  <ds:schemaRefs>
    <ds:schemaRef ds:uri="http://schemas.microsoft.com/sharepoint/v3/contenttype/forms"/>
  </ds:schemaRefs>
</ds:datastoreItem>
</file>

<file path=customXml/itemProps2.xml><?xml version="1.0" encoding="utf-8"?>
<ds:datastoreItem xmlns:ds="http://schemas.openxmlformats.org/officeDocument/2006/customXml" ds:itemID="{1F3AB719-A735-47AC-A2C3-9696A354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5041c-bc75-4e91-98ac-5e259e16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4A4325-B54C-4911-83C2-C7C6BD15AC57}">
  <ds:schemaRefs>
    <ds:schemaRef ds:uri="http://schemas.microsoft.com/office/infopath/2007/PartnerControls"/>
    <ds:schemaRef ds:uri="01c5041c-bc75-4e91-98ac-5e259e1695f1"/>
    <ds:schemaRef ds:uri="http://purl.org/dc/elements/1.1/"/>
    <ds:schemaRef ds:uri="http://schemas.microsoft.com/office/2006/metadata/properties"/>
    <ds:schemaRef ds:uri="http://schemas.openxmlformats.org/package/2006/metadata/core-properties"/>
    <ds:schemaRef ds:uri="http://purl.org/dc/terms/"/>
    <ds:schemaRef ds:uri="http://purl.org/dc/dcmitype/"/>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31080</TotalTime>
  <Words>3014</Words>
  <Application>Microsoft Office PowerPoint</Application>
  <PresentationFormat>A4 210 x 297 mm</PresentationFormat>
  <Paragraphs>576</Paragraphs>
  <Slides>14</Slides>
  <Notes>2</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7" baseType="lpstr">
      <vt:lpstr>굴림</vt:lpstr>
      <vt:lpstr>맑은 고딕</vt:lpstr>
      <vt:lpstr>Meiryo UI</vt:lpstr>
      <vt:lpstr>ＭＳ Ｐゴシック</vt:lpstr>
      <vt:lpstr>MS Mincho</vt:lpstr>
      <vt:lpstr>游ゴシック</vt:lpstr>
      <vt:lpstr>游ゴシック Light</vt:lpstr>
      <vt:lpstr>游明朝</vt:lpstr>
      <vt:lpstr>Arial</vt:lpstr>
      <vt:lpstr>Times New Roman</vt:lpstr>
      <vt:lpstr>Wingdings 2</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Owner</dc:creator>
  <cp:lastModifiedBy>okano</cp:lastModifiedBy>
  <cp:revision>2173</cp:revision>
  <cp:lastPrinted>2023-06-10T04:26:54Z</cp:lastPrinted>
  <dcterms:created xsi:type="dcterms:W3CDTF">2016-01-28T06:30:28Z</dcterms:created>
  <dcterms:modified xsi:type="dcterms:W3CDTF">2024-05-20T05:09:43Z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0x010100ECC04F913D951A4B9ECA7A8D44B8FD46</vt:lpwstr>
  </property>
</Properties>
</file>